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9"/>
  </p:notesMasterIdLst>
  <p:sldIdLst>
    <p:sldId id="257" r:id="rId2"/>
    <p:sldId id="262" r:id="rId3"/>
    <p:sldId id="288" r:id="rId4"/>
    <p:sldId id="311" r:id="rId5"/>
    <p:sldId id="258" r:id="rId6"/>
    <p:sldId id="270" r:id="rId7"/>
    <p:sldId id="290" r:id="rId8"/>
    <p:sldId id="300" r:id="rId9"/>
    <p:sldId id="273" r:id="rId10"/>
    <p:sldId id="310" r:id="rId11"/>
    <p:sldId id="291" r:id="rId12"/>
    <p:sldId id="301" r:id="rId13"/>
    <p:sldId id="272" r:id="rId14"/>
    <p:sldId id="292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71" r:id="rId23"/>
    <p:sldId id="281" r:id="rId24"/>
    <p:sldId id="285" r:id="rId25"/>
    <p:sldId id="284" r:id="rId26"/>
    <p:sldId id="283" r:id="rId27"/>
    <p:sldId id="282" r:id="rId28"/>
    <p:sldId id="293" r:id="rId29"/>
    <p:sldId id="294" r:id="rId30"/>
    <p:sldId id="295" r:id="rId31"/>
    <p:sldId id="296" r:id="rId32"/>
    <p:sldId id="297" r:id="rId33"/>
    <p:sldId id="298" r:id="rId34"/>
    <p:sldId id="309" r:id="rId35"/>
    <p:sldId id="299" r:id="rId36"/>
    <p:sldId id="274" r:id="rId37"/>
    <p:sldId id="269" r:id="rId38"/>
  </p:sldIdLst>
  <p:sldSz cx="12192000" cy="6858000"/>
  <p:notesSz cx="6858000" cy="9144000"/>
  <p:embeddedFontLst>
    <p:embeddedFont>
      <p:font typeface="맑은 고딕" panose="020B0502040504020204" pitchFamily="34" charset="0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-87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font" Target="fonts/font1.fntdata" /><Relationship Id="rId45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image" Target="../media/image16.png" /><Relationship Id="rId7" Type="http://schemas.openxmlformats.org/officeDocument/2006/relationships/image" Target="../media/image20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7" Type="http://schemas.openxmlformats.org/officeDocument/2006/relationships/image" Target="../media/image34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3.png" /><Relationship Id="rId5" Type="http://schemas.openxmlformats.org/officeDocument/2006/relationships/image" Target="../media/image32.png" /><Relationship Id="rId4" Type="http://schemas.openxmlformats.org/officeDocument/2006/relationships/image" Target="../media/image31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9.png" /><Relationship Id="rId5" Type="http://schemas.openxmlformats.org/officeDocument/2006/relationships/image" Target="../media/image38.png" /><Relationship Id="rId4" Type="http://schemas.openxmlformats.org/officeDocument/2006/relationships/image" Target="../media/image37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3.png" /><Relationship Id="rId4" Type="http://schemas.openxmlformats.org/officeDocument/2006/relationships/image" Target="../media/image42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8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 /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9.png" /><Relationship Id="rId4" Type="http://schemas.openxmlformats.org/officeDocument/2006/relationships/image" Target="../media/image58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 /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3.png" /><Relationship Id="rId4" Type="http://schemas.openxmlformats.org/officeDocument/2006/relationships/image" Target="../media/image62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 /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7.png" /><Relationship Id="rId4" Type="http://schemas.openxmlformats.org/officeDocument/2006/relationships/image" Target="../media/image66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 /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0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 /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74.png" /><Relationship Id="rId4" Type="http://schemas.openxmlformats.org/officeDocument/2006/relationships/image" Target="../media/image73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 /><Relationship Id="rId2" Type="http://schemas.openxmlformats.org/officeDocument/2006/relationships/image" Target="../media/image75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78.png" /><Relationship Id="rId4" Type="http://schemas.openxmlformats.org/officeDocument/2006/relationships/image" Target="../media/image77.png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038" y="2115977"/>
            <a:ext cx="48429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</a:t>
            </a:r>
            <a:endParaRPr lang="en-US" altLang="ko-KR" sz="6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LOL</a:t>
            </a:r>
            <a:r>
              <a:rPr lang="ko-KR" altLang="en-US" sz="3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전적검색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사이트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3163" y="4957465"/>
            <a:ext cx="1261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민찬기</a:t>
            </a:r>
            <a:endParaRPr lang="en-US" altLang="ko-KR" sz="2800" dirty="0"/>
          </a:p>
          <a:p>
            <a:r>
              <a:rPr lang="ko-KR" altLang="en-US" sz="2800" dirty="0" err="1"/>
              <a:t>이하현</a:t>
            </a:r>
            <a:endParaRPr lang="en-US" altLang="ko-KR" sz="2800" dirty="0"/>
          </a:p>
          <a:p>
            <a:r>
              <a:rPr lang="ko-KR" altLang="en-US" sz="2800" dirty="0"/>
              <a:t>양준호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1632" y="437393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41811" y="622058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순서도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2" y="1274428"/>
            <a:ext cx="11190494" cy="51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CE1076-2996-4325-B651-076EB12D58C3}"/>
              </a:ext>
            </a:extLst>
          </p:cNvPr>
          <p:cNvSpPr txBox="1"/>
          <p:nvPr/>
        </p:nvSpPr>
        <p:spPr>
          <a:xfrm>
            <a:off x="8933406" y="658512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챔피언</a:t>
            </a:r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랭킹</a:t>
            </a:r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매칭 순서도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C9BF5A-C65C-485C-B4D1-B01D79229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6" y="1573923"/>
            <a:ext cx="6475976" cy="4350719"/>
          </a:xfrm>
          <a:prstGeom prst="rect">
            <a:avLst/>
          </a:prstGeom>
        </p:spPr>
      </p:pic>
      <p:pic>
        <p:nvPicPr>
          <p:cNvPr id="13" name="그림 12" descr="게임이(가) 표시된 사진&#10;&#10;자동 생성된 설명">
            <a:extLst>
              <a:ext uri="{FF2B5EF4-FFF2-40B4-BE49-F238E27FC236}">
                <a16:creationId xmlns:a16="http://schemas.microsoft.com/office/drawing/2014/main" id="{CF4B9512-977D-43F5-BEF8-3B62F94FD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72" y="1141278"/>
            <a:ext cx="4041687" cy="2625208"/>
          </a:xfrm>
          <a:prstGeom prst="rect">
            <a:avLst/>
          </a:prstGeom>
        </p:spPr>
      </p:pic>
      <p:pic>
        <p:nvPicPr>
          <p:cNvPr id="15" name="그림 14" descr="게임, 테이블이(가) 표시된 사진&#10;&#10;자동 생성된 설명">
            <a:extLst>
              <a:ext uri="{FF2B5EF4-FFF2-40B4-BE49-F238E27FC236}">
                <a16:creationId xmlns:a16="http://schemas.microsoft.com/office/drawing/2014/main" id="{3D5F1C28-DBD0-47BB-AE78-6D442F6A3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5" y="3931798"/>
            <a:ext cx="3408705" cy="27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2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1632" y="437393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69007" y="622058"/>
            <a:ext cx="100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1-5 UML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86" y="1539489"/>
            <a:ext cx="8241907" cy="488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32928" y="934989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커뮤니티 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UML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07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1632" y="437393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69007" y="622058"/>
            <a:ext cx="100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1-5 UML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2" y="1364281"/>
            <a:ext cx="9541089" cy="49964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45701" y="934989"/>
            <a:ext cx="1633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UML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CE1076-2996-4325-B651-076EB12D58C3}"/>
              </a:ext>
            </a:extLst>
          </p:cNvPr>
          <p:cNvSpPr txBox="1"/>
          <p:nvPr/>
        </p:nvSpPr>
        <p:spPr>
          <a:xfrm>
            <a:off x="9029826" y="636326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챔피언</a:t>
            </a:r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랭킹</a:t>
            </a:r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매칭 </a:t>
            </a:r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UML</a:t>
            </a:r>
            <a:endParaRPr lang="ko-KR" altLang="en-US" sz="2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44E577F-9167-4C6D-A1F9-679A55AC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78" y="1050704"/>
            <a:ext cx="9975444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0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00" y="972221"/>
            <a:ext cx="3702880" cy="3756214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2755901" y="3062364"/>
            <a:ext cx="1686362" cy="38470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1452847" y="3449838"/>
            <a:ext cx="3037479" cy="934609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9" idx="0"/>
            <a:endCxn id="8" idx="1"/>
          </p:cNvCxnSpPr>
          <p:nvPr/>
        </p:nvCxnSpPr>
        <p:spPr>
          <a:xfrm flipV="1">
            <a:off x="3599082" y="1978385"/>
            <a:ext cx="2447758" cy="1083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11" idx="3"/>
          </p:cNvCxnSpPr>
          <p:nvPr/>
        </p:nvCxnSpPr>
        <p:spPr>
          <a:xfrm>
            <a:off x="4490326" y="3917143"/>
            <a:ext cx="648829" cy="1328260"/>
          </a:xfrm>
          <a:prstGeom prst="straightConnector1">
            <a:avLst/>
          </a:prstGeom>
          <a:ln w="3810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55" y="4396008"/>
            <a:ext cx="6673783" cy="24619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40" y="257555"/>
            <a:ext cx="3392793" cy="34416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0751" y="4922238"/>
            <a:ext cx="3704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</a:t>
            </a:r>
            <a:r>
              <a:rPr lang="ko-KR" altLang="en-US" sz="2000" b="1" dirty="0"/>
              <a:t>를 사용하여 </a:t>
            </a:r>
            <a:r>
              <a:rPr lang="en-US" altLang="ko-KR" sz="2000" b="1" dirty="0"/>
              <a:t>id, pw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하여 </a:t>
            </a:r>
            <a:r>
              <a:rPr lang="en-US" altLang="ko-KR" sz="2000" b="1" dirty="0" err="1"/>
              <a:t>boolean</a:t>
            </a:r>
            <a:r>
              <a:rPr lang="ko-KR" altLang="en-US" sz="2000" b="1" dirty="0"/>
              <a:t>을 이용</a:t>
            </a:r>
            <a:r>
              <a:rPr lang="en-US" altLang="ko-KR" sz="2000" b="1" dirty="0"/>
              <a:t>(result2</a:t>
            </a:r>
            <a:r>
              <a:rPr lang="ko-KR" altLang="en-US" sz="2000" b="1" dirty="0"/>
              <a:t>값 반환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하여 로그인 시 </a:t>
            </a:r>
            <a:r>
              <a:rPr lang="en-US" altLang="ko-KR" sz="2000" b="1" dirty="0"/>
              <a:t>id, pw </a:t>
            </a:r>
            <a:r>
              <a:rPr lang="ko-KR" altLang="en-US" sz="2000" b="1" dirty="0"/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39633" y="549197"/>
            <a:ext cx="20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화면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1026" idx="2"/>
            <a:endCxn id="27" idx="0"/>
          </p:cNvCxnSpPr>
          <p:nvPr/>
        </p:nvCxnSpPr>
        <p:spPr>
          <a:xfrm>
            <a:off x="1655915" y="3604928"/>
            <a:ext cx="21610" cy="126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1026" idx="0"/>
            <a:endCxn id="25" idx="2"/>
          </p:cNvCxnSpPr>
          <p:nvPr/>
        </p:nvCxnSpPr>
        <p:spPr>
          <a:xfrm flipV="1">
            <a:off x="1655915" y="2181555"/>
            <a:ext cx="2131" cy="99594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6" y="1076655"/>
            <a:ext cx="2514600" cy="11049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99" y="100707"/>
            <a:ext cx="5132883" cy="10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5" y="4870952"/>
            <a:ext cx="2514600" cy="11144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2" y="3177500"/>
            <a:ext cx="2030286" cy="42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2934825" y="5423402"/>
            <a:ext cx="467755" cy="4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80" y="4870952"/>
            <a:ext cx="2514600" cy="11049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10" y="1157906"/>
            <a:ext cx="54387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77" y="3391214"/>
            <a:ext cx="5902739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679686" y="1297606"/>
            <a:ext cx="3512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</a:t>
            </a:r>
            <a:r>
              <a:rPr lang="ko-KR" altLang="en-US" sz="2000" b="1" dirty="0"/>
              <a:t>를 사용하여 </a:t>
            </a:r>
            <a:r>
              <a:rPr lang="en-US" altLang="ko-KR" sz="2000" b="1" dirty="0"/>
              <a:t>id, pw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하여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boolean</a:t>
            </a:r>
            <a:r>
              <a:rPr lang="ko-KR" altLang="en-US" sz="2000" b="1" dirty="0"/>
              <a:t>을 사용하여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비교</a:t>
            </a:r>
            <a:r>
              <a:rPr lang="en-US" altLang="ko-KR" sz="2000" b="1" dirty="0"/>
              <a:t>(result</a:t>
            </a:r>
            <a:r>
              <a:rPr lang="ko-KR" altLang="en-US" sz="2000" b="1" dirty="0"/>
              <a:t>값 반환</a:t>
            </a:r>
            <a:r>
              <a:rPr lang="en-US" altLang="ko-KR" sz="2000" b="1" dirty="0"/>
              <a:t>)</a:t>
            </a:r>
          </a:p>
        </p:txBody>
      </p:sp>
      <p:sp>
        <p:nvSpPr>
          <p:cNvPr id="59" name="액자 58"/>
          <p:cNvSpPr/>
          <p:nvPr/>
        </p:nvSpPr>
        <p:spPr>
          <a:xfrm>
            <a:off x="6128979" y="3492499"/>
            <a:ext cx="5902738" cy="36830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59" idx="1"/>
            <a:endCxn id="28" idx="0"/>
          </p:cNvCxnSpPr>
          <p:nvPr/>
        </p:nvCxnSpPr>
        <p:spPr>
          <a:xfrm flipH="1">
            <a:off x="4659880" y="3676650"/>
            <a:ext cx="1469099" cy="1194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액자 65"/>
          <p:cNvSpPr/>
          <p:nvPr/>
        </p:nvSpPr>
        <p:spPr>
          <a:xfrm>
            <a:off x="6128977" y="3808018"/>
            <a:ext cx="3713524" cy="58618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/>
          <p:nvPr/>
        </p:nvCxnSpPr>
        <p:spPr>
          <a:xfrm flipH="1">
            <a:off x="5740400" y="4101109"/>
            <a:ext cx="388578" cy="864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액자 70"/>
          <p:cNvSpPr/>
          <p:nvPr/>
        </p:nvSpPr>
        <p:spPr>
          <a:xfrm>
            <a:off x="6128976" y="4396406"/>
            <a:ext cx="5123224" cy="56929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71" idx="1"/>
          </p:cNvCxnSpPr>
          <p:nvPr/>
        </p:nvCxnSpPr>
        <p:spPr>
          <a:xfrm flipH="1">
            <a:off x="5130800" y="4681053"/>
            <a:ext cx="998176" cy="1054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액자 74"/>
          <p:cNvSpPr/>
          <p:nvPr/>
        </p:nvSpPr>
        <p:spPr>
          <a:xfrm>
            <a:off x="6128976" y="5118100"/>
            <a:ext cx="2824524" cy="4064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/>
          <p:nvPr/>
        </p:nvCxnSpPr>
        <p:spPr>
          <a:xfrm flipH="1">
            <a:off x="4305300" y="5321300"/>
            <a:ext cx="1823677" cy="414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2667" y="2321112"/>
            <a:ext cx="105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true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2667" y="3860800"/>
            <a:ext cx="105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false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48421" y="641838"/>
            <a:ext cx="20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중복확인 화면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3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" y="1489310"/>
            <a:ext cx="4822596" cy="4880204"/>
          </a:xfrm>
          <a:prstGeom prst="rect">
            <a:avLst/>
          </a:prstGeom>
        </p:spPr>
      </p:pic>
      <p:sp>
        <p:nvSpPr>
          <p:cNvPr id="3" name="액자 2"/>
          <p:cNvSpPr/>
          <p:nvPr/>
        </p:nvSpPr>
        <p:spPr>
          <a:xfrm>
            <a:off x="3410378" y="5314148"/>
            <a:ext cx="1168400" cy="596258"/>
          </a:xfrm>
          <a:prstGeom prst="frame">
            <a:avLst>
              <a:gd name="adj1" fmla="val 941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4578778" y="5612277"/>
            <a:ext cx="995362" cy="592137"/>
          </a:xfrm>
          <a:prstGeom prst="straightConnector1">
            <a:avLst/>
          </a:prstGeom>
          <a:ln w="3810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40" y="4679892"/>
            <a:ext cx="6000750" cy="1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액자 9"/>
          <p:cNvSpPr/>
          <p:nvPr/>
        </p:nvSpPr>
        <p:spPr>
          <a:xfrm>
            <a:off x="5574140" y="6039314"/>
            <a:ext cx="6000751" cy="330200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8421" y="641838"/>
            <a:ext cx="20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438" y="960612"/>
            <a:ext cx="922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저장버튼을 눌렀을 때 </a:t>
            </a:r>
            <a:r>
              <a:rPr lang="en-US" altLang="ko-KR" sz="2000" b="1" dirty="0"/>
              <a:t>(id, subject, content) insert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65" y="1611086"/>
            <a:ext cx="5810946" cy="248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7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8" y="2081253"/>
            <a:ext cx="4418710" cy="4463798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2825491" y="5785555"/>
            <a:ext cx="2106533" cy="78239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39424" y="2379752"/>
            <a:ext cx="4292599" cy="939499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endCxn id="5123" idx="1"/>
          </p:cNvCxnSpPr>
          <p:nvPr/>
        </p:nvCxnSpPr>
        <p:spPr>
          <a:xfrm>
            <a:off x="4966188" y="2777680"/>
            <a:ext cx="696087" cy="178227"/>
          </a:xfrm>
          <a:prstGeom prst="straightConnector1">
            <a:avLst/>
          </a:prstGeom>
          <a:ln w="3810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9" idx="3"/>
            <a:endCxn id="5123" idx="1"/>
          </p:cNvCxnSpPr>
          <p:nvPr/>
        </p:nvCxnSpPr>
        <p:spPr>
          <a:xfrm flipV="1">
            <a:off x="4932024" y="2955907"/>
            <a:ext cx="730251" cy="32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75" y="1631138"/>
            <a:ext cx="4158385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662275" y="4476765"/>
            <a:ext cx="4670879" cy="2301560"/>
            <a:chOff x="6076950" y="1203325"/>
            <a:chExt cx="6115050" cy="2952750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50" y="1203325"/>
              <a:ext cx="61150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50" y="2098675"/>
              <a:ext cx="4200525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547477" y="1194505"/>
            <a:ext cx="906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ArrayList</a:t>
            </a:r>
            <a:r>
              <a:rPr lang="ko-KR" altLang="en-US" sz="2000" b="1" dirty="0"/>
              <a:t>와 이차원배열</a:t>
            </a:r>
            <a:r>
              <a:rPr lang="en-US" altLang="ko-KR" sz="2000" b="1" dirty="0"/>
              <a:t>(Object) </a:t>
            </a:r>
            <a:r>
              <a:rPr lang="ko-KR" altLang="en-US" sz="2000" b="1" dirty="0"/>
              <a:t>만들기 </a:t>
            </a:r>
            <a:r>
              <a:rPr lang="en-US" altLang="ko-KR" sz="2000" b="1" dirty="0"/>
              <a:t>(select</a:t>
            </a:r>
            <a:r>
              <a:rPr lang="ko-KR" altLang="en-US" sz="2000" b="1" dirty="0"/>
              <a:t>문에서 </a:t>
            </a:r>
            <a:r>
              <a:rPr lang="en-US" altLang="ko-KR" sz="2000" b="1" dirty="0"/>
              <a:t>list</a:t>
            </a:r>
            <a:r>
              <a:rPr lang="ko-KR" altLang="en-US" sz="2000" b="1" dirty="0"/>
              <a:t>반환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48421" y="641838"/>
            <a:ext cx="20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jtable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1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6" y="1226202"/>
            <a:ext cx="5544139" cy="107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액자 16"/>
          <p:cNvSpPr/>
          <p:nvPr/>
        </p:nvSpPr>
        <p:spPr>
          <a:xfrm>
            <a:off x="603910" y="1487379"/>
            <a:ext cx="5539815" cy="241062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17" idx="3"/>
            <a:endCxn id="2051" idx="1"/>
          </p:cNvCxnSpPr>
          <p:nvPr/>
        </p:nvCxnSpPr>
        <p:spPr>
          <a:xfrm>
            <a:off x="6143725" y="1607910"/>
            <a:ext cx="1431962" cy="1007424"/>
          </a:xfrm>
          <a:prstGeom prst="straightConnector1">
            <a:avLst/>
          </a:prstGeom>
          <a:ln w="3810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87" y="1226202"/>
            <a:ext cx="2745468" cy="277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5994" y="5635235"/>
            <a:ext cx="5380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기본 키 지정되어있는 </a:t>
            </a:r>
            <a:r>
              <a:rPr lang="en-US" altLang="ko-KR" sz="2000" b="1" dirty="0" err="1"/>
              <a:t>db</a:t>
            </a:r>
            <a:r>
              <a:rPr lang="ko-KR" altLang="en-US" sz="2000" b="1" dirty="0"/>
              <a:t>에 있는 </a:t>
            </a:r>
            <a:r>
              <a:rPr lang="en-US" altLang="ko-KR" sz="2000" b="1" dirty="0" err="1"/>
              <a:t>num</a:t>
            </a:r>
            <a:r>
              <a:rPr lang="ko-KR" altLang="en-US" sz="2000" b="1" dirty="0"/>
              <a:t>값을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로 가져옴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8421" y="641838"/>
            <a:ext cx="23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기본키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  가져오기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72" y="5115381"/>
            <a:ext cx="5801569" cy="51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7" y="2847405"/>
            <a:ext cx="5302435" cy="231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4191456"/>
            <a:ext cx="4733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72" y="4554316"/>
            <a:ext cx="49434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65604" y="5798584"/>
            <a:ext cx="5380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테이블 이동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크기 조절불가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더블클릭 시 테이블의 열의 데이터를 가져옴 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0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6972" y="14336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7488" y="2958946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0791" y="14336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6048" y="2974226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2534" y="6278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356677" y="3397096"/>
            <a:ext cx="27526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기술 목록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기간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1-3) 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1-4)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기능분담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1-5) UML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4112" y="3428846"/>
            <a:ext cx="4445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민찬기 전적 및 데이터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2-2)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랭크 및 챔피언 통계 관리 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양준호 회원관리 및 게시판 구현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0" y="5190692"/>
            <a:ext cx="4811367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692" y="5174817"/>
            <a:ext cx="4892137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액자 3"/>
          <p:cNvSpPr/>
          <p:nvPr/>
        </p:nvSpPr>
        <p:spPr>
          <a:xfrm>
            <a:off x="358449" y="5899820"/>
            <a:ext cx="4826697" cy="26559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5687641" y="5884980"/>
            <a:ext cx="4907713" cy="270054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2" y="1615003"/>
            <a:ext cx="3241666" cy="328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09" y="1615003"/>
            <a:ext cx="3241666" cy="328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액자 7"/>
          <p:cNvSpPr/>
          <p:nvPr/>
        </p:nvSpPr>
        <p:spPr>
          <a:xfrm>
            <a:off x="2870200" y="4406923"/>
            <a:ext cx="698500" cy="393701"/>
          </a:xfrm>
          <a:prstGeom prst="frame">
            <a:avLst>
              <a:gd name="adj1" fmla="val 1040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6525385" y="4165624"/>
            <a:ext cx="787400" cy="393701"/>
          </a:xfrm>
          <a:prstGeom prst="frame">
            <a:avLst>
              <a:gd name="adj1" fmla="val 1040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7172" idx="3"/>
            <a:endCxn id="7173" idx="1"/>
          </p:cNvCxnSpPr>
          <p:nvPr/>
        </p:nvCxnSpPr>
        <p:spPr>
          <a:xfrm>
            <a:off x="3865298" y="3255197"/>
            <a:ext cx="459511" cy="1"/>
          </a:xfrm>
          <a:prstGeom prst="straightConnector1">
            <a:avLst/>
          </a:prstGeom>
          <a:ln w="3810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2461202"/>
            <a:ext cx="4251352" cy="222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액자 17"/>
          <p:cNvSpPr/>
          <p:nvPr/>
        </p:nvSpPr>
        <p:spPr>
          <a:xfrm>
            <a:off x="7785099" y="4406923"/>
            <a:ext cx="1447799" cy="272930"/>
          </a:xfrm>
          <a:prstGeom prst="frame">
            <a:avLst>
              <a:gd name="adj1" fmla="val 1040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/>
          <p:nvPr/>
        </p:nvCxnSpPr>
        <p:spPr>
          <a:xfrm>
            <a:off x="9232899" y="4686204"/>
            <a:ext cx="431801" cy="238563"/>
          </a:xfrm>
          <a:prstGeom prst="straightConnector1">
            <a:avLst/>
          </a:prstGeom>
          <a:ln w="3810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70370" y="48054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Num</a:t>
            </a:r>
            <a:r>
              <a:rPr lang="ko-KR" altLang="en-US" dirty="0"/>
              <a:t>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8421" y="641838"/>
            <a:ext cx="20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화면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632" y="1041948"/>
            <a:ext cx="860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Update</a:t>
            </a:r>
            <a:r>
              <a:rPr lang="ko-KR" altLang="en-US" sz="2000" b="1" dirty="0"/>
              <a:t>를 사용하여 </a:t>
            </a:r>
            <a:r>
              <a:rPr lang="en-US" altLang="ko-KR" sz="2000" b="1" dirty="0" err="1"/>
              <a:t>num</a:t>
            </a:r>
            <a:r>
              <a:rPr lang="ko-KR" altLang="en-US" sz="2000" b="1" dirty="0"/>
              <a:t>값 비교 후 수정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2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42" y="5221094"/>
            <a:ext cx="4785815" cy="127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1" y="5221094"/>
            <a:ext cx="4690566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액자 3"/>
          <p:cNvSpPr/>
          <p:nvPr/>
        </p:nvSpPr>
        <p:spPr>
          <a:xfrm>
            <a:off x="404316" y="5904512"/>
            <a:ext cx="4785816" cy="26559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030416" y="5798942"/>
            <a:ext cx="4881066" cy="513558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6" y="1729999"/>
            <a:ext cx="2981325" cy="30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액자 6"/>
          <p:cNvSpPr/>
          <p:nvPr/>
        </p:nvSpPr>
        <p:spPr>
          <a:xfrm>
            <a:off x="2495598" y="4295775"/>
            <a:ext cx="698500" cy="393701"/>
          </a:xfrm>
          <a:prstGeom prst="frame">
            <a:avLst>
              <a:gd name="adj1" fmla="val 1040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91" y="2451100"/>
            <a:ext cx="58102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액자 8"/>
          <p:cNvSpPr/>
          <p:nvPr/>
        </p:nvSpPr>
        <p:spPr>
          <a:xfrm>
            <a:off x="4865191" y="3781231"/>
            <a:ext cx="3108325" cy="387882"/>
          </a:xfrm>
          <a:prstGeom prst="frame">
            <a:avLst>
              <a:gd name="adj1" fmla="val 1040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F6BA11-716A-442B-A6F6-46D72902285D}"/>
              </a:ext>
            </a:extLst>
          </p:cNvPr>
          <p:cNvCxnSpPr>
            <a:stCxn id="9" idx="2"/>
          </p:cNvCxnSpPr>
          <p:nvPr/>
        </p:nvCxnSpPr>
        <p:spPr>
          <a:xfrm>
            <a:off x="6419354" y="4169113"/>
            <a:ext cx="331107" cy="520363"/>
          </a:xfrm>
          <a:prstGeom prst="straightConnector1">
            <a:avLst/>
          </a:prstGeom>
          <a:ln w="3810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50460" y="4574763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ko-KR" altLang="en-US" dirty="0"/>
              <a:t>값을 확인하여 삭제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48421" y="641838"/>
            <a:ext cx="20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 화면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632" y="1041948"/>
            <a:ext cx="860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delete</a:t>
            </a:r>
            <a:r>
              <a:rPr lang="ko-KR" altLang="en-US" sz="2000" b="1" dirty="0"/>
              <a:t>를 사용하여 </a:t>
            </a:r>
            <a:r>
              <a:rPr lang="en-US" altLang="ko-KR" sz="2000" b="1" dirty="0" err="1"/>
              <a:t>num</a:t>
            </a:r>
            <a:r>
              <a:rPr lang="ko-KR" altLang="en-US" sz="2000" b="1" dirty="0"/>
              <a:t>값 비교 후 삭제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6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8421" y="641838"/>
            <a:ext cx="20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– 1)Search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9" y="989148"/>
            <a:ext cx="6833141" cy="41509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03" y="1782837"/>
            <a:ext cx="10361532" cy="178647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911600" y="4597400"/>
            <a:ext cx="1562100" cy="542722"/>
            <a:chOff x="2286000" y="4559300"/>
            <a:chExt cx="1562100" cy="54272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286000" y="4559300"/>
              <a:ext cx="156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286000" y="5102022"/>
              <a:ext cx="156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286000" y="4559300"/>
              <a:ext cx="0" cy="54272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848100" y="4559300"/>
              <a:ext cx="0" cy="54272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endCxn id="3" idx="1"/>
          </p:cNvCxnSpPr>
          <p:nvPr/>
        </p:nvCxnSpPr>
        <p:spPr>
          <a:xfrm rot="10800000">
            <a:off x="1634704" y="2676072"/>
            <a:ext cx="2276897" cy="2061028"/>
          </a:xfrm>
          <a:prstGeom prst="bentConnector3">
            <a:avLst>
              <a:gd name="adj1" fmla="val 11004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6522" y="5359400"/>
            <a:ext cx="940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닉네임을 쓰고 검색버튼을 </a:t>
            </a:r>
            <a:r>
              <a:rPr lang="ko-KR" altLang="en-US" sz="2000" b="1" dirty="0" err="1"/>
              <a:t>눌렀을때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ScoreDTO</a:t>
            </a:r>
            <a:r>
              <a:rPr lang="ko-KR" altLang="en-US" sz="2000" b="1" dirty="0"/>
              <a:t>에서 닉네임을 저장하고 </a:t>
            </a:r>
            <a:r>
              <a:rPr lang="ko-KR" altLang="en-US" sz="2000" b="1" dirty="0" err="1"/>
              <a:t>디비프로세스에서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조건이 맞는 정보를 </a:t>
            </a:r>
            <a:r>
              <a:rPr lang="en-US" altLang="ko-KR" sz="2000" b="1" dirty="0" err="1"/>
              <a:t>ScoreDTO</a:t>
            </a:r>
            <a:r>
              <a:rPr lang="ko-KR" altLang="en-US" sz="2000" b="1" dirty="0"/>
              <a:t>에 저장하고 </a:t>
            </a:r>
            <a:r>
              <a:rPr lang="ko-KR" altLang="en-US" sz="2000" b="1" dirty="0" err="1"/>
              <a:t>점수메인화면을</a:t>
            </a:r>
            <a:r>
              <a:rPr lang="ko-KR" altLang="en-US" sz="2000" b="1" dirty="0"/>
              <a:t> 띄운다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644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34721" y="4279366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8421" y="641838"/>
            <a:ext cx="227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– 1</a:t>
            </a:r>
            <a:r>
              <a:rPr lang="en-US" altLang="ko-KR" sz="2000" b="1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Score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1" y="1041948"/>
            <a:ext cx="5001971" cy="5053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2057611"/>
            <a:ext cx="7658100" cy="241935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49603" y="1701800"/>
            <a:ext cx="3916608" cy="4393160"/>
            <a:chOff x="2286000" y="4559300"/>
            <a:chExt cx="1562100" cy="542722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2286000" y="4559300"/>
              <a:ext cx="156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286000" y="5102022"/>
              <a:ext cx="156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286000" y="4559300"/>
              <a:ext cx="0" cy="54272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848100" y="4559300"/>
              <a:ext cx="0" cy="54272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/>
          <p:cNvCxnSpPr/>
          <p:nvPr/>
        </p:nvCxnSpPr>
        <p:spPr>
          <a:xfrm>
            <a:off x="4066211" y="2475460"/>
            <a:ext cx="46768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165600" y="1317047"/>
            <a:ext cx="749300" cy="283153"/>
            <a:chOff x="2286000" y="4559300"/>
            <a:chExt cx="1562100" cy="542722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286000" y="4559300"/>
              <a:ext cx="15621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286000" y="5102022"/>
              <a:ext cx="15621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286000" y="4559300"/>
              <a:ext cx="0" cy="542722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848100" y="4559300"/>
              <a:ext cx="0" cy="542722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3" y="4593444"/>
            <a:ext cx="8458200" cy="1847850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4165600" y="1600200"/>
            <a:ext cx="213103" cy="297155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24492" y="1041948"/>
            <a:ext cx="6775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memberDTO</a:t>
            </a:r>
            <a:r>
              <a:rPr lang="ko-KR" altLang="en-US" sz="2000" b="1" dirty="0"/>
              <a:t>의 닉네임정보와 </a:t>
            </a:r>
            <a:r>
              <a:rPr lang="en-US" altLang="ko-KR" sz="2000" b="1" dirty="0" err="1"/>
              <a:t>ScoreDTO</a:t>
            </a:r>
            <a:r>
              <a:rPr lang="ko-KR" altLang="en-US" sz="2000" b="1" dirty="0"/>
              <a:t>의 닉네임에 해당하는 정보들을 </a:t>
            </a:r>
            <a:r>
              <a:rPr lang="en-US" altLang="ko-KR" sz="2000" b="1" dirty="0"/>
              <a:t>Object2</a:t>
            </a:r>
            <a:r>
              <a:rPr lang="ko-KR" altLang="en-US" sz="2000" b="1" dirty="0"/>
              <a:t>차원 배열로 가져와 테이블을 만들고 출력</a:t>
            </a:r>
            <a:endParaRPr lang="en-US" altLang="ko-KR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775700" y="4749800"/>
            <a:ext cx="322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버튼을 누르면 로그인한 닉네임정보와 </a:t>
            </a:r>
            <a:r>
              <a:rPr lang="en-US" altLang="ko-KR" sz="2000" b="1" dirty="0" err="1"/>
              <a:t>ScoreDTO</a:t>
            </a:r>
            <a:r>
              <a:rPr lang="ko-KR" altLang="en-US" sz="2000" b="1" dirty="0"/>
              <a:t>안에 있는 닉네임과 일치할 경우 </a:t>
            </a:r>
            <a:r>
              <a:rPr lang="ko-KR" altLang="en-US" sz="2000" b="1" dirty="0" err="1"/>
              <a:t>전적추가창을</a:t>
            </a:r>
            <a:r>
              <a:rPr lang="ko-KR" altLang="en-US" sz="2000" b="1" dirty="0"/>
              <a:t> 띄움</a:t>
            </a:r>
          </a:p>
        </p:txBody>
      </p:sp>
    </p:spTree>
    <p:extLst>
      <p:ext uri="{BB962C8B-B14F-4D97-AF65-F5344CB8AC3E}">
        <p14:creationId xmlns:p14="http://schemas.microsoft.com/office/powerpoint/2010/main" val="138227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8420" y="641838"/>
            <a:ext cx="311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– 1)</a:t>
            </a:r>
            <a:r>
              <a:rPr lang="ko-KR" altLang="en-US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전적추가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창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2" y="1192211"/>
            <a:ext cx="5284868" cy="4829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14" y="1041948"/>
            <a:ext cx="7628386" cy="3396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6614" y="4610100"/>
            <a:ext cx="76283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입력값을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ScoreDTO</a:t>
            </a:r>
            <a:r>
              <a:rPr lang="ko-KR" altLang="en-US" sz="2000" b="1" dirty="0"/>
              <a:t>에 </a:t>
            </a:r>
            <a:r>
              <a:rPr lang="ko-KR" altLang="en-US" sz="2000" b="1" dirty="0" err="1"/>
              <a:t>저장을하고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MemberDTO</a:t>
            </a:r>
            <a:r>
              <a:rPr lang="ko-KR" altLang="en-US" sz="2000" b="1" dirty="0"/>
              <a:t>의 닉네임과 </a:t>
            </a:r>
            <a:r>
              <a:rPr lang="en-US" altLang="ko-KR" sz="2000" b="1" dirty="0" err="1"/>
              <a:t>ScoreDTO</a:t>
            </a:r>
            <a:r>
              <a:rPr lang="ko-KR" altLang="en-US" sz="2000" b="1" dirty="0"/>
              <a:t>에 있는 닉네임과 일치할 경우 </a:t>
            </a:r>
            <a:r>
              <a:rPr lang="ko-KR" altLang="en-US" sz="2000" b="1" dirty="0" err="1"/>
              <a:t>저장받은값을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Dbprocess</a:t>
            </a:r>
            <a:r>
              <a:rPr lang="ko-KR" altLang="en-US" sz="2000" b="1" dirty="0"/>
              <a:t>에 넘겨 </a:t>
            </a:r>
            <a:r>
              <a:rPr lang="en-US" altLang="ko-KR" sz="2000" b="1" dirty="0" err="1"/>
              <a:t>sql</a:t>
            </a:r>
            <a:r>
              <a:rPr lang="ko-KR" altLang="en-US" sz="2000" b="1" dirty="0"/>
              <a:t>문으로 해당하는 데이터에 넣는다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일치하지 않는다면 창을 띄우고 </a:t>
            </a:r>
            <a:r>
              <a:rPr lang="ko-KR" altLang="en-US" sz="2000" b="1" dirty="0" err="1"/>
              <a:t>실행하지않는다</a:t>
            </a:r>
            <a:r>
              <a:rPr lang="en-US" altLang="ko-KR" sz="2000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9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8420" y="641838"/>
            <a:ext cx="2849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– 1)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4" y="2284547"/>
            <a:ext cx="10058400" cy="4446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4" y="989148"/>
            <a:ext cx="52197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7907" y="1757755"/>
            <a:ext cx="31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랭킹의 이름을 배열로 넣어 </a:t>
            </a:r>
            <a:r>
              <a:rPr lang="ko-KR" altLang="en-US" b="1" dirty="0" err="1">
                <a:solidFill>
                  <a:schemeClr val="bg1"/>
                </a:solidFill>
              </a:rPr>
              <a:t>반복문으로</a:t>
            </a:r>
            <a:r>
              <a:rPr lang="ko-KR" altLang="en-US" b="1" dirty="0">
                <a:solidFill>
                  <a:schemeClr val="bg1"/>
                </a:solidFill>
              </a:rPr>
              <a:t> 대입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233309" y="1520573"/>
            <a:ext cx="1544655" cy="232549"/>
            <a:chOff x="2286000" y="4559300"/>
            <a:chExt cx="1562100" cy="54272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286000" y="4559300"/>
              <a:ext cx="15621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286000" y="5102022"/>
              <a:ext cx="15621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286000" y="4559300"/>
              <a:ext cx="0" cy="54272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848100" y="4559300"/>
              <a:ext cx="0" cy="54272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/>
          <p:cNvCxnSpPr/>
          <p:nvPr/>
        </p:nvCxnSpPr>
        <p:spPr>
          <a:xfrm>
            <a:off x="2005636" y="1753122"/>
            <a:ext cx="0" cy="62177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3746" y="5906022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데이터크롤링하여</a:t>
            </a:r>
            <a:r>
              <a:rPr lang="ko-KR" altLang="en-US" dirty="0">
                <a:solidFill>
                  <a:schemeClr val="bg1"/>
                </a:solidFill>
              </a:rPr>
              <a:t> 각각 배열로 </a:t>
            </a:r>
            <a:r>
              <a:rPr lang="ko-KR" altLang="en-US" dirty="0" err="1">
                <a:solidFill>
                  <a:schemeClr val="bg1"/>
                </a:solidFill>
              </a:rPr>
              <a:t>저장을하고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static</a:t>
            </a:r>
            <a:r>
              <a:rPr lang="ko-KR" altLang="en-US" dirty="0" err="1">
                <a:solidFill>
                  <a:schemeClr val="bg1"/>
                </a:solidFill>
              </a:rPr>
              <a:t>메소드로</a:t>
            </a:r>
            <a:r>
              <a:rPr lang="ko-KR" altLang="en-US" dirty="0">
                <a:solidFill>
                  <a:schemeClr val="bg1"/>
                </a:solidFill>
              </a:rPr>
              <a:t> 배열의 </a:t>
            </a:r>
            <a:r>
              <a:rPr lang="ko-KR" altLang="en-US" dirty="0" err="1">
                <a:solidFill>
                  <a:schemeClr val="bg1"/>
                </a:solidFill>
              </a:rPr>
              <a:t>주소값을</a:t>
            </a:r>
            <a:r>
              <a:rPr lang="ko-KR" altLang="en-US" dirty="0">
                <a:solidFill>
                  <a:schemeClr val="bg1"/>
                </a:solidFill>
              </a:rPr>
              <a:t> 저장함</a:t>
            </a:r>
          </a:p>
        </p:txBody>
      </p:sp>
    </p:spTree>
    <p:extLst>
      <p:ext uri="{BB962C8B-B14F-4D97-AF65-F5344CB8AC3E}">
        <p14:creationId xmlns:p14="http://schemas.microsoft.com/office/powerpoint/2010/main" val="200211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58100" y="641838"/>
            <a:ext cx="4203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– 1)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크롤링과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 검사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168"/>
            <a:ext cx="8701168" cy="526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1168" y="1274953"/>
            <a:ext cx="3632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r>
              <a:rPr lang="ko-KR" altLang="en-US" dirty="0"/>
              <a:t>테이블의 행과 </a:t>
            </a:r>
            <a:r>
              <a:rPr lang="ko-KR" altLang="en-US" dirty="0" err="1"/>
              <a:t>크롤링한</a:t>
            </a:r>
            <a:r>
              <a:rPr lang="ko-KR" altLang="en-US" dirty="0"/>
              <a:t> 데이터들의 인덱스 값을 검색하고 같으면</a:t>
            </a:r>
            <a:r>
              <a:rPr lang="en-US" altLang="ko-KR" dirty="0"/>
              <a:t> </a:t>
            </a:r>
            <a:r>
              <a:rPr lang="ko-KR" altLang="en-US" dirty="0" err="1"/>
              <a:t>같은값을</a:t>
            </a:r>
            <a:r>
              <a:rPr lang="ko-KR" altLang="en-US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에서 제거하고 </a:t>
            </a:r>
            <a:r>
              <a:rPr lang="en-US" altLang="ko-KR" dirty="0"/>
              <a:t>Score</a:t>
            </a:r>
            <a:r>
              <a:rPr lang="ko-KR" altLang="en-US" dirty="0"/>
              <a:t>테이블 </a:t>
            </a:r>
            <a:r>
              <a:rPr lang="ko-KR" altLang="en-US" dirty="0" err="1"/>
              <a:t>다음행으로</a:t>
            </a:r>
            <a:r>
              <a:rPr lang="ko-KR" altLang="en-US" dirty="0"/>
              <a:t> </a:t>
            </a:r>
            <a:r>
              <a:rPr lang="ko-KR" altLang="en-US" dirty="0" err="1"/>
              <a:t>넘어갈때</a:t>
            </a:r>
            <a:r>
              <a:rPr lang="ko-KR" altLang="en-US" dirty="0"/>
              <a:t> </a:t>
            </a:r>
            <a:r>
              <a:rPr lang="ko-KR" altLang="en-US" dirty="0" err="1"/>
              <a:t>크롤링한</a:t>
            </a:r>
            <a:r>
              <a:rPr lang="ko-KR" altLang="en-US" dirty="0"/>
              <a:t> 데이터의 </a:t>
            </a:r>
            <a:r>
              <a:rPr lang="ko-KR" altLang="en-US" dirty="0" err="1"/>
              <a:t>인덱스값도</a:t>
            </a:r>
            <a:r>
              <a:rPr lang="ko-KR" altLang="en-US" dirty="0"/>
              <a:t> 증가하여</a:t>
            </a:r>
            <a:r>
              <a:rPr lang="en-US" altLang="ko-KR" dirty="0"/>
              <a:t> Db</a:t>
            </a:r>
            <a:r>
              <a:rPr lang="ko-KR" altLang="en-US" dirty="0"/>
              <a:t>의 값을 모두 </a:t>
            </a:r>
            <a:r>
              <a:rPr lang="ko-KR" altLang="en-US" dirty="0" err="1"/>
              <a:t>중복검사한다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도중에 </a:t>
            </a:r>
            <a:r>
              <a:rPr lang="ko-KR" altLang="en-US" dirty="0" err="1"/>
              <a:t>크롤링한</a:t>
            </a:r>
            <a:r>
              <a:rPr lang="ko-KR" altLang="en-US" dirty="0"/>
              <a:t> 데이터의 </a:t>
            </a:r>
            <a:r>
              <a:rPr lang="ko-KR" altLang="en-US" dirty="0" err="1"/>
              <a:t>인덱스값보다</a:t>
            </a:r>
            <a:r>
              <a:rPr lang="ko-KR" altLang="en-US" dirty="0"/>
              <a:t> 많이 저장되어있으면 </a:t>
            </a:r>
            <a:r>
              <a:rPr lang="ko-KR" altLang="en-US" dirty="0" err="1"/>
              <a:t>비교할수</a:t>
            </a:r>
            <a:r>
              <a:rPr lang="ko-KR" altLang="en-US" dirty="0"/>
              <a:t> 없으므로</a:t>
            </a:r>
            <a:r>
              <a:rPr lang="en-US" altLang="ko-KR" dirty="0"/>
              <a:t> </a:t>
            </a:r>
            <a:r>
              <a:rPr lang="ko-KR" altLang="en-US" dirty="0" err="1"/>
              <a:t>인덱스값을</a:t>
            </a:r>
            <a:r>
              <a:rPr lang="ko-KR" altLang="en-US" dirty="0"/>
              <a:t> </a:t>
            </a:r>
            <a:r>
              <a:rPr lang="ko-KR" altLang="en-US" dirty="0" err="1"/>
              <a:t>크롤링데이터의</a:t>
            </a:r>
            <a:r>
              <a:rPr lang="ko-KR" altLang="en-US" dirty="0"/>
              <a:t> 인덱스 크기만큼 다시 인덱스를 </a:t>
            </a:r>
            <a:r>
              <a:rPr lang="ko-KR" altLang="en-US" dirty="0" err="1"/>
              <a:t>초기화시켜주고</a:t>
            </a:r>
            <a:r>
              <a:rPr lang="ko-KR" altLang="en-US" dirty="0"/>
              <a:t> 검색한다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중복이 된 값들은 </a:t>
            </a:r>
            <a:r>
              <a:rPr lang="en-US" altLang="ko-KR" dirty="0" err="1"/>
              <a:t>db</a:t>
            </a:r>
            <a:r>
              <a:rPr lang="ko-KR" altLang="en-US" dirty="0"/>
              <a:t>에서 지워버리고 다시 </a:t>
            </a:r>
            <a:r>
              <a:rPr lang="en-US" altLang="ko-KR" dirty="0"/>
              <a:t>score</a:t>
            </a:r>
            <a:r>
              <a:rPr lang="ko-KR" altLang="en-US" dirty="0"/>
              <a:t>테이블에 </a:t>
            </a:r>
            <a:r>
              <a:rPr lang="ko-KR" altLang="en-US" dirty="0" err="1"/>
              <a:t>크롤링한</a:t>
            </a:r>
            <a:r>
              <a:rPr lang="ko-KR" altLang="en-US" dirty="0"/>
              <a:t> 데이터를 저장한다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749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641838"/>
            <a:ext cx="562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– 1) 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score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테이블에 있는  데이터 저장하기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989148"/>
            <a:ext cx="8258175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23301" y="1409700"/>
            <a:ext cx="334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r>
              <a:rPr lang="ko-KR" altLang="en-US" dirty="0"/>
              <a:t>테이블에는 </a:t>
            </a:r>
            <a:r>
              <a:rPr lang="en-US" altLang="ko-KR" dirty="0" err="1"/>
              <a:t>int</a:t>
            </a:r>
            <a:r>
              <a:rPr lang="ko-KR" altLang="en-US" dirty="0"/>
              <a:t>형</a:t>
            </a:r>
            <a:r>
              <a:rPr lang="en-US" altLang="ko-KR" dirty="0"/>
              <a:t>, string</a:t>
            </a:r>
            <a:r>
              <a:rPr lang="ko-KR" altLang="en-US" dirty="0"/>
              <a:t>형이</a:t>
            </a:r>
            <a:r>
              <a:rPr lang="en-US" altLang="ko-KR" dirty="0"/>
              <a:t> </a:t>
            </a:r>
            <a:r>
              <a:rPr lang="ko-KR" altLang="en-US" dirty="0"/>
              <a:t>있어서 </a:t>
            </a:r>
            <a:r>
              <a:rPr lang="en-US" altLang="ko-KR" dirty="0"/>
              <a:t>Object2</a:t>
            </a:r>
            <a:r>
              <a:rPr lang="ko-KR" altLang="en-US" dirty="0"/>
              <a:t>차원배열로 잡고</a:t>
            </a:r>
            <a:r>
              <a:rPr lang="en-US" altLang="ko-KR" dirty="0"/>
              <a:t> Db</a:t>
            </a:r>
            <a:r>
              <a:rPr lang="ko-KR" altLang="en-US" dirty="0"/>
              <a:t>안에 있는 데이터를 다 가지고 </a:t>
            </a:r>
            <a:r>
              <a:rPr lang="ko-KR" altLang="en-US" dirty="0" err="1"/>
              <a:t>온다음</a:t>
            </a:r>
            <a:r>
              <a:rPr lang="en-US" altLang="ko-KR" dirty="0"/>
              <a:t>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en-US" altLang="ko-KR" dirty="0"/>
              <a:t>object2</a:t>
            </a:r>
            <a:r>
              <a:rPr lang="ko-KR" altLang="en-US" dirty="0"/>
              <a:t>차원배열의 </a:t>
            </a:r>
            <a:r>
              <a:rPr lang="ko-KR" altLang="en-US" dirty="0" err="1"/>
              <a:t>주소값으로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" y="4980123"/>
            <a:ext cx="7786687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1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3090" y="895206"/>
            <a:ext cx="115403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데이터베이스에 저장된 플레이 기록을 바탕으로</a:t>
            </a:r>
            <a:endParaRPr lang="en-US" altLang="ko-KR" sz="1700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챔피언 별  이름 순</a:t>
            </a:r>
            <a:r>
              <a:rPr lang="en-US" altLang="ko-KR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 </a:t>
            </a:r>
            <a:r>
              <a:rPr lang="ko-KR" altLang="en-US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많이 플레이 된 순</a:t>
            </a:r>
            <a:r>
              <a:rPr lang="en-US" altLang="ko-KR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 </a:t>
            </a:r>
            <a:r>
              <a:rPr lang="ko-KR" altLang="en-US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승률 순으로 정렬 후 출력</a:t>
            </a:r>
            <a:r>
              <a:rPr lang="en-US" altLang="ko-KR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  <a:r>
              <a:rPr lang="ko-KR" altLang="en-US" sz="17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이름 검색 또는 이름 더블 클릭을 통해 자세한 플레이 정보 확인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035917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78673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기술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9172" y="545113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CHAMP</a:t>
            </a:r>
            <a:endParaRPr lang="ko-KR" altLang="en-US" sz="2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B1F792E-85F2-4659-95C5-7DD1633D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0" y="1539840"/>
            <a:ext cx="7176980" cy="5108303"/>
          </a:xfrm>
          <a:prstGeom prst="rect">
            <a:avLst/>
          </a:prstGeom>
        </p:spPr>
      </p:pic>
      <p:pic>
        <p:nvPicPr>
          <p:cNvPr id="5" name="그림 4" descr="실내, 모니터, 화면, 테이블이(가) 표시된 사진&#10;&#10;자동 생성된 설명">
            <a:extLst>
              <a:ext uri="{FF2B5EF4-FFF2-40B4-BE49-F238E27FC236}">
                <a16:creationId xmlns:a16="http://schemas.microsoft.com/office/drawing/2014/main" id="{CFB62397-8C58-4ABC-9125-485FA5E9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95" y="1600057"/>
            <a:ext cx="4308615" cy="2123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F789C3-8BD3-46F8-9077-1CE7B0A3D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67" y="4262822"/>
            <a:ext cx="10076025" cy="477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9E0F25-E9A7-4091-B28A-03E770322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2" y="3803167"/>
            <a:ext cx="5768840" cy="403895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3E4A68B1-2B7E-49C8-9CF0-7A03EF48D00B}"/>
              </a:ext>
            </a:extLst>
          </p:cNvPr>
          <p:cNvSpPr/>
          <p:nvPr/>
        </p:nvSpPr>
        <p:spPr>
          <a:xfrm>
            <a:off x="5558117" y="2844162"/>
            <a:ext cx="1952387" cy="421341"/>
          </a:xfrm>
          <a:prstGeom prst="frame">
            <a:avLst>
              <a:gd name="adj1" fmla="val 124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F12788EA-B524-40CB-AFD7-4F6346B28F6E}"/>
              </a:ext>
            </a:extLst>
          </p:cNvPr>
          <p:cNvSpPr/>
          <p:nvPr/>
        </p:nvSpPr>
        <p:spPr>
          <a:xfrm>
            <a:off x="5558116" y="3353945"/>
            <a:ext cx="1952387" cy="421341"/>
          </a:xfrm>
          <a:prstGeom prst="frame">
            <a:avLst>
              <a:gd name="adj1" fmla="val 124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7C72554-7FA8-4306-860D-D080021B7418}"/>
              </a:ext>
            </a:extLst>
          </p:cNvPr>
          <p:cNvSpPr/>
          <p:nvPr/>
        </p:nvSpPr>
        <p:spPr>
          <a:xfrm>
            <a:off x="5558116" y="2364660"/>
            <a:ext cx="1952387" cy="421341"/>
          </a:xfrm>
          <a:prstGeom prst="frame">
            <a:avLst>
              <a:gd name="adj1" fmla="val 124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47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035917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78673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기술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9172" y="545113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CHAMP</a:t>
            </a:r>
            <a:endParaRPr lang="ko-KR" altLang="en-US" sz="2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6048E-4F90-443E-B473-8C2AC3A9E7F8}"/>
              </a:ext>
            </a:extLst>
          </p:cNvPr>
          <p:cNvSpPr txBox="1"/>
          <p:nvPr/>
        </p:nvSpPr>
        <p:spPr>
          <a:xfrm>
            <a:off x="143249" y="1112257"/>
            <a:ext cx="11905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챔피언 이름 검색 또는 목록에서 더블 클릭 시 선택한 챔피언으로 플레이한 모든 게임 결과 출력 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( </a:t>
            </a:r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게임 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ID,  </a:t>
            </a:r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승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/</a:t>
            </a:r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패 여부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 </a:t>
            </a:r>
            <a:r>
              <a:rPr lang="ko-KR" altLang="en-US" sz="1600" b="1" spc="-150" dirty="0" err="1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티어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 KDA,  </a:t>
            </a:r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챔피언 승률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)</a:t>
            </a:r>
            <a:endParaRPr lang="ko-KR" altLang="en-US" sz="1600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F883AAF-39A2-4316-9010-D247A75D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" y="1540905"/>
            <a:ext cx="2142355" cy="1435378"/>
          </a:xfrm>
          <a:prstGeom prst="rect">
            <a:avLst/>
          </a:prstGeom>
        </p:spPr>
      </p:pic>
      <p:pic>
        <p:nvPicPr>
          <p:cNvPr id="9" name="그림 8" descr="모니터, 화면, 노트북, 테이블이(가) 표시된 사진&#10;&#10;자동 생성된 설명">
            <a:extLst>
              <a:ext uri="{FF2B5EF4-FFF2-40B4-BE49-F238E27FC236}">
                <a16:creationId xmlns:a16="http://schemas.microsoft.com/office/drawing/2014/main" id="{0620D351-FD28-4108-9052-4E099F447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59" y="1540905"/>
            <a:ext cx="5401543" cy="2400508"/>
          </a:xfrm>
          <a:prstGeom prst="rect">
            <a:avLst/>
          </a:prstGeom>
        </p:spPr>
      </p:pic>
      <p:pic>
        <p:nvPicPr>
          <p:cNvPr id="5" name="그림 4" descr="하얀색이(가) 표시된 사진&#10;&#10;자동 생성된 설명">
            <a:extLst>
              <a:ext uri="{FF2B5EF4-FFF2-40B4-BE49-F238E27FC236}">
                <a16:creationId xmlns:a16="http://schemas.microsoft.com/office/drawing/2014/main" id="{49BBFA04-FD87-4F51-8224-224C6B021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6" y="2976283"/>
            <a:ext cx="6705546" cy="37057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C02C67-DDCA-420D-AB49-C4930B368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4196397"/>
            <a:ext cx="8667003" cy="299112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C5A1AF3D-92EF-4889-82C1-FD89463B83B4}"/>
              </a:ext>
            </a:extLst>
          </p:cNvPr>
          <p:cNvSpPr/>
          <p:nvPr/>
        </p:nvSpPr>
        <p:spPr>
          <a:xfrm>
            <a:off x="573741" y="2000846"/>
            <a:ext cx="1759134" cy="421341"/>
          </a:xfrm>
          <a:prstGeom prst="frame">
            <a:avLst>
              <a:gd name="adj1" fmla="val 124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3D11C0-A015-4992-8151-A1316579B704}"/>
              </a:ext>
            </a:extLst>
          </p:cNvPr>
          <p:cNvCxnSpPr/>
          <p:nvPr/>
        </p:nvCxnSpPr>
        <p:spPr>
          <a:xfrm>
            <a:off x="2332875" y="2205317"/>
            <a:ext cx="21204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80B39C-5A02-4AD3-835E-8B223D8633C0}"/>
              </a:ext>
            </a:extLst>
          </p:cNvPr>
          <p:cNvCxnSpPr>
            <a:cxnSpLocks/>
          </p:cNvCxnSpPr>
          <p:nvPr/>
        </p:nvCxnSpPr>
        <p:spPr>
          <a:xfrm>
            <a:off x="4453337" y="2205317"/>
            <a:ext cx="0" cy="770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11012" y="77194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개발 기간 </a:t>
            </a:r>
            <a:r>
              <a: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: 2</a:t>
            </a:r>
            <a:r>
              <a:rPr lang="ko-KR" altLang="en-US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7E89EC2-E169-47FE-860E-6E7BA7C2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16316"/>
              </p:ext>
            </p:extLst>
          </p:nvPr>
        </p:nvGraphicFramePr>
        <p:xfrm>
          <a:off x="1170793" y="1206199"/>
          <a:ext cx="9533064" cy="262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844">
                  <a:extLst>
                    <a:ext uri="{9D8B030D-6E8A-4147-A177-3AD203B41FA5}">
                      <a16:colId xmlns:a16="http://schemas.microsoft.com/office/drawing/2014/main" val="1960864073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2645855226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3726048420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3461208622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283283320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3064171844"/>
                    </a:ext>
                  </a:extLst>
                </a:gridCol>
              </a:tblGrid>
              <a:tr h="4271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54481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프로젝트 기획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및 계획 수립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20578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 설계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/DB </a:t>
                      </a:r>
                      <a:r>
                        <a:rPr lang="ko-KR" altLang="en-US" sz="15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854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DB </a:t>
                      </a:r>
                      <a:r>
                        <a:rPr lang="ko-KR" altLang="en-US" sz="1500" dirty="0"/>
                        <a:t>연동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26891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구현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39539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8ADB73FF-1F08-4239-9014-53B7C536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359"/>
              </p:ext>
            </p:extLst>
          </p:nvPr>
        </p:nvGraphicFramePr>
        <p:xfrm>
          <a:off x="1170793" y="3978889"/>
          <a:ext cx="9533064" cy="262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844">
                  <a:extLst>
                    <a:ext uri="{9D8B030D-6E8A-4147-A177-3AD203B41FA5}">
                      <a16:colId xmlns:a16="http://schemas.microsoft.com/office/drawing/2014/main" val="1960864073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2645855226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3726048420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3461208622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283283320"/>
                    </a:ext>
                  </a:extLst>
                </a:gridCol>
                <a:gridCol w="1588844">
                  <a:extLst>
                    <a:ext uri="{9D8B030D-6E8A-4147-A177-3AD203B41FA5}">
                      <a16:colId xmlns:a16="http://schemas.microsoft.com/office/drawing/2014/main" val="3064171844"/>
                    </a:ext>
                  </a:extLst>
                </a:gridCol>
              </a:tblGrid>
              <a:tr h="4271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54481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프로젝트 기획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및 계획 수립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20578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 설계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/DB </a:t>
                      </a:r>
                      <a:r>
                        <a:rPr lang="ko-KR" altLang="en-US" sz="15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854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DB </a:t>
                      </a:r>
                      <a:r>
                        <a:rPr lang="ko-KR" altLang="en-US" sz="1500" dirty="0"/>
                        <a:t>연동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26891"/>
                  </a:ext>
                </a:extLst>
              </a:tr>
              <a:tr h="427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구현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bg1"/>
                          </a:solidFill>
                        </a:rPr>
                        <a:t>프로젝트 발표</a:t>
                      </a:r>
                      <a:endParaRPr lang="en-US" altLang="ko-KR" sz="1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3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5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1D06A66-AA2A-4B87-979D-32B81C027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72" y="206547"/>
            <a:ext cx="5116319" cy="2626297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0335945" y="15925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763512" y="159253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기술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32124" y="124232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RANKING</a:t>
            </a:r>
            <a:endParaRPr lang="ko-KR" altLang="en-US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CB04D5-BEE8-446A-8BCE-E2EE2A53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0" y="1666713"/>
            <a:ext cx="8066921" cy="4994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51FC5B-BC13-4E2F-AB3A-FFE8FD07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90" y="5831544"/>
            <a:ext cx="10518402" cy="638858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FDF5004B-CA01-4749-81AF-A44BCA45A62C}"/>
              </a:ext>
            </a:extLst>
          </p:cNvPr>
          <p:cNvSpPr/>
          <p:nvPr/>
        </p:nvSpPr>
        <p:spPr>
          <a:xfrm>
            <a:off x="6814391" y="2277035"/>
            <a:ext cx="1442103" cy="2914251"/>
          </a:xfrm>
          <a:prstGeom prst="frame">
            <a:avLst>
              <a:gd name="adj1" fmla="val 49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DB076B-204D-4CCD-840C-F27B547BA27F}"/>
              </a:ext>
            </a:extLst>
          </p:cNvPr>
          <p:cNvCxnSpPr/>
          <p:nvPr/>
        </p:nvCxnSpPr>
        <p:spPr>
          <a:xfrm>
            <a:off x="8256494" y="3917576"/>
            <a:ext cx="19396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8D081A-9541-4204-A745-752A585BC994}"/>
              </a:ext>
            </a:extLst>
          </p:cNvPr>
          <p:cNvCxnSpPr/>
          <p:nvPr/>
        </p:nvCxnSpPr>
        <p:spPr>
          <a:xfrm flipV="1">
            <a:off x="10196142" y="2832844"/>
            <a:ext cx="0" cy="108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1A908B7-5EF8-4D63-92D3-C467FDDE6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90" y="5153980"/>
            <a:ext cx="10518402" cy="6476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97ABBC4-3729-46C6-B9BB-FB06EC17FE70}"/>
              </a:ext>
            </a:extLst>
          </p:cNvPr>
          <p:cNvSpPr txBox="1"/>
          <p:nvPr/>
        </p:nvSpPr>
        <p:spPr>
          <a:xfrm>
            <a:off x="762667" y="1078375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게임 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ID </a:t>
            </a:r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별 승률 계산 후 내림차순으로 정렬해서 출력</a:t>
            </a:r>
            <a:r>
              <a:rPr lang="en-US" altLang="ko-KR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</a:p>
          <a:p>
            <a:pPr algn="ctr"/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검색 옵션을 주어 </a:t>
            </a:r>
            <a:r>
              <a:rPr lang="ko-KR" altLang="en-US" sz="1600" b="1" spc="-150" dirty="0" err="1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티어</a:t>
            </a:r>
            <a:r>
              <a:rPr lang="ko-KR" altLang="en-US" sz="1600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 별  랭킹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173132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049188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91945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기술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1885" y="54511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PIE CHART</a:t>
            </a:r>
            <a:endParaRPr lang="ko-KR" altLang="en-US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965E-751E-41BF-9ABE-F80CB5BB8005}"/>
              </a:ext>
            </a:extLst>
          </p:cNvPr>
          <p:cNvSpPr txBox="1"/>
          <p:nvPr/>
        </p:nvSpPr>
        <p:spPr>
          <a:xfrm>
            <a:off x="6125204" y="3955798"/>
            <a:ext cx="575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전체 회원에서 각 </a:t>
            </a:r>
            <a:r>
              <a:rPr lang="ko-KR" altLang="en-US" b="1" spc="-150" dirty="0" err="1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티어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 별 비중을 계산해서 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Pie Chart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로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7A949-1EA6-4172-B5F8-36E259F36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" y="3155577"/>
            <a:ext cx="5857792" cy="352798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9A37A8-3374-4BB7-89C2-D8B0AE3FC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7" y="1736944"/>
            <a:ext cx="3565884" cy="924818"/>
          </a:xfrm>
          <a:prstGeom prst="rect">
            <a:avLst/>
          </a:prstGeom>
        </p:spPr>
      </p:pic>
      <p:pic>
        <p:nvPicPr>
          <p:cNvPr id="7" name="그림 6" descr="앉아있는, 테이블, 대형, 검은색이(가) 표시된 사진&#10;&#10;자동 생성된 설명">
            <a:extLst>
              <a:ext uri="{FF2B5EF4-FFF2-40B4-BE49-F238E27FC236}">
                <a16:creationId xmlns:a16="http://schemas.microsoft.com/office/drawing/2014/main" id="{95240D6F-825A-44A4-952D-7FA47403C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93" y="851650"/>
            <a:ext cx="7138966" cy="2959194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DDA49105-9947-4047-9888-C5A9020EE298}"/>
              </a:ext>
            </a:extLst>
          </p:cNvPr>
          <p:cNvSpPr/>
          <p:nvPr/>
        </p:nvSpPr>
        <p:spPr>
          <a:xfrm>
            <a:off x="1730188" y="2208776"/>
            <a:ext cx="2330824" cy="421341"/>
          </a:xfrm>
          <a:prstGeom prst="frame">
            <a:avLst>
              <a:gd name="adj1" fmla="val 124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9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038939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169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기술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00166" y="545113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MATCHING</a:t>
            </a:r>
            <a:endParaRPr lang="ko-KR" altLang="en-US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3E8F173-8653-427B-936A-5E3F124E5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3" y="1050704"/>
            <a:ext cx="5070557" cy="5665693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FCB16CE-D105-4A47-8AEC-0A2604EE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82" y="1252669"/>
            <a:ext cx="4841513" cy="31006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542976-2771-46B9-B428-2BB25F3F810F}"/>
              </a:ext>
            </a:extLst>
          </p:cNvPr>
          <p:cNvSpPr txBox="1"/>
          <p:nvPr/>
        </p:nvSpPr>
        <p:spPr>
          <a:xfrm>
            <a:off x="5327650" y="4353358"/>
            <a:ext cx="650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내가 주로 플레이하는 챔피언과 포지션을 등록하면 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DB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에 저장 후 </a:t>
            </a:r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spc="-150" dirty="0" err="1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티어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승률과 함께 출력</a:t>
            </a:r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모니터, 화면, 테이블, 쥐고있는이(가) 표시된 사진&#10;&#10;자동 생성된 설명">
            <a:extLst>
              <a:ext uri="{FF2B5EF4-FFF2-40B4-BE49-F238E27FC236}">
                <a16:creationId xmlns:a16="http://schemas.microsoft.com/office/drawing/2014/main" id="{A85E2DB5-4AAF-4492-9222-B93D94BF9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17" y="4957483"/>
            <a:ext cx="6165575" cy="1755576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7EB75B56-1BCD-403D-ADF0-2550814CC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89" y="62212"/>
            <a:ext cx="7239956" cy="1325486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C34A5E80-64BE-4B8D-87E8-D90A2B8079A2}"/>
              </a:ext>
            </a:extLst>
          </p:cNvPr>
          <p:cNvSpPr/>
          <p:nvPr/>
        </p:nvSpPr>
        <p:spPr>
          <a:xfrm>
            <a:off x="294393" y="1729469"/>
            <a:ext cx="4995959" cy="1910201"/>
          </a:xfrm>
          <a:prstGeom prst="frame">
            <a:avLst>
              <a:gd name="adj1" fmla="val 35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B0E995E-5B3B-46C5-8ADB-736CC505555E}"/>
              </a:ext>
            </a:extLst>
          </p:cNvPr>
          <p:cNvCxnSpPr>
            <a:cxnSpLocks/>
          </p:cNvCxnSpPr>
          <p:nvPr/>
        </p:nvCxnSpPr>
        <p:spPr>
          <a:xfrm flipV="1">
            <a:off x="4218635" y="2899166"/>
            <a:ext cx="2438400" cy="5145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03B09DD1-7540-4FBC-B82F-9B74CD136BCD}"/>
              </a:ext>
            </a:extLst>
          </p:cNvPr>
          <p:cNvSpPr/>
          <p:nvPr/>
        </p:nvSpPr>
        <p:spPr>
          <a:xfrm>
            <a:off x="3469341" y="3185122"/>
            <a:ext cx="776756" cy="318692"/>
          </a:xfrm>
          <a:prstGeom prst="frame">
            <a:avLst>
              <a:gd name="adj1" fmla="val 14774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A607FB1C-18A6-404F-9851-BDDD9EF64D80}"/>
              </a:ext>
            </a:extLst>
          </p:cNvPr>
          <p:cNvSpPr/>
          <p:nvPr/>
        </p:nvSpPr>
        <p:spPr>
          <a:xfrm>
            <a:off x="10569389" y="3978843"/>
            <a:ext cx="806824" cy="322730"/>
          </a:xfrm>
          <a:prstGeom prst="frame">
            <a:avLst>
              <a:gd name="adj1" fmla="val 12601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061F9DA-9B5A-4C9F-9D17-DA079F6543BF}"/>
              </a:ext>
            </a:extLst>
          </p:cNvPr>
          <p:cNvCxnSpPr>
            <a:cxnSpLocks/>
          </p:cNvCxnSpPr>
          <p:nvPr/>
        </p:nvCxnSpPr>
        <p:spPr>
          <a:xfrm rot="10800000">
            <a:off x="5327653" y="2088778"/>
            <a:ext cx="5241737" cy="20260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05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2F9E2F0-7FB7-4873-A127-FD49E08B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0" y="1050705"/>
            <a:ext cx="6448145" cy="395992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6DF3255-1F16-4F6F-9FFE-C4F13276B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74" y="1048123"/>
            <a:ext cx="5353018" cy="296152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042016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477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기술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00166" y="545113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MATCHING</a:t>
            </a:r>
            <a:endParaRPr lang="ko-KR" altLang="en-US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42976-2771-46B9-B428-2BB25F3F810F}"/>
              </a:ext>
            </a:extLst>
          </p:cNvPr>
          <p:cNvSpPr txBox="1"/>
          <p:nvPr/>
        </p:nvSpPr>
        <p:spPr>
          <a:xfrm>
            <a:off x="3695331" y="144941"/>
            <a:ext cx="628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같이 플레이하고 싶은 챔피언과 포지션을 선택해서 매칭하면</a:t>
            </a:r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 이에 해당하는 유저 중에</a:t>
            </a:r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 나와 </a:t>
            </a:r>
            <a:r>
              <a:rPr lang="ko-KR" altLang="en-US" b="1" spc="-150" dirty="0" err="1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티어가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 같은 유저들의 정보를 승률의 내림차순으로 보여줌</a:t>
            </a:r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66741E-FC5F-4A37-8C90-BFCC52BFF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29" y="4849236"/>
            <a:ext cx="8801863" cy="251482"/>
          </a:xfrm>
          <a:prstGeom prst="rect">
            <a:avLst/>
          </a:prstGeom>
        </p:spPr>
      </p:pic>
      <p:pic>
        <p:nvPicPr>
          <p:cNvPr id="23" name="그림 22" descr="모니터, 전화이(가) 표시된 사진&#10;&#10;자동 생성된 설명">
            <a:extLst>
              <a:ext uri="{FF2B5EF4-FFF2-40B4-BE49-F238E27FC236}">
                <a16:creationId xmlns:a16="http://schemas.microsoft.com/office/drawing/2014/main" id="{F71166B7-2119-4322-9B49-960712033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9" y="5136223"/>
            <a:ext cx="7468247" cy="1432684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9762E1B0-E0D0-409B-94C9-445638FAB3AF}"/>
              </a:ext>
            </a:extLst>
          </p:cNvPr>
          <p:cNvSpPr/>
          <p:nvPr/>
        </p:nvSpPr>
        <p:spPr>
          <a:xfrm>
            <a:off x="5387787" y="4376758"/>
            <a:ext cx="1102659" cy="472478"/>
          </a:xfrm>
          <a:prstGeom prst="frame">
            <a:avLst>
              <a:gd name="adj1" fmla="val 9082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EC984D-57ED-41DD-9287-C3C4AB5A98FB}"/>
              </a:ext>
            </a:extLst>
          </p:cNvPr>
          <p:cNvCxnSpPr>
            <a:stCxn id="24" idx="3"/>
          </p:cNvCxnSpPr>
          <p:nvPr/>
        </p:nvCxnSpPr>
        <p:spPr>
          <a:xfrm>
            <a:off x="6490446" y="4612997"/>
            <a:ext cx="2563907" cy="152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1EB0AD8-4C42-4D37-BAC0-CD85208EFC6D}"/>
              </a:ext>
            </a:extLst>
          </p:cNvPr>
          <p:cNvCxnSpPr/>
          <p:nvPr/>
        </p:nvCxnSpPr>
        <p:spPr>
          <a:xfrm flipV="1">
            <a:off x="9063318" y="2743200"/>
            <a:ext cx="0" cy="1891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액자 30">
            <a:extLst>
              <a:ext uri="{FF2B5EF4-FFF2-40B4-BE49-F238E27FC236}">
                <a16:creationId xmlns:a16="http://schemas.microsoft.com/office/drawing/2014/main" id="{C9E01280-0BD1-4183-A8EB-C3642356DC11}"/>
              </a:ext>
            </a:extLst>
          </p:cNvPr>
          <p:cNvSpPr/>
          <p:nvPr/>
        </p:nvSpPr>
        <p:spPr>
          <a:xfrm>
            <a:off x="8821272" y="1456899"/>
            <a:ext cx="3276260" cy="1286302"/>
          </a:xfrm>
          <a:prstGeom prst="frame">
            <a:avLst>
              <a:gd name="adj1" fmla="val 35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7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201" y="1338943"/>
            <a:ext cx="8547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나눔스퀘어 ExtraBold"/>
              </a:rPr>
              <a:t>이 프로젝트를 하면서 이해하는 것과 활용하는 것은 다르단 걸 알게 되었습니다</a:t>
            </a:r>
            <a:r>
              <a:rPr lang="en-US" altLang="ko-KR" sz="2400" dirty="0">
                <a:ea typeface="나눔스퀘어 ExtraBold"/>
              </a:rPr>
              <a:t>. </a:t>
            </a:r>
            <a:r>
              <a:rPr lang="ko-KR" altLang="en-US" sz="2400" dirty="0">
                <a:ea typeface="나눔스퀘어 ExtraBold"/>
              </a:rPr>
              <a:t>처음 로그인</a:t>
            </a:r>
            <a:r>
              <a:rPr lang="en-US" altLang="ko-KR" sz="2400" dirty="0">
                <a:ea typeface="나눔스퀘어 ExtraBold"/>
              </a:rPr>
              <a:t>, </a:t>
            </a:r>
            <a:r>
              <a:rPr lang="ko-KR" altLang="en-US" sz="2400" dirty="0">
                <a:ea typeface="나눔스퀘어 ExtraBold"/>
              </a:rPr>
              <a:t>게시판 화면을 만들 때 여러 기능을 넣어서 만들겠다 생각했지만 프로젝트를 진행하면서 아직 완벽하게 이해하지 못했다는 것을 알게 되었고 결국 게시판에 추가시키던 기능 중 하나를 지우게 되었습니다</a:t>
            </a:r>
            <a:r>
              <a:rPr lang="en-US" altLang="ko-KR" sz="2400" dirty="0">
                <a:ea typeface="나눔스퀘어 ExtraBold"/>
              </a:rPr>
              <a:t>.</a:t>
            </a:r>
          </a:p>
          <a:p>
            <a:endParaRPr lang="en-US" altLang="ko-KR" sz="2400" dirty="0">
              <a:ea typeface="나눔스퀘어 ExtraBold"/>
            </a:endParaRPr>
          </a:p>
          <a:p>
            <a:r>
              <a:rPr lang="ko-KR" altLang="en-US" sz="2400" dirty="0">
                <a:ea typeface="나눔스퀘어 ExtraBold"/>
              </a:rPr>
              <a:t>또한</a:t>
            </a:r>
            <a:r>
              <a:rPr lang="en-US" altLang="ko-KR" sz="2400" dirty="0">
                <a:ea typeface="나눔스퀘어 ExtraBold"/>
              </a:rPr>
              <a:t>, </a:t>
            </a:r>
            <a:r>
              <a:rPr lang="ko-KR" altLang="en-US" sz="2400" dirty="0">
                <a:ea typeface="나눔스퀘어 ExtraBold"/>
              </a:rPr>
              <a:t>순서도를 미리 세워 형식을 하나로 맞춰야겠다고 생각하게 되었습니다</a:t>
            </a:r>
            <a:r>
              <a:rPr lang="en-US" altLang="ko-KR" sz="2400" dirty="0">
                <a:ea typeface="나눔스퀘어 ExtraBold"/>
              </a:rPr>
              <a:t>. </a:t>
            </a:r>
            <a:r>
              <a:rPr lang="ko-KR" altLang="en-US" sz="2400" dirty="0">
                <a:ea typeface="나눔스퀘어 ExtraBold"/>
              </a:rPr>
              <a:t>각 클래스마다 형식을 다르게 하였더니 여러 가지 불편함이 생겼고</a:t>
            </a:r>
            <a:r>
              <a:rPr lang="en-US" altLang="ko-KR" sz="2400" dirty="0">
                <a:ea typeface="나눔스퀘어 ExtraBold"/>
              </a:rPr>
              <a:t>, </a:t>
            </a:r>
            <a:r>
              <a:rPr lang="ko-KR" altLang="en-US" sz="2400" dirty="0">
                <a:ea typeface="나눔스퀘어 ExtraBold"/>
              </a:rPr>
              <a:t>헷갈리는 것들이 많았습니다</a:t>
            </a:r>
            <a:r>
              <a:rPr lang="en-US" altLang="ko-KR" sz="2400" dirty="0">
                <a:ea typeface="나눔스퀘어 ExtraBold"/>
              </a:rPr>
              <a:t>.</a:t>
            </a:r>
          </a:p>
          <a:p>
            <a:endParaRPr lang="en-US" altLang="ko-KR" sz="2400" dirty="0">
              <a:ea typeface="나눔스퀘어 ExtraBold"/>
            </a:endParaRPr>
          </a:p>
          <a:p>
            <a:r>
              <a:rPr lang="ko-KR" altLang="en-US" sz="2400" dirty="0">
                <a:ea typeface="나눔스퀘어 ExtraBold"/>
              </a:rPr>
              <a:t>아쉬운 점도 많았고 힘들었지만 첫 프로젝트를 했다는 점에 의의를 두고 다음 프로젝트부터는 교훈 삼아 프로젝트를 진행해야겠다고 느꼈습니다</a:t>
            </a:r>
            <a:r>
              <a:rPr lang="en-US" altLang="ko-KR" sz="2400" dirty="0">
                <a:ea typeface="나눔스퀘어 ExtraBold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4500" y="704817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매번 옥상 불려가는 막내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양준호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876" y="437393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167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040851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3608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876" y="437393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소감문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3424" y="622058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스케줄 매니저 및 팀 내 귀여움 담당 </a:t>
            </a:r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: </a:t>
            </a:r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이하현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4A7FD-0CD2-4067-8D45-26AF3958FE70}"/>
              </a:ext>
            </a:extLst>
          </p:cNvPr>
          <p:cNvSpPr txBox="1"/>
          <p:nvPr/>
        </p:nvSpPr>
        <p:spPr>
          <a:xfrm>
            <a:off x="821273" y="1573923"/>
            <a:ext cx="10397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초반에는 사실 어떻게 할지 막막했는데 프로젝트를 진행하면서 어떤 기능을 더 추가하면 좋을지 계속해서 고민하고 고민했던 내용을 내손으로 실제로 구현해보는게 재밌었습니다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. 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또 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JAVA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로 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DB 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작업을 할 수 있다는 게 신기했고 매번 나오는 부품이라는 말을 사실 잘 이해하지 못했는데 프로젝트를 진행하면서 조금은 이해하게 된 것 같아 좋았습니다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. </a:t>
            </a:r>
          </a:p>
          <a:p>
            <a:pPr algn="ctr"/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Swing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을 사용하는게 처음이라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 UI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 설계가 어려웠지만 같은 팀원 오빠가 매번 친절하게 잘 가르쳐줘서 고마웠고 팀원들끼리 계속된 소통을 통해 서로 보완해야 할 점이나 여러 아이디어들을 공유하고 개선해 나가는 활동이 즐거웠습니다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b="1" spc="-150" dirty="0">
              <a:solidFill>
                <a:schemeClr val="tx2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이번 프로젝트에서는 맡은 부분이 거의 데이터 출력 쪽이라서 더 다양한 기능을 경험해 보지 못한 점과 코딩에 스레드와 상속을 제대로 사용해 보지 못한 점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, 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더 귀여운 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pie chart</a:t>
            </a:r>
            <a:r>
              <a:rPr lang="ko-KR" altLang="en-US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를 찾아내지 못한 점이 아쉬움으로 남아서 다음 프로젝트에는 조금 더 다양한 방면에서 훨씬 더 간결하고 좋은 코딩을 짜보고 싶습니다</a:t>
            </a:r>
            <a:r>
              <a:rPr lang="en-US" altLang="ko-KR" b="1" spc="-150" dirty="0">
                <a:solidFill>
                  <a:schemeClr val="tx2"/>
                </a:solidFill>
                <a:latin typeface="+mj-lt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793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68603" y="1570595"/>
            <a:ext cx="98498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DTO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DAO ,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활용하는데 감이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어느정도는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잡힌것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같고 생각보다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다루는게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힘들어서 당황했습니다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ctr"/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데이터를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안에 데이터와 중복검사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하는게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정말 어렵고  포기할까도 생각했습니다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결국에는 해내어 뿌듯함이 남아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재밌었습니다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조원들과 상의하며 프로젝트를 만드는 것도 생각보다 힘이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드는것도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알게되었고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구조를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만들때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더신경써서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만들어야겠다는 생각이 들었습니다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876" y="437393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7300" y="72978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든든한 거목 조장</a:t>
            </a:r>
            <a:r>
              <a:rPr lang="en-US" altLang="ko-KR" dirty="0"/>
              <a:t>:</a:t>
            </a:r>
            <a:r>
              <a:rPr lang="ko-KR" altLang="en-US" dirty="0"/>
              <a:t> 민찬기</a:t>
            </a:r>
          </a:p>
        </p:txBody>
      </p:sp>
    </p:spTree>
    <p:extLst>
      <p:ext uri="{BB962C8B-B14F-4D97-AF65-F5344CB8AC3E}">
        <p14:creationId xmlns:p14="http://schemas.microsoft.com/office/powerpoint/2010/main" val="646514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LOL</a:t>
            </a:r>
            <a:r>
              <a:rPr lang="ko-KR" altLang="en-US" sz="3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전적검색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사이트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66690" y="72977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보유기술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18" y="1022168"/>
            <a:ext cx="9544274" cy="55117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05" y="4540477"/>
            <a:ext cx="2533650" cy="1057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7" r="6710"/>
          <a:stretch/>
        </p:blipFill>
        <p:spPr>
          <a:xfrm>
            <a:off x="8795090" y="4363404"/>
            <a:ext cx="2743200" cy="14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1632" y="437393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5314" y="622058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1-3 DB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</a:t>
            </a:r>
            <a:endParaRPr lang="en-US" altLang="ko-KR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score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78502"/>
              </p:ext>
            </p:extLst>
          </p:nvPr>
        </p:nvGraphicFramePr>
        <p:xfrm>
          <a:off x="1783406" y="1329297"/>
          <a:ext cx="81280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auto_increment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고유키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챔피언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티어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킬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데스</a:t>
                      </a:r>
                      <a:r>
                        <a:rPr lang="ko-KR" altLang="en-US" dirty="0"/>
                        <a:t>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Assist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r>
                        <a:rPr lang="en-US" altLang="ko-KR" baseline="0" dirty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어시스트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1632" y="437393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5314" y="622058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1-3 DB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</a:t>
            </a:r>
            <a:endParaRPr lang="en-US" altLang="ko-KR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</a:t>
            </a:r>
            <a:endParaRPr lang="ko-KR" altLang="en-US" sz="20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66552"/>
              </p:ext>
            </p:extLst>
          </p:nvPr>
        </p:nvGraphicFramePr>
        <p:xfrm>
          <a:off x="1783406" y="1329297"/>
          <a:ext cx="8128000" cy="1580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0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CF46751-1344-48B9-BA67-49B73918D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63849"/>
              </p:ext>
            </p:extLst>
          </p:nvPr>
        </p:nvGraphicFramePr>
        <p:xfrm>
          <a:off x="762667" y="2020329"/>
          <a:ext cx="10712160" cy="393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40">
                  <a:extLst>
                    <a:ext uri="{9D8B030D-6E8A-4147-A177-3AD203B41FA5}">
                      <a16:colId xmlns:a16="http://schemas.microsoft.com/office/drawing/2014/main" val="1799847683"/>
                    </a:ext>
                  </a:extLst>
                </a:gridCol>
                <a:gridCol w="2678040">
                  <a:extLst>
                    <a:ext uri="{9D8B030D-6E8A-4147-A177-3AD203B41FA5}">
                      <a16:colId xmlns:a16="http://schemas.microsoft.com/office/drawing/2014/main" val="2923763769"/>
                    </a:ext>
                  </a:extLst>
                </a:gridCol>
                <a:gridCol w="2778510">
                  <a:extLst>
                    <a:ext uri="{9D8B030D-6E8A-4147-A177-3AD203B41FA5}">
                      <a16:colId xmlns:a16="http://schemas.microsoft.com/office/drawing/2014/main" val="3257455875"/>
                    </a:ext>
                  </a:extLst>
                </a:gridCol>
                <a:gridCol w="2577570">
                  <a:extLst>
                    <a:ext uri="{9D8B030D-6E8A-4147-A177-3AD203B41FA5}">
                      <a16:colId xmlns:a16="http://schemas.microsoft.com/office/drawing/2014/main" val="2580701001"/>
                    </a:ext>
                  </a:extLst>
                </a:gridCol>
              </a:tblGrid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6158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auto_increment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가입시 사용한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535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게임에서 사용하는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2982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</a:t>
                      </a:r>
                      <a:r>
                        <a:rPr lang="en-US" altLang="ko-KR" dirty="0"/>
                        <a:t>tier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89036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승률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9149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챔피언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8530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포지션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611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BCE1076-2996-4325-B651-076EB12D58C3}"/>
              </a:ext>
            </a:extLst>
          </p:cNvPr>
          <p:cNvSpPr txBox="1"/>
          <p:nvPr/>
        </p:nvSpPr>
        <p:spPr>
          <a:xfrm>
            <a:off x="9781516" y="1195062"/>
            <a:ext cx="1298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1-3 </a:t>
            </a:r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테이블</a:t>
            </a:r>
            <a:endParaRPr lang="en-US" altLang="ko-KR" sz="2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matching</a:t>
            </a:r>
            <a:endParaRPr lang="ko-KR" altLang="en-US" sz="2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2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CF46751-1344-48B9-BA67-49B73918D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80557"/>
              </p:ext>
            </p:extLst>
          </p:nvPr>
        </p:nvGraphicFramePr>
        <p:xfrm>
          <a:off x="762667" y="1773587"/>
          <a:ext cx="10712160" cy="338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40">
                  <a:extLst>
                    <a:ext uri="{9D8B030D-6E8A-4147-A177-3AD203B41FA5}">
                      <a16:colId xmlns:a16="http://schemas.microsoft.com/office/drawing/2014/main" val="1799847683"/>
                    </a:ext>
                  </a:extLst>
                </a:gridCol>
                <a:gridCol w="2678040">
                  <a:extLst>
                    <a:ext uri="{9D8B030D-6E8A-4147-A177-3AD203B41FA5}">
                      <a16:colId xmlns:a16="http://schemas.microsoft.com/office/drawing/2014/main" val="2923763769"/>
                    </a:ext>
                  </a:extLst>
                </a:gridCol>
                <a:gridCol w="2763996">
                  <a:extLst>
                    <a:ext uri="{9D8B030D-6E8A-4147-A177-3AD203B41FA5}">
                      <a16:colId xmlns:a16="http://schemas.microsoft.com/office/drawing/2014/main" val="3257455875"/>
                    </a:ext>
                  </a:extLst>
                </a:gridCol>
                <a:gridCol w="2592084">
                  <a:extLst>
                    <a:ext uri="{9D8B030D-6E8A-4147-A177-3AD203B41FA5}">
                      <a16:colId xmlns:a16="http://schemas.microsoft.com/office/drawing/2014/main" val="2580701001"/>
                    </a:ext>
                  </a:extLst>
                </a:gridCol>
              </a:tblGrid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6158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Primary,</a:t>
                      </a:r>
                      <a:r>
                        <a:rPr lang="en-US" altLang="ko-KR" baseline="0"/>
                        <a:t> auto_increment</a:t>
                      </a:r>
                    </a:p>
                    <a:p>
                      <a:pPr latinLnBrk="1"/>
                      <a:r>
                        <a:rPr lang="en-US" altLang="ko-KR" baseline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535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2982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89036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9149"/>
                  </a:ext>
                </a:extLst>
              </a:tr>
              <a:tr h="54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853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BCE1076-2996-4325-B651-076EB12D58C3}"/>
              </a:ext>
            </a:extLst>
          </p:cNvPr>
          <p:cNvSpPr txBox="1"/>
          <p:nvPr/>
        </p:nvSpPr>
        <p:spPr>
          <a:xfrm>
            <a:off x="9739707" y="748476"/>
            <a:ext cx="1298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1-3 </a:t>
            </a:r>
            <a:r>
              <a:rPr lang="ko-KR" altLang="en-US" sz="2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테이블</a:t>
            </a:r>
            <a:endParaRPr lang="en-US" altLang="ko-KR" sz="2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bbs</a:t>
            </a:r>
            <a:endParaRPr lang="ko-KR" altLang="en-US" sz="2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96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1632" y="437393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29039" y="622058"/>
            <a:ext cx="268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커뮤니티 순서도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1" y="1191759"/>
            <a:ext cx="8128000" cy="544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913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1263</Words>
  <Application>Microsoft Office PowerPoint</Application>
  <PresentationFormat>와이드스크린</PresentationFormat>
  <Paragraphs>316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알 수 없는 사용자</cp:lastModifiedBy>
  <cp:revision>37</cp:revision>
  <dcterms:created xsi:type="dcterms:W3CDTF">2017-05-29T09:12:16Z</dcterms:created>
  <dcterms:modified xsi:type="dcterms:W3CDTF">2020-03-25T08:52:25Z</dcterms:modified>
</cp:coreProperties>
</file>