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3"/>
  </p:notesMasterIdLst>
  <p:sldIdLst>
    <p:sldId id="257" r:id="rId2"/>
  </p:sldIdLst>
  <p:sldSz cx="32400875" cy="431990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/>
    <p:restoredTop sz="94660"/>
  </p:normalViewPr>
  <p:slideViewPr>
    <p:cSldViewPr snapToGrid="0" snapToObjects="1">
      <p:cViewPr>
        <p:scale>
          <a:sx n="25" d="100"/>
          <a:sy n="25" d="100"/>
        </p:scale>
        <p:origin x="-1422" y="-72"/>
      </p:cViewPr>
      <p:guideLst>
        <p:guide orient="horz" pos="13606"/>
        <p:guide pos="140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1"/>
  <c:style val="2"/>
  <c:chart>
    <c:title>
      <c:tx>
        <c:rich>
          <a:bodyPr/>
          <a:lstStyle/>
          <a:p>
            <a:pPr>
              <a:defRPr sz="1400" b="1">
                <a:solidFill>
                  <a:srgbClr val="000000"/>
                </a:solidFill>
                <a:latin typeface="맑은 고딕"/>
                <a:ea typeface="맑은 고딕"/>
              </a:defRPr>
            </a:pPr>
            <a:r>
              <a:rPr lang="ko-KR" altLang="en-US"/>
              <a:t>빨래 설문 조사</a:t>
            </a:r>
          </a:p>
        </c:rich>
      </c:tx>
      <c:layout/>
      <c:overlay val="1"/>
      <c:spPr>
        <a:noFill/>
        <a:ln>
          <a:noFill/>
        </a:ln>
      </c:spPr>
    </c:title>
    <c:autoTitleDeleted val="0"/>
    <c:view3D>
      <c:rotX val="0"/>
      <c:rotY val="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1"/>
        <c:ser>
          <c:idx val="0"/>
          <c:order val="0"/>
          <c:tx>
            <c:strRef>
              <c:f>계열1</c:f>
              <c:strCache>
                <c:ptCount val="1"/>
                <c:pt idx="0">
                  <c:v>계열1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1"/>
          <c:cat>
            <c:strRef>
              <c:f>{"비오는 것 걱정", "다시 빨은 적", "갑자기 비옴", "구매 의향"}</c:f>
              <c:strCache>
                <c:ptCount val="4"/>
                <c:pt idx="0">
                  <c:v>비오는 것 걱정</c:v>
                </c:pt>
                <c:pt idx="1">
                  <c:v>다시 빨은 적</c:v>
                </c:pt>
                <c:pt idx="2">
                  <c:v>갑자기 비옴</c:v>
                </c:pt>
                <c:pt idx="3">
                  <c:v>구매 의향</c:v>
                </c:pt>
              </c:strCache>
            </c:strRef>
          </c:cat>
          <c:val>
            <c:numRef>
              <c:f>{65, 91, 74, 57}</c:f>
              <c:numCache>
                <c:formatCode>General</c:formatCode>
                <c:ptCount val="4"/>
                <c:pt idx="0">
                  <c:v>65</c:v>
                </c:pt>
                <c:pt idx="1">
                  <c:v>91</c:v>
                </c:pt>
                <c:pt idx="2">
                  <c:v>74</c:v>
                </c:pt>
                <c:pt idx="3">
                  <c:v>57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>
                    <a:noFill/>
                  </a:ln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9792128"/>
        <c:axId val="199700416"/>
        <c:axId val="199487488"/>
      </c:bar3DChart>
      <c:catAx>
        <c:axId val="199792128"/>
        <c:scaling>
          <c:orientation val="minMax"/>
        </c:scaling>
        <c:delete val="1"/>
        <c:axPos val="b"/>
        <c:numFmt formatCode="General" sourceLinked="1"/>
        <c:majorTickMark val="cross"/>
        <c:minorTickMark val="cross"/>
        <c:tickLblPos val="nextTo"/>
        <c:crossAx val="199700416"/>
        <c:crosses val="autoZero"/>
        <c:auto val="1"/>
        <c:lblAlgn val="ctr"/>
        <c:lblOffset val="100"/>
        <c:noMultiLvlLbl val="1"/>
      </c:catAx>
      <c:valAx>
        <c:axId val="199700416"/>
        <c:scaling>
          <c:orientation val="minMax"/>
        </c:scaling>
        <c:delete val="1"/>
        <c:axPos val="l"/>
        <c:majorGridlines>
          <c:spPr>
            <a:ln>
              <a:solidFill>
                <a:srgbClr val="D9D9D9"/>
              </a:solidFill>
            </a:ln>
          </c:spPr>
        </c:majorGridlines>
        <c:numFmt formatCode="General" sourceLinked="1"/>
        <c:majorTickMark val="none"/>
        <c:minorTickMark val="cross"/>
        <c:tickLblPos val="nextTo"/>
        <c:crossAx val="199792128"/>
        <c:crosses val="autoZero"/>
        <c:crossBetween val="between"/>
      </c:valAx>
      <c:serAx>
        <c:axId val="199487488"/>
        <c:scaling>
          <c:orientation val="minMax"/>
        </c:scaling>
        <c:delete val="1"/>
        <c:axPos val="b"/>
        <c:majorTickMark val="cross"/>
        <c:minorTickMark val="cross"/>
        <c:tickLblPos val="nextTo"/>
        <c:crossAx val="199700416"/>
        <c:crosses val="autoZero"/>
      </c:serAx>
      <c:spPr>
        <a:noFill/>
      </c:spPr>
    </c:plotArea>
    <c:legend>
      <c:legendPos val="b"/>
      <c:layout/>
      <c:overlay val="1"/>
      <c:txPr>
        <a:bodyPr/>
        <a:lstStyle/>
        <a:p>
          <a:pPr>
            <a:defRPr sz="1000">
              <a:solidFill>
                <a:srgbClr val="000000"/>
              </a:solidFill>
              <a:latin typeface="맑은 고딕"/>
              <a:ea typeface="맑은 고딕"/>
            </a:defRPr>
          </a:pPr>
          <a:endParaRPr lang="ko-KR"/>
        </a:p>
      </c:txPr>
    </c:legend>
    <c:plotVisOnly val="1"/>
    <c:dispBlanksAs val="zero"/>
    <c:showDLblsOverMax val="1"/>
  </c:chart>
  <c:spPr>
    <a:ln>
      <a:solidFill>
        <a:srgbClr val="D9D9D9"/>
      </a:solidFill>
    </a:ln>
  </c:spPr>
  <c:txPr>
    <a:bodyPr/>
    <a:lstStyle/>
    <a:p>
      <a:pPr>
        <a:defRPr sz="900">
          <a:solidFill>
            <a:srgbClr val="000000"/>
          </a:solidFill>
          <a:latin typeface="함초롬돋움"/>
          <a:ea typeface="함초롬돋움"/>
        </a:defRPr>
      </a:pPr>
      <a:endParaRPr lang="ko-KR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1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6475" y="1143000"/>
            <a:ext cx="2305685" cy="3086735"/>
          </a:xfrm>
          <a:prstGeom prst="rect">
            <a:avLst/>
          </a:prstGeom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76200" tIns="76200" rIns="76200" bIns="76200" anchor="t">
            <a:noAutofit/>
          </a:bodyPr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3" name="텍스트 개체 틀 12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</a:p>
          <a:p>
            <a:pPr marL="45720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</a:p>
          <a:p>
            <a:pPr marL="91440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</a:p>
          <a:p>
            <a:pPr marL="137160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</a:p>
          <a:p>
            <a:pPr marL="182880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4" name="머리글 갤체 틀 13"/>
          <p:cNvSpPr txBox="1">
            <a:spLocks noGrp="1"/>
          </p:cNvSpPr>
          <p:nvPr>
            <p:ph type="hdr"/>
          </p:nvPr>
        </p:nvSpPr>
        <p:spPr>
          <a:xfrm>
            <a:off x="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latin typeface="맑은 고딕"/>
                <a:ea typeface="맑은 고딕"/>
              </a:defRPr>
            </a:lvl1pPr>
          </a:lstStyle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" name="바닥글 개체 틀 14"/>
          <p:cNvSpPr txBox="1">
            <a:spLocks noGrp="1"/>
          </p:cNvSpPr>
          <p:nvPr>
            <p:ph type="ftr"/>
          </p:nvPr>
        </p:nvSpPr>
        <p:spPr>
          <a:xfrm>
            <a:off x="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latin typeface="맑은 고딕"/>
                <a:ea typeface="맑은 고딕"/>
              </a:defRPr>
            </a:lvl1pPr>
          </a:lstStyle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6" name="날짜 개체 틀 15"/>
          <p:cNvSpPr txBox="1">
            <a:spLocks noGrp="1"/>
          </p:cNvSpPr>
          <p:nvPr>
            <p:ph type="dt"/>
          </p:nvPr>
        </p:nvSpPr>
        <p:spPr>
          <a:xfrm>
            <a:off x="3884930" y="0"/>
            <a:ext cx="2972435" cy="459740"/>
          </a:xfrm>
          <a:prstGeom prst="rect">
            <a:avLst/>
          </a:prstGeom>
          <a:noFill/>
        </p:spPr>
        <p:txBody>
          <a:bodyPr vert="horz" wrap="square" lIns="76200" tIns="76200" rIns="76200" bIns="76200" anchor="t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latin typeface="맑은 고딕"/>
                <a:ea typeface="맑은 고딕"/>
              </a:defRPr>
            </a:lvl1pPr>
          </a:lstStyle>
          <a:p>
            <a:pPr mar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9320F77-B9A0-41C5-862A-B4B631284C64}" type="datetime1">
              <a:rPr lang="en-GB" altLang="en-US" sz="1200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14/07/2020</a:t>
            </a:fld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슬라이드 번호 개체 틀 16"/>
          <p:cNvSpPr txBox="1">
            <a:spLocks noGrp="1"/>
          </p:cNvSpPr>
          <p:nvPr>
            <p:ph type="sldNum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</p:spPr>
        <p:txBody>
          <a:bodyPr vert="horz" wrap="square" lIns="76200" tIns="76200" rIns="76200" bIns="76200" anchor="b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latin typeface="맑은 고딕"/>
                <a:ea typeface="맑은 고딕"/>
              </a:defRPr>
            </a:lvl1pPr>
          </a:lstStyle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9320F77-B9A0-41C5-862A-B4B631284C64}" type="slidenum">
              <a:rPr lang="en-US" altLang="ko-KR" sz="1200">
                <a:solidFill>
                  <a:schemeClr val="tx1"/>
                </a:solidFill>
                <a:latin typeface="맑은 고딕"/>
                <a:ea typeface="맑은 고딕"/>
              </a:rPr>
              <a:pPr marL="0" indent="0" algn="l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ko-KR" altLang="en-US" sz="1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64090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4050030" y="7071360"/>
            <a:ext cx="24300815" cy="1503997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6000">
                <a:latin typeface="Arial" charset="0"/>
                <a:ea typeface="Arial" charset="0"/>
              </a:defRPr>
            </a:lvl1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60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4050030" y="22689820"/>
            <a:ext cx="24300815" cy="104273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400">
                <a:latin typeface="Arial" charset="0"/>
                <a:ea typeface="Arial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latin typeface="Arial" charset="0"/>
                <a:ea typeface="Arial" charset="0"/>
              </a:defRPr>
            </a:lvl9pPr>
          </a:lstStyle>
          <a:p>
            <a:pPr marL="0" indent="0" algn="ctr" defTabSz="91440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4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>
            <a:off x="2227580" y="40037385"/>
            <a:ext cx="7290435" cy="2300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2020-07-14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>
            <a:off x="10732770" y="40037385"/>
            <a:ext cx="10935335" cy="2300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22882225" y="40037385"/>
            <a:ext cx="7290435" cy="2300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2227580" y="2299335"/>
            <a:ext cx="27945716" cy="835215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1080135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4400">
                <a:solidFill>
                  <a:schemeClr val="tx1"/>
                </a:solidFill>
                <a:latin typeface="맑은 고딕"/>
                <a:ea typeface="맑은 고딕"/>
              </a:rPr>
              <a:t>마스터 제목 스타일 편집</a:t>
            </a:r>
            <a:endParaRPr lang="ko-KR" altLang="en-US" sz="4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2227580" y="11497310"/>
            <a:ext cx="27945716" cy="27412316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1080135" latinLnBrk="1" hangingPunct="1">
              <a:lnSpc>
                <a:spcPct val="90000"/>
              </a:lnSpc>
              <a:spcBef>
                <a:spcPct val="2600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/>
                <a:ea typeface="맑은 고딕"/>
              </a:rPr>
              <a:t>마스터 텍스트 스타일을 편집합니다</a:t>
            </a:r>
          </a:p>
          <a:p>
            <a:pPr marL="228600" indent="-228600" algn="l" defTabSz="1080135" latinLnBrk="1" hangingPunct="1">
              <a:lnSpc>
                <a:spcPct val="90000"/>
              </a:lnSpc>
              <a:spcBef>
                <a:spcPct val="2600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/>
                <a:ea typeface="맑은 고딕"/>
              </a:rPr>
              <a:t>둘째 수준</a:t>
            </a:r>
          </a:p>
          <a:p>
            <a:pPr marL="228600" indent="-228600" algn="l" defTabSz="1080135" latinLnBrk="1" hangingPunct="1">
              <a:lnSpc>
                <a:spcPct val="90000"/>
              </a:lnSpc>
              <a:spcBef>
                <a:spcPct val="2600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/>
                <a:ea typeface="맑은 고딕"/>
              </a:rPr>
              <a:t>셋째 수준</a:t>
            </a:r>
          </a:p>
          <a:p>
            <a:pPr marL="228600" indent="-228600" algn="l" defTabSz="1080135" latinLnBrk="1" hangingPunct="1">
              <a:lnSpc>
                <a:spcPct val="90000"/>
              </a:lnSpc>
              <a:spcBef>
                <a:spcPct val="2600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/>
                <a:ea typeface="맑은 고딕"/>
              </a:rPr>
              <a:t>넷째 수준</a:t>
            </a:r>
          </a:p>
          <a:p>
            <a:pPr marL="228600" indent="-228600" algn="l" defTabSz="1080135" latinLnBrk="1" hangingPunct="1">
              <a:lnSpc>
                <a:spcPct val="90000"/>
              </a:lnSpc>
              <a:spcBef>
                <a:spcPct val="26000"/>
              </a:spcBef>
              <a:spcAft>
                <a:spcPct val="0"/>
              </a:spcAft>
              <a:buFont typeface="Arial"/>
              <a:buChar char="•"/>
            </a:pPr>
            <a:r>
              <a:rPr lang="en-US" altLang="ko-KR" sz="2800">
                <a:solidFill>
                  <a:schemeClr val="tx1"/>
                </a:solidFill>
                <a:latin typeface="맑은 고딕"/>
                <a:ea typeface="맑은 고딕"/>
              </a:rPr>
              <a:t>다섯째 수준</a:t>
            </a:r>
            <a:endParaRPr lang="ko-KR" altLang="en-US" sz="28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2227580" y="40037384"/>
            <a:ext cx="7290435" cy="23006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l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l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2020-07-14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10732770" y="40037384"/>
            <a:ext cx="10935335" cy="23006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22882224" y="40037384"/>
            <a:ext cx="7290435" cy="230060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>
            <a:lvl1pPr marL="0" indent="0" algn="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defRPr>
            </a:lvl1pPr>
          </a:lstStyle>
          <a:p>
            <a:pPr marL="0" indent="0" algn="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B9320F77-B9A0-41C5-862A-B4B631284C64}" type="slidenum">
              <a:rPr lang="en-US" altLang="ko-KR"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rPr>
              <a:pPr marL="0" indent="0" algn="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hart" Target="../charts/char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21940" y="1061085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2294" y="3935730"/>
            <a:ext cx="6174106" cy="10147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600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타이포_쌍문동 B"/>
                <a:ea typeface="타이포_쌍문동 B"/>
              </a:rPr>
              <a:t>Presentation</a:t>
            </a:r>
            <a:endParaRPr lang="ko-KR" altLang="en-US" sz="6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85135" y="1268730"/>
            <a:ext cx="1506854" cy="33909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캡스톤 경진 대회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081510" y="5707380"/>
            <a:ext cx="1744982" cy="107251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15741061 조재효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14741006 김세현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14741063 김주원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15741073 양준호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85135" y="1468755"/>
            <a:ext cx="1040130" cy="339090"/>
          </a:xfrm>
          <a:prstGeom prst="rect">
            <a:avLst/>
          </a:prstGeom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정보통신과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11511915" y="5706745"/>
            <a:ext cx="645794" cy="57848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5조</a:t>
            </a:r>
          </a:p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메이플스토리 OTF"/>
                <a:ea typeface="메이플스토리 OTF"/>
              </a:rPr>
              <a:t>B팀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69104" y="1061085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104" y="1701165"/>
            <a:ext cx="13525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199610" y="1607185"/>
            <a:ext cx="1251586" cy="876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목차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INDEX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69104" y="3858260"/>
            <a:ext cx="11854815" cy="9251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8825210" y="4050030"/>
            <a:ext cx="8126732" cy="520065"/>
            <a:chOff x="18825210" y="4050030"/>
            <a:chExt cx="8126732" cy="520065"/>
          </a:xfrm>
        </p:grpSpPr>
        <p:sp>
          <p:nvSpPr>
            <p:cNvPr id="17" name="TextBox 16"/>
            <p:cNvSpPr txBox="1"/>
            <p:nvPr/>
          </p:nvSpPr>
          <p:spPr>
            <a:xfrm>
              <a:off x="18825210" y="4050030"/>
              <a:ext cx="1592580" cy="52006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1 단계</a:t>
              </a:r>
            </a:p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STEP1</a:t>
              </a:r>
              <a:endParaRPr lang="ko-KR" altLang="en-US" sz="1600">
                <a:solidFill>
                  <a:schemeClr val="bg1"/>
                </a:solidFill>
                <a:latin typeface="메이플스토리 OTF"/>
                <a:ea typeface="메이플스토리 OTF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006432" y="4050030"/>
              <a:ext cx="1592582" cy="5200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2 단계</a:t>
              </a:r>
            </a:p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STEP2</a:t>
              </a:r>
              <a:endParaRPr lang="ko-KR" altLang="en-US" sz="1600">
                <a:solidFill>
                  <a:schemeClr val="bg1"/>
                </a:solidFill>
                <a:latin typeface="메이플스토리 OTF"/>
                <a:ea typeface="메이플스토리 OTF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187658" y="4050030"/>
              <a:ext cx="1583056" cy="5200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3 단계</a:t>
              </a:r>
            </a:p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STEP3</a:t>
              </a:r>
              <a:endParaRPr lang="ko-KR" altLang="en-US" sz="1600">
                <a:solidFill>
                  <a:schemeClr val="bg1"/>
                </a:solidFill>
                <a:latin typeface="메이플스토리 OTF"/>
                <a:ea typeface="메이플스토리 OTF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368886" y="4050030"/>
              <a:ext cx="1583056" cy="52006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2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4 단계</a:t>
              </a:r>
            </a:p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ko-KR" sz="1600">
                  <a:solidFill>
                    <a:schemeClr val="bg1"/>
                  </a:solidFill>
                  <a:latin typeface="메이플스토리 OTF"/>
                  <a:ea typeface="메이플스토리 OTF"/>
                </a:rPr>
                <a:t>STEP4</a:t>
              </a:r>
              <a:endParaRPr lang="ko-KR" altLang="en-US" sz="1600">
                <a:solidFill>
                  <a:schemeClr val="bg1"/>
                </a:solidFill>
                <a:latin typeface="메이플스토리 OTF"/>
                <a:ea typeface="메이플스토리 OTF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8524220" y="5086985"/>
            <a:ext cx="2138044" cy="1081405"/>
            <a:chOff x="18524220" y="5086985"/>
            <a:chExt cx="2138044" cy="1081405"/>
          </a:xfrm>
        </p:grpSpPr>
        <p:sp>
          <p:nvSpPr>
            <p:cNvPr id="22" name="양쪽 대괄호 21"/>
            <p:cNvSpPr/>
            <p:nvPr/>
          </p:nvSpPr>
          <p:spPr>
            <a:xfrm>
              <a:off x="18524220" y="5086985"/>
              <a:ext cx="2138045" cy="1081405"/>
            </a:xfrm>
            <a:prstGeom prst="bracketPair">
              <a:avLst>
                <a:gd name="adj" fmla="val 16667"/>
              </a:avLst>
            </a:prstGeom>
            <a:ln w="635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500"/>
            </a:p>
          </p:txBody>
        </p:sp>
        <p:grpSp>
          <p:nvGrpSpPr>
            <p:cNvPr id="23" name="그룹 22"/>
            <p:cNvGrpSpPr/>
            <p:nvPr/>
          </p:nvGrpSpPr>
          <p:grpSpPr>
            <a:xfrm>
              <a:off x="18558510" y="5154930"/>
              <a:ext cx="1821180" cy="939164"/>
              <a:chOff x="18558510" y="5154930"/>
              <a:chExt cx="1821180" cy="93916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18558510" y="5154930"/>
                <a:ext cx="687704" cy="3200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What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8882360" y="5545455"/>
                <a:ext cx="1497330" cy="548639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목적이 무엇인가?</a:t>
                </a:r>
              </a:p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20714968" y="5086350"/>
            <a:ext cx="2162174" cy="1081405"/>
            <a:chOff x="20714970" y="5086350"/>
            <a:chExt cx="2162174" cy="1081405"/>
          </a:xfrm>
        </p:grpSpPr>
        <p:sp>
          <p:nvSpPr>
            <p:cNvPr id="27" name="양쪽 대괄호 26"/>
            <p:cNvSpPr/>
            <p:nvPr/>
          </p:nvSpPr>
          <p:spPr>
            <a:xfrm>
              <a:off x="20714970" y="5086350"/>
              <a:ext cx="2162175" cy="1081405"/>
            </a:xfrm>
            <a:prstGeom prst="bracketPair">
              <a:avLst>
                <a:gd name="adj" fmla="val 16667"/>
              </a:avLst>
            </a:prstGeom>
            <a:ln w="635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500"/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20834986" y="5154930"/>
              <a:ext cx="1716404" cy="701040"/>
              <a:chOff x="20834986" y="5154930"/>
              <a:chExt cx="1716404" cy="70104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0854034" y="5154930"/>
                <a:ext cx="582932" cy="5486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Why</a:t>
                </a:r>
              </a:p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ko-KR" altLang="en-US" sz="1500">
                  <a:latin typeface="메이플스토리 OTF"/>
                  <a:ea typeface="메이플스토리 OTF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20834986" y="5535930"/>
                <a:ext cx="1716404" cy="3200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왜 그것이 필요한가?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22920960" y="5086985"/>
            <a:ext cx="2033272" cy="1081405"/>
            <a:chOff x="22920960" y="5086985"/>
            <a:chExt cx="2033272" cy="1081405"/>
          </a:xfrm>
        </p:grpSpPr>
        <p:sp>
          <p:nvSpPr>
            <p:cNvPr id="32" name="양쪽 대괄호 31"/>
            <p:cNvSpPr/>
            <p:nvPr/>
          </p:nvSpPr>
          <p:spPr>
            <a:xfrm>
              <a:off x="22952076" y="5086985"/>
              <a:ext cx="2002155" cy="1081405"/>
            </a:xfrm>
            <a:prstGeom prst="bracketPair">
              <a:avLst>
                <a:gd name="adj" fmla="val 16667"/>
              </a:avLst>
            </a:prstGeom>
            <a:ln w="635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500"/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22920960" y="5154930"/>
              <a:ext cx="1964054" cy="710564"/>
              <a:chOff x="22920960" y="5154930"/>
              <a:chExt cx="1964054" cy="710564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22920960" y="5154930"/>
                <a:ext cx="592456" cy="3200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Who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3035256" y="5545455"/>
                <a:ext cx="1849758" cy="320039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누구를 위한 제품인가?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</p:grpSp>
      </p:grpSp>
      <p:grpSp>
        <p:nvGrpSpPr>
          <p:cNvPr id="36" name="그룹 35"/>
          <p:cNvGrpSpPr/>
          <p:nvPr/>
        </p:nvGrpSpPr>
        <p:grpSpPr>
          <a:xfrm>
            <a:off x="25102184" y="5083810"/>
            <a:ext cx="2098676" cy="1081405"/>
            <a:chOff x="25102184" y="5083810"/>
            <a:chExt cx="2098676" cy="1081405"/>
          </a:xfrm>
        </p:grpSpPr>
        <p:sp>
          <p:nvSpPr>
            <p:cNvPr id="37" name="양쪽 대괄호 36"/>
            <p:cNvSpPr/>
            <p:nvPr/>
          </p:nvSpPr>
          <p:spPr>
            <a:xfrm>
              <a:off x="25131396" y="5083810"/>
              <a:ext cx="2069465" cy="1081405"/>
            </a:xfrm>
            <a:prstGeom prst="bracketPair">
              <a:avLst>
                <a:gd name="adj" fmla="val 16667"/>
              </a:avLst>
            </a:prstGeom>
            <a:ln w="6350" cap="flat" cmpd="sng">
              <a:solidFill>
                <a:schemeClr val="bg1">
                  <a:lumMod val="6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1080135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endParaRPr lang="ko-KR" altLang="en-US" sz="1500"/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5102184" y="5154930"/>
              <a:ext cx="1354456" cy="929640"/>
              <a:chOff x="25102184" y="5154930"/>
              <a:chExt cx="1354456" cy="929640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25102184" y="5154930"/>
                <a:ext cx="592456" cy="3200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How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5235536" y="5535930"/>
                <a:ext cx="1221104" cy="548640"/>
              </a:xfrm>
              <a:prstGeom prst="rect">
                <a:avLst/>
              </a:prstGeom>
            </p:spPr>
            <p:txBody>
              <a:bodyPr vert="horz" wrap="none" lIns="91440" tIns="45720" rIns="91440" bIns="45720" anchor="t">
                <a:spAutoFit/>
              </a:bodyPr>
              <a:lstStyle/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어떤 방법으로</a:t>
                </a:r>
              </a:p>
              <a:p>
                <a:pPr marL="0" indent="0" algn="ctr" defTabSz="1080135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ko-KR" sz="15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메이플스토리 OTF"/>
                    <a:ea typeface="메이플스토리 OTF"/>
                  </a:rPr>
                  <a:t>만들었는가?</a:t>
                </a:r>
                <a:endParaRPr lang="ko-KR" altLang="en-US" sz="1500">
                  <a:solidFill>
                    <a:schemeClr val="tx1">
                      <a:lumMod val="75000"/>
                      <a:lumOff val="25000"/>
                    </a:schemeClr>
                  </a:solidFill>
                  <a:latin typeface="메이플스토리 OTF"/>
                  <a:ea typeface="메이플스토리 OTF"/>
                </a:endParaRPr>
              </a:p>
            </p:txBody>
          </p:sp>
        </p:grpSp>
      </p:grpSp>
      <p:sp>
        <p:nvSpPr>
          <p:cNvPr id="41" name="직사각형 40"/>
          <p:cNvSpPr/>
          <p:nvPr/>
        </p:nvSpPr>
        <p:spPr>
          <a:xfrm>
            <a:off x="2875915" y="9430385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75915" y="10070465"/>
            <a:ext cx="13525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06420" y="9976485"/>
            <a:ext cx="4858385" cy="8801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1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What 목적이 무엇인가?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04184" y="11041379"/>
            <a:ext cx="6574155" cy="393953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혹시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비오는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날에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빨래를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한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적이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있으신가요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?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그렇다면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한 번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쯤은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빨래를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어떻게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,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어디에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널어야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할 지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고민해본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적이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있으실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겁니다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. 이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제품은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이러한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고민들을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해결하기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위해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만들어졌습니다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. 이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제품의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목적은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간단합니다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.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비오는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날에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밖에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빨래를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널어도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되는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편리함과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밖에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널음으로써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악취가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나지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않게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해주어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인간의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중요한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3가지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의,식,주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중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의에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대한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불편함을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줄임으로써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윤택한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삶을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살게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 </a:t>
            </a:r>
            <a:r>
              <a:rPr lang="en-US" altLang="ko-KR" sz="2800" b="0" dirty="0" err="1">
                <a:solidFill>
                  <a:schemeClr val="tx1"/>
                </a:solidFill>
                <a:latin typeface="메이플스토리 OTF"/>
                <a:ea typeface="메이플스토리 OTF"/>
              </a:rPr>
              <a:t>해줍니다</a:t>
            </a:r>
            <a:r>
              <a:rPr lang="en-US" altLang="ko-KR" sz="2800" b="0" dirty="0">
                <a:solidFill>
                  <a:schemeClr val="tx1"/>
                </a:solidFill>
                <a:latin typeface="메이플스토리 OTF"/>
                <a:ea typeface="메이플스토리 OTF"/>
              </a:rPr>
              <a:t>.</a:t>
            </a:r>
            <a:endParaRPr lang="ko-KR" altLang="en-US" sz="2800" b="0" dirty="0">
              <a:solidFill>
                <a:schemeClr val="tx1"/>
              </a:solidFill>
              <a:latin typeface="메이플스토리 OTF"/>
              <a:ea typeface="메이플스토리 OTF"/>
            </a:endParaRPr>
          </a:p>
        </p:txBody>
      </p:sp>
      <p:pic>
        <p:nvPicPr>
          <p:cNvPr id="45" name="그림 44" descr="C:/Users/PCuser/AppData/Roaming/PolarisOffice/ETemp/8004_17422600/fImage8214748241.jpe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0043795" y="11299190"/>
            <a:ext cx="4528185" cy="4016375"/>
          </a:xfrm>
          <a:prstGeom prst="ellipse">
            <a:avLst/>
          </a:prstGeom>
          <a:noFill/>
          <a:ln w="0" cap="flat" cmpd="sng"/>
          <a:effectLst>
            <a:softEdge rad="112522"/>
          </a:effectLst>
        </p:spPr>
      </p:pic>
      <p:sp>
        <p:nvSpPr>
          <p:cNvPr id="46" name="직사각형 45"/>
          <p:cNvSpPr/>
          <p:nvPr/>
        </p:nvSpPr>
        <p:spPr>
          <a:xfrm>
            <a:off x="16969104" y="9484360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969104" y="10124440"/>
            <a:ext cx="13525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199610" y="10030460"/>
            <a:ext cx="4858386" cy="873759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2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Why 왜 그것이 필요한가?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244058" y="10993754"/>
            <a:ext cx="7450453" cy="179641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solidFill>
                  <a:schemeClr val="tx1"/>
                </a:solidFill>
                <a:latin typeface="메이플스토리 OTF"/>
                <a:ea typeface="메이플스토리 OTF"/>
              </a:rPr>
              <a:t>왜 이 제품이 필요할까? 이 답변을 얻기 위해 제가 다니는 교회의 주부님들께 한 가지 설문 조사를 해보았습니다. 질문은 비오는 날 빨래에 대한 인식에 대해 설문 조사를 하게 되었습니다.</a:t>
            </a:r>
            <a:endParaRPr lang="ko-KR" altLang="en-US" sz="2800">
              <a:solidFill>
                <a:schemeClr val="tx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17284064" y="13345794"/>
            <a:ext cx="7408544" cy="1378586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solidFill>
                  <a:schemeClr val="tx1"/>
                </a:solidFill>
                <a:latin typeface="메이플스토리 OTF"/>
                <a:ea typeface="메이플스토리 OTF"/>
              </a:rPr>
              <a:t>결과는 흥미로웠습니다. 빨래 후 비오는 것을 걱정해본 적이 있다에 15/23(65%), 비오는 날 마른 빨래를 악취때문에 다시 빨은 적이 있다 21/23(91%)</a:t>
            </a:r>
            <a:endParaRPr lang="ko-KR" altLang="en-US" sz="2800">
              <a:solidFill>
                <a:schemeClr val="tx1"/>
              </a:solidFill>
              <a:latin typeface="메이플스토리 OTF"/>
              <a:ea typeface="메이플스토리 OTF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67965" y="18070830"/>
            <a:ext cx="11854815" cy="652081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767965" y="18710910"/>
            <a:ext cx="13652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98470" y="18616930"/>
            <a:ext cx="4859655" cy="878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2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Why 왜 그것이 필요한가?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51810" y="19585306"/>
            <a:ext cx="7440930" cy="137731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solidFill>
                  <a:schemeClr val="tx1"/>
                </a:solidFill>
                <a:latin typeface="메이플스토리 OTF"/>
                <a:ea typeface="메이플스토리 OTF"/>
              </a:rPr>
              <a:t>갑자기 비가와서 밖에 널은 빨래때문에 곤란한 적이 있다 17/23(74%), 비가옴에도 밖에 널을 수 있는 건조대가 출시되면 살 의향이 있다 13/23(57%)</a:t>
            </a:r>
            <a:endParaRPr lang="ko-KR" altLang="en-US" sz="2800">
              <a:solidFill>
                <a:schemeClr val="tx1"/>
              </a:solidFill>
              <a:latin typeface="메이플스토리 OTF"/>
              <a:ea typeface="메이플스토리 OTF"/>
            </a:endParaRPr>
          </a:p>
        </p:txBody>
      </p:sp>
      <p:pic>
        <p:nvPicPr>
          <p:cNvPr id="55" name="그림 54" descr="C:/Users/PCuser/AppData/Roaming/PolarisOffice/ETemp/8004_17422600/fImage234541348241.jpe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10629900" y="19417664"/>
            <a:ext cx="3477895" cy="4636135"/>
          </a:xfrm>
          <a:prstGeom prst="rect">
            <a:avLst/>
          </a:prstGeom>
          <a:noFill/>
        </p:spPr>
      </p:pic>
      <p:graphicFrame>
        <p:nvGraphicFramePr>
          <p:cNvPr id="56" name="차트 55"/>
          <p:cNvGraphicFramePr>
            <a:graphicFrameLocks noGrp="1"/>
          </p:cNvGraphicFramePr>
          <p:nvPr/>
        </p:nvGraphicFramePr>
        <p:xfrm>
          <a:off x="4052570" y="21102956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6969104" y="18070830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6969104" y="18710910"/>
            <a:ext cx="13525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199610" y="18616930"/>
            <a:ext cx="4858386" cy="878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3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Who 누구를 위한 제품인가?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sp>
        <p:nvSpPr>
          <p:cNvPr id="60" name="텍스트 상자 59"/>
          <p:cNvSpPr txBox="1"/>
          <p:nvPr/>
        </p:nvSpPr>
        <p:spPr>
          <a:xfrm>
            <a:off x="17417416" y="19546572"/>
            <a:ext cx="10656570" cy="2226310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메이플스토리 OTF"/>
                <a:ea typeface="메이플스토리 OTF"/>
              </a:rPr>
              <a:t>이 제품을 만들게 된 이유는 저희 조장인 조재효 학생이 가정에서 겪는 불편함 때문입니다. 냄새를 잘 못맡으시는 학생의 어머니께서 비오는 날 걷은 빨래에서 나는 악취를 알지 못하고 옷장에 넣어 곤란했던적이 있다고 하였습니다. 그리고 양준호 학생 또한 비오는 날 실내에서 항상 빨래를 널었는데 많은 자리를 차지하는 건조대가 신경쓰였다고 하였습니다.</a:t>
            </a:r>
            <a:endParaRPr lang="ko-KR" altLang="en-US" sz="2800">
              <a:latin typeface="메이플스토리 OTF"/>
              <a:ea typeface="메이플스토리 OTF"/>
            </a:endParaRPr>
          </a:p>
        </p:txBody>
      </p:sp>
      <p:sp>
        <p:nvSpPr>
          <p:cNvPr id="61" name="텍스트 상자 60"/>
          <p:cNvSpPr txBox="1"/>
          <p:nvPr/>
        </p:nvSpPr>
        <p:spPr>
          <a:xfrm>
            <a:off x="17369792" y="22061172"/>
            <a:ext cx="10466070" cy="1378584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메이플스토리 OTF"/>
                <a:ea typeface="메이플스토리 OTF"/>
              </a:rPr>
              <a:t>이와 같이 이 제품은 집에서의 시간이 짧은 직장인들, 그리고 실내의 공간이 많지 않은 원룸, 기숙사에 거주하는 사람들에게도 좋은 제품이라 할 수 있습니다.</a:t>
            </a:r>
            <a:endParaRPr lang="ko-KR" altLang="en-US" sz="2800">
              <a:latin typeface="메이플스토리 OTF"/>
              <a:ea typeface="메이플스토리 OTF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713990" y="26709370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713990" y="27349450"/>
            <a:ext cx="13525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944495" y="27255470"/>
            <a:ext cx="4858385" cy="87947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4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How 어떤 방법으로 만들었는가?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65" name="그림 64" descr="C:/Users/PCuser/AppData/Roaming/PolarisOffice/ETemp/8004_17422600/fImage74674649341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3030855" y="28216224"/>
            <a:ext cx="3758565" cy="2002155"/>
          </a:xfrm>
          <a:prstGeom prst="rect">
            <a:avLst/>
          </a:prstGeom>
          <a:noFill/>
        </p:spPr>
      </p:pic>
      <p:sp>
        <p:nvSpPr>
          <p:cNvPr id="66" name="텍스트 상자 65"/>
          <p:cNvSpPr txBox="1"/>
          <p:nvPr/>
        </p:nvSpPr>
        <p:spPr>
          <a:xfrm>
            <a:off x="8044814" y="28271468"/>
            <a:ext cx="5560695" cy="94995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메이플스토리 OTF"/>
                <a:ea typeface="메이플스토리 OTF"/>
              </a:rPr>
              <a:t>이렇듯 수분센서와 모듈을 연결 한 후 아두이노와 연결하여 입력을 만들었으며</a:t>
            </a:r>
            <a:endParaRPr lang="ko-KR" altLang="en-US" sz="2800">
              <a:latin typeface="메이플스토리 OTF"/>
              <a:ea typeface="메이플스토리 OTF"/>
            </a:endParaRPr>
          </a:p>
        </p:txBody>
      </p:sp>
      <p:pic>
        <p:nvPicPr>
          <p:cNvPr id="67" name="그림 66" descr="C:/Users/PCuser/AppData/Roaming/PolarisOffice/ETemp/8004_17422600/fImage613324498467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3319780" y="30396816"/>
            <a:ext cx="3185795" cy="2676525"/>
          </a:xfrm>
          <a:prstGeom prst="rect">
            <a:avLst/>
          </a:prstGeom>
          <a:noFill/>
        </p:spPr>
      </p:pic>
      <p:sp>
        <p:nvSpPr>
          <p:cNvPr id="68" name="텍스트 상자 67"/>
          <p:cNvSpPr txBox="1"/>
          <p:nvPr/>
        </p:nvSpPr>
        <p:spPr>
          <a:xfrm>
            <a:off x="7949565" y="30681296"/>
            <a:ext cx="5665470" cy="1378586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메이플스토리 OTF"/>
                <a:ea typeface="메이플스토리 OTF"/>
              </a:rPr>
              <a:t>이 후 건조대에 그림과 같이 모터를 붙여 연결하여 비가 많이 오면 접혀있던 가림막이 펴지는 원리로 만들었습니다.</a:t>
            </a:r>
            <a:endParaRPr lang="ko-KR" altLang="en-US" sz="2800">
              <a:latin typeface="메이플스토리 OTF"/>
              <a:ea typeface="메이플스토리 OTF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6969104" y="26709370"/>
            <a:ext cx="11854815" cy="652081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969104" y="27349450"/>
            <a:ext cx="136525" cy="7054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199610" y="27255470"/>
            <a:ext cx="4859654" cy="87947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3200">
                <a:solidFill>
                  <a:schemeClr val="tx1"/>
                </a:solidFill>
                <a:latin typeface="타이포_쌍문동 B"/>
                <a:ea typeface="타이포_쌍문동 B"/>
              </a:rPr>
              <a:t>STEP 4</a:t>
            </a:r>
          </a:p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000">
                <a:solidFill>
                  <a:schemeClr val="tx1"/>
                </a:solidFill>
                <a:latin typeface="타이포_쌍문동 B"/>
                <a:ea typeface="타이포_쌍문동 B"/>
              </a:rPr>
              <a:t>How 어떤 방법으로 만들었는가?</a:t>
            </a:r>
            <a:endParaRPr lang="ko-KR" altLang="en-US" sz="2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  <p:pic>
        <p:nvPicPr>
          <p:cNvPr id="72" name="그림 71" descr="C:/Users/PCuser/AppData/Roaming/PolarisOffice/ETemp/8004_17422600/fImage1536834476334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17743804" y="28685490"/>
            <a:ext cx="2502535" cy="3658235"/>
          </a:xfrm>
          <a:prstGeom prst="rect">
            <a:avLst/>
          </a:prstGeom>
          <a:noFill/>
        </p:spPr>
      </p:pic>
      <p:sp>
        <p:nvSpPr>
          <p:cNvPr id="73" name="텍스트 상자 72"/>
          <p:cNvSpPr txBox="1"/>
          <p:nvPr/>
        </p:nvSpPr>
        <p:spPr>
          <a:xfrm>
            <a:off x="21503640" y="29595444"/>
            <a:ext cx="5455920" cy="1797686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800">
                <a:latin typeface="메이플스토리 OTF"/>
                <a:ea typeface="메이플스토리 OTF"/>
              </a:rPr>
              <a:t>옆의 사진은 모듈이 아직 준비되지 않았을때 수분센서로 실험한 사진입니다. 뒤의 숫자가 클수록 물에 닿는 부분이 많은 모습입니다.</a:t>
            </a:r>
            <a:endParaRPr lang="ko-KR" altLang="en-US" sz="2800">
              <a:latin typeface="메이플스토리 OTF"/>
              <a:ea typeface="메이플스토리 OTF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49815" y="34970720"/>
            <a:ext cx="11853545" cy="6519545"/>
          </a:xfrm>
          <a:prstGeom prst="rect">
            <a:avLst/>
          </a:prstGeom>
          <a:noFill/>
          <a:ln w="12700" cap="flat" cmpd="sng">
            <a:solidFill>
              <a:schemeClr val="bg1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90170" y="36936680"/>
            <a:ext cx="6174106" cy="191389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1080135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6000"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타이포_쌍문동 B"/>
                <a:ea typeface="타이포_쌍문동 B"/>
              </a:rPr>
              <a:t>Thank you for Reading</a:t>
            </a:r>
            <a:endParaRPr lang="ko-KR" altLang="en-US" sz="6000">
              <a:solidFill>
                <a:schemeClr val="tx1"/>
              </a:solidFill>
              <a:latin typeface="타이포_쌍문동 B"/>
              <a:ea typeface="타이포_쌍문동 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사용자 지정</PresentationFormat>
  <Paragraphs>51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HP DEMO HUB</dc:creator>
  <cp:keywords/>
  <dc:description/>
  <cp:lastModifiedBy>Administrator</cp:lastModifiedBy>
  <cp:revision>6</cp:revision>
  <dcterms:modified xsi:type="dcterms:W3CDTF">2020-07-14T08:50:38Z</dcterms:modified>
  <cp:category/>
  <cp:contentStatus/>
</cp:coreProperties>
</file>