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Cormorant Garamond" charset="1" panose="00000500000000000000"/>
      <p:regular r:id="rId7"/>
    </p:embeddedFont>
    <p:embeddedFont>
      <p:font typeface="Cormorant Garamond Bold" charset="1" panose="00000800000000000000"/>
      <p:regular r:id="rId8"/>
    </p:embeddedFont>
    <p:embeddedFont>
      <p:font typeface="DejaVu Serif Bold" charset="1" panose="02060803050605020204"/>
      <p:regular r:id="rId9"/>
    </p:embeddedFont>
    <p:embeddedFont>
      <p:font typeface="DejaVu Serif" charset="1" panose="02060603050605020204"/>
      <p:regular r:id="rId10"/>
    </p:embeddedFont>
    <p:embeddedFont>
      <p:font typeface="Francois One" charset="1" panose="02000503040000020004"/>
      <p:regular r:id="rId11"/>
    </p:embeddedFont>
    <p:embeddedFont>
      <p:font typeface="Noto Serif Display Italics" charset="1" panose="02020502080505090204"/>
      <p:regular r:id="rId12"/>
    </p:embeddedFont>
    <p:embeddedFont>
      <p:font typeface="Noto Serif Display" charset="1" panose="02020502080505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1D7AD">
                <a:alpha val="100000"/>
              </a:srgbClr>
            </a:gs>
            <a:gs pos="100000">
              <a:srgbClr val="F8F2E5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3655"/>
            <a:ext cx="18288000" cy="1910090"/>
            <a:chOff x="0" y="0"/>
            <a:chExt cx="4816593" cy="5030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03069"/>
            </a:xfrm>
            <a:custGeom>
              <a:avLst/>
              <a:gdLst/>
              <a:ahLst/>
              <a:cxnLst/>
              <a:rect r="r" b="b" t="t" l="l"/>
              <a:pathLst>
                <a:path h="50306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3069"/>
                  </a:lnTo>
                  <a:lnTo>
                    <a:pt x="0" y="503069"/>
                  </a:ln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550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234" y="1340464"/>
            <a:ext cx="362466" cy="405649"/>
            <a:chOff x="0" y="0"/>
            <a:chExt cx="72627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6274" cy="812800"/>
            </a:xfrm>
            <a:custGeom>
              <a:avLst/>
              <a:gdLst/>
              <a:ahLst/>
              <a:cxnLst/>
              <a:rect r="r" b="b" t="t" l="l"/>
              <a:pathLst>
                <a:path h="812800" w="726274">
                  <a:moveTo>
                    <a:pt x="363137" y="0"/>
                  </a:moveTo>
                  <a:cubicBezTo>
                    <a:pt x="162582" y="0"/>
                    <a:pt x="0" y="181951"/>
                    <a:pt x="0" y="406400"/>
                  </a:cubicBezTo>
                  <a:cubicBezTo>
                    <a:pt x="0" y="630849"/>
                    <a:pt x="162582" y="812800"/>
                    <a:pt x="363137" y="812800"/>
                  </a:cubicBezTo>
                  <a:cubicBezTo>
                    <a:pt x="563692" y="812800"/>
                    <a:pt x="726274" y="630849"/>
                    <a:pt x="726274" y="406400"/>
                  </a:cubicBezTo>
                  <a:cubicBezTo>
                    <a:pt x="726274" y="181951"/>
                    <a:pt x="563692" y="0"/>
                    <a:pt x="36313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68088" y="28575"/>
              <a:ext cx="590097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4051" y="1340464"/>
            <a:ext cx="405649" cy="40564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1D7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08302" y="1340464"/>
            <a:ext cx="405649" cy="40564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1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291454" y="0"/>
            <a:ext cx="2062729" cy="1850076"/>
          </a:xfrm>
          <a:custGeom>
            <a:avLst/>
            <a:gdLst/>
            <a:ahLst/>
            <a:cxnLst/>
            <a:rect r="r" b="b" t="t" l="l"/>
            <a:pathLst>
              <a:path h="1850076" w="2062729">
                <a:moveTo>
                  <a:pt x="0" y="0"/>
                </a:moveTo>
                <a:lnTo>
                  <a:pt x="2062729" y="0"/>
                </a:lnTo>
                <a:lnTo>
                  <a:pt x="2062729" y="1850076"/>
                </a:lnTo>
                <a:lnTo>
                  <a:pt x="0" y="185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171" t="-38119" r="-35347" b="-49769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461435" y="147013"/>
            <a:ext cx="973682" cy="960294"/>
          </a:xfrm>
          <a:custGeom>
            <a:avLst/>
            <a:gdLst/>
            <a:ahLst/>
            <a:cxnLst/>
            <a:rect r="r" b="b" t="t" l="l"/>
            <a:pathLst>
              <a:path h="960294" w="973682">
                <a:moveTo>
                  <a:pt x="0" y="0"/>
                </a:moveTo>
                <a:lnTo>
                  <a:pt x="973682" y="0"/>
                </a:lnTo>
                <a:lnTo>
                  <a:pt x="973682" y="960294"/>
                </a:lnTo>
                <a:lnTo>
                  <a:pt x="0" y="9602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555439" y="827836"/>
            <a:ext cx="1388745" cy="1038087"/>
          </a:xfrm>
          <a:custGeom>
            <a:avLst/>
            <a:gdLst/>
            <a:ahLst/>
            <a:cxnLst/>
            <a:rect r="r" b="b" t="t" l="l"/>
            <a:pathLst>
              <a:path h="1038087" w="1388745">
                <a:moveTo>
                  <a:pt x="0" y="0"/>
                </a:moveTo>
                <a:lnTo>
                  <a:pt x="1388745" y="0"/>
                </a:lnTo>
                <a:lnTo>
                  <a:pt x="1388745" y="1038088"/>
                </a:lnTo>
                <a:lnTo>
                  <a:pt x="0" y="10380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194059" y="2117095"/>
          <a:ext cx="17899882" cy="1066800"/>
        </p:xfrm>
        <a:graphic>
          <a:graphicData uri="http://schemas.openxmlformats.org/drawingml/2006/table">
            <a:tbl>
              <a:tblPr/>
              <a:tblGrid>
                <a:gridCol w="2555800"/>
                <a:gridCol w="2444648"/>
                <a:gridCol w="4720534"/>
                <a:gridCol w="3611864"/>
                <a:gridCol w="4567035"/>
              </a:tblGrid>
              <a:tr h="10668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97"/>
                        </a:lnSpc>
                        <a:defRPr/>
                      </a:pPr>
                      <a:r>
                        <a:rPr lang="en-US" sz="2641" spc="52">
                          <a:solidFill>
                            <a:srgbClr val="323232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HOME</a:t>
                      </a:r>
                      <a:endParaRPr lang="en-US" sz="1100"/>
                    </a:p>
                  </a:txBody>
                  <a:tcPr marL="47080" marR="47080" marT="47080" marB="47080" anchor="ctr">
                    <a:lnL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4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97"/>
                        </a:lnSpc>
                        <a:defRPr/>
                      </a:pPr>
                      <a:r>
                        <a:rPr lang="en-US" sz="2641" spc="52">
                          <a:solidFill>
                            <a:srgbClr val="323232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SUPPORT</a:t>
                      </a:r>
                      <a:endParaRPr lang="en-US" sz="1100"/>
                    </a:p>
                  </a:txBody>
                  <a:tcPr marL="47080" marR="47080" marT="47080" marB="47080" anchor="ctr">
                    <a:lnL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4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97"/>
                        </a:lnSpc>
                        <a:defRPr/>
                      </a:pPr>
                      <a:r>
                        <a:rPr lang="en-US" b="true" sz="2641" spc="52">
                          <a:solidFill>
                            <a:srgbClr val="004AAD"/>
                          </a:solidFill>
                          <a:latin typeface="Cormorant Garamond Bold"/>
                          <a:ea typeface="Cormorant Garamond Bold"/>
                          <a:cs typeface="Cormorant Garamond Bold"/>
                          <a:sym typeface="Cormorant Garamond Bold"/>
                        </a:rPr>
                        <a:t>RECALL ITEMS</a:t>
                      </a:r>
                      <a:endParaRPr lang="en-US" sz="1100"/>
                    </a:p>
                  </a:txBody>
                  <a:tcPr marL="47080" marR="47080" marT="47080" marB="47080" anchor="ctr">
                    <a:lnL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4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97"/>
                        </a:lnSpc>
                        <a:defRPr/>
                      </a:pPr>
                      <a:r>
                        <a:rPr lang="en-US" sz="2641" spc="52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SEARCH</a:t>
                      </a:r>
                      <a:endParaRPr lang="en-US" sz="1100"/>
                    </a:p>
                  </a:txBody>
                  <a:tcPr marL="47080" marR="47080" marT="47080" marB="47080" anchor="ctr">
                    <a:lnL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4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97"/>
                        </a:lnSpc>
                        <a:defRPr/>
                      </a:pPr>
                      <a:r>
                        <a:rPr lang="en-US" sz="2641" spc="52">
                          <a:solidFill>
                            <a:srgbClr val="323232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NOTIFICATION</a:t>
                      </a:r>
                      <a:endParaRPr lang="en-US" sz="1100"/>
                    </a:p>
                    <a:p>
                      <a:pPr algn="ctr">
                        <a:lnSpc>
                          <a:spcPts val="3697"/>
                        </a:lnSpc>
                      </a:pPr>
                      <a:r>
                        <a:rPr lang="en-US" sz="2641" spc="52">
                          <a:solidFill>
                            <a:srgbClr val="323232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SIGN UP</a:t>
                      </a:r>
                    </a:p>
                  </a:txBody>
                  <a:tcPr marL="47080" marR="47080" marT="47080" marB="47080" anchor="ctr">
                    <a:lnL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4DB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194059" y="3555370"/>
          <a:ext cx="17899882" cy="1295400"/>
        </p:xfrm>
        <a:graphic>
          <a:graphicData uri="http://schemas.openxmlformats.org/drawingml/2006/table">
            <a:tbl>
              <a:tblPr/>
              <a:tblGrid>
                <a:gridCol w="2820685"/>
                <a:gridCol w="2808664"/>
                <a:gridCol w="2775908"/>
                <a:gridCol w="3299847"/>
                <a:gridCol w="3039226"/>
                <a:gridCol w="3155553"/>
              </a:tblGrid>
              <a:tr h="12954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57"/>
                        </a:lnSpc>
                        <a:defRPr/>
                      </a:pPr>
                      <a:r>
                        <a:rPr lang="en-US" b="true" sz="2041" spc="40">
                          <a:solidFill>
                            <a:srgbClr val="1F497D"/>
                          </a:solidFill>
                          <a:latin typeface="DejaVu Serif Bold"/>
                          <a:ea typeface="DejaVu Serif Bold"/>
                          <a:cs typeface="DejaVu Serif Bold"/>
                          <a:sym typeface="DejaVu Serif Bold"/>
                        </a:rPr>
                        <a:t>MEAT</a:t>
                      </a:r>
                      <a:endParaRPr lang="en-US" sz="1100"/>
                    </a:p>
                    <a:p>
                      <a:pPr algn="ctr">
                        <a:lnSpc>
                          <a:spcPts val="2857"/>
                        </a:lnSpc>
                      </a:pPr>
                      <a:r>
                        <a:rPr lang="en-US" b="true" sz="2041" spc="40">
                          <a:solidFill>
                            <a:srgbClr val="1F497D"/>
                          </a:solidFill>
                          <a:latin typeface="DejaVu Serif Bold"/>
                          <a:ea typeface="DejaVu Serif Bold"/>
                          <a:cs typeface="DejaVu Serif Bold"/>
                          <a:sym typeface="DejaVu Serif Bold"/>
                        </a:rPr>
                        <a:t>(2017-2025)</a:t>
                      </a:r>
                    </a:p>
                  </a:txBody>
                  <a:tcPr marL="47080" marR="47080" marT="47080" marB="47080" anchor="ctr">
                    <a:lnL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4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57"/>
                        </a:lnSpc>
                        <a:defRPr/>
                      </a:pPr>
                      <a:r>
                        <a:rPr lang="en-US" sz="2041" spc="40">
                          <a:solidFill>
                            <a:srgbClr val="323232"/>
                          </a:solidFill>
                          <a:latin typeface="DejaVu Serif"/>
                          <a:ea typeface="DejaVu Serif"/>
                          <a:cs typeface="DejaVu Serif"/>
                          <a:sym typeface="DejaVu Serif"/>
                        </a:rPr>
                        <a:t>POULTRY</a:t>
                      </a:r>
                      <a:endParaRPr lang="en-US" sz="1100"/>
                    </a:p>
                    <a:p>
                      <a:pPr algn="ctr">
                        <a:lnSpc>
                          <a:spcPts val="2857"/>
                        </a:lnSpc>
                      </a:pPr>
                      <a:r>
                        <a:rPr lang="en-US" sz="2041" spc="40">
                          <a:solidFill>
                            <a:srgbClr val="323232"/>
                          </a:solidFill>
                          <a:latin typeface="DejaVu Serif"/>
                          <a:ea typeface="DejaVu Serif"/>
                          <a:cs typeface="DejaVu Serif"/>
                          <a:sym typeface="DejaVu Serif"/>
                        </a:rPr>
                        <a:t>(2017-2025)</a:t>
                      </a:r>
                    </a:p>
                  </a:txBody>
                  <a:tcPr marL="47080" marR="47080" marT="47080" marB="47080" anchor="ctr">
                    <a:lnL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4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57"/>
                        </a:lnSpc>
                        <a:defRPr/>
                      </a:pPr>
                      <a:r>
                        <a:rPr lang="en-US" sz="2041" spc="40">
                          <a:solidFill>
                            <a:srgbClr val="323232"/>
                          </a:solidFill>
                          <a:latin typeface="DejaVu Serif"/>
                          <a:ea typeface="DejaVu Serif"/>
                          <a:cs typeface="DejaVu Serif"/>
                          <a:sym typeface="DejaVu Serif"/>
                        </a:rPr>
                        <a:t>SEAFOOD</a:t>
                      </a:r>
                      <a:endParaRPr lang="en-US" sz="1100"/>
                    </a:p>
                    <a:p>
                      <a:pPr algn="ctr">
                        <a:lnSpc>
                          <a:spcPts val="2857"/>
                        </a:lnSpc>
                      </a:pPr>
                      <a:r>
                        <a:rPr lang="en-US" sz="2041" spc="40">
                          <a:solidFill>
                            <a:srgbClr val="323232"/>
                          </a:solidFill>
                          <a:latin typeface="DejaVu Serif"/>
                          <a:ea typeface="DejaVu Serif"/>
                          <a:cs typeface="DejaVu Serif"/>
                          <a:sym typeface="DejaVu Serif"/>
                        </a:rPr>
                        <a:t>(2017-2025)</a:t>
                      </a:r>
                    </a:p>
                  </a:txBody>
                  <a:tcPr marL="47080" marR="47080" marT="47080" marB="47080" anchor="ctr">
                    <a:lnL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4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57"/>
                        </a:lnSpc>
                        <a:defRPr/>
                      </a:pPr>
                      <a:r>
                        <a:rPr lang="en-US" sz="2041" spc="40">
                          <a:solidFill>
                            <a:srgbClr val="323232"/>
                          </a:solidFill>
                          <a:latin typeface="DejaVu Serif"/>
                          <a:ea typeface="DejaVu Serif"/>
                          <a:cs typeface="DejaVu Serif"/>
                          <a:sym typeface="DejaVu Serif"/>
                        </a:rPr>
                        <a:t>DAIRY</a:t>
                      </a:r>
                      <a:endParaRPr lang="en-US" sz="1100"/>
                    </a:p>
                    <a:p>
                      <a:pPr algn="ctr">
                        <a:lnSpc>
                          <a:spcPts val="2857"/>
                        </a:lnSpc>
                      </a:pPr>
                      <a:r>
                        <a:rPr lang="en-US" sz="2041" spc="40">
                          <a:solidFill>
                            <a:srgbClr val="323232"/>
                          </a:solidFill>
                          <a:latin typeface="DejaVu Serif"/>
                          <a:ea typeface="DejaVu Serif"/>
                          <a:cs typeface="DejaVu Serif"/>
                          <a:sym typeface="DejaVu Serif"/>
                        </a:rPr>
                        <a:t>(2017-2025)</a:t>
                      </a:r>
                    </a:p>
                  </a:txBody>
                  <a:tcPr marL="47080" marR="47080" marT="47080" marB="47080" anchor="ctr">
                    <a:lnL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4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57"/>
                        </a:lnSpc>
                        <a:defRPr/>
                      </a:pPr>
                      <a:r>
                        <a:rPr lang="en-US" sz="2041" spc="40">
                          <a:solidFill>
                            <a:srgbClr val="323232"/>
                          </a:solidFill>
                          <a:latin typeface="DejaVu Serif"/>
                          <a:ea typeface="DejaVu Serif"/>
                          <a:cs typeface="DejaVu Serif"/>
                          <a:sym typeface="DejaVu Serif"/>
                        </a:rPr>
                        <a:t>FRUITS &amp; VEGETABLES</a:t>
                      </a:r>
                      <a:endParaRPr lang="en-US" sz="1100"/>
                    </a:p>
                    <a:p>
                      <a:pPr algn="ctr">
                        <a:lnSpc>
                          <a:spcPts val="2857"/>
                        </a:lnSpc>
                      </a:pPr>
                      <a:r>
                        <a:rPr lang="en-US" sz="2041" spc="40">
                          <a:solidFill>
                            <a:srgbClr val="323232"/>
                          </a:solidFill>
                          <a:latin typeface="DejaVu Serif"/>
                          <a:ea typeface="DejaVu Serif"/>
                          <a:cs typeface="DejaVu Serif"/>
                          <a:sym typeface="DejaVu Serif"/>
                        </a:rPr>
                        <a:t>(2017-2025)</a:t>
                      </a:r>
                    </a:p>
                  </a:txBody>
                  <a:tcPr marL="47080" marR="47080" marT="47080" marB="47080" anchor="ctr">
                    <a:lnL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4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57"/>
                        </a:lnSpc>
                        <a:defRPr/>
                      </a:pPr>
                      <a:r>
                        <a:rPr lang="en-US" sz="2041" spc="40">
                          <a:solidFill>
                            <a:srgbClr val="323232"/>
                          </a:solidFill>
                          <a:latin typeface="DejaVu Serif"/>
                          <a:ea typeface="DejaVu Serif"/>
                          <a:cs typeface="DejaVu Serif"/>
                          <a:sym typeface="DejaVu Serif"/>
                        </a:rPr>
                        <a:t>FROZEN FOOD</a:t>
                      </a:r>
                      <a:endParaRPr lang="en-US" sz="1100"/>
                    </a:p>
                    <a:p>
                      <a:pPr algn="ctr">
                        <a:lnSpc>
                          <a:spcPts val="2857"/>
                        </a:lnSpc>
                      </a:pPr>
                      <a:r>
                        <a:rPr lang="en-US" sz="2041" spc="40">
                          <a:solidFill>
                            <a:srgbClr val="323232"/>
                          </a:solidFill>
                          <a:latin typeface="DejaVu Serif"/>
                          <a:ea typeface="DejaVu Serif"/>
                          <a:cs typeface="DejaVu Serif"/>
                          <a:sym typeface="DejaVu Serif"/>
                        </a:rPr>
                        <a:t>(2017-2025)</a:t>
                      </a:r>
                    </a:p>
                  </a:txBody>
                  <a:tcPr marL="47080" marR="47080" marT="47080" marB="47080" anchor="ctr">
                    <a:lnL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08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1770">
                      <a:solidFill>
                        <a:srgbClr val="3232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4DB"/>
                    </a:solidFill>
                  </a:tcPr>
                </a:tc>
              </a:tr>
            </a:tbl>
          </a:graphicData>
        </a:graphic>
      </p:graphicFrame>
      <p:grpSp>
        <p:nvGrpSpPr>
          <p:cNvPr name="Group 19" id="19"/>
          <p:cNvGrpSpPr/>
          <p:nvPr/>
        </p:nvGrpSpPr>
        <p:grpSpPr>
          <a:xfrm rot="0">
            <a:off x="6617029" y="4922207"/>
            <a:ext cx="6972835" cy="724001"/>
            <a:chOff x="0" y="0"/>
            <a:chExt cx="9297114" cy="965334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297114" cy="965334"/>
              <a:chOff x="0" y="0"/>
              <a:chExt cx="8445607" cy="87692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445608" cy="876921"/>
              </a:xfrm>
              <a:custGeom>
                <a:avLst/>
                <a:gdLst/>
                <a:ahLst/>
                <a:cxnLst/>
                <a:rect r="r" b="b" t="t" l="l"/>
                <a:pathLst>
                  <a:path h="876921" w="8445608">
                    <a:moveTo>
                      <a:pt x="8321147" y="876921"/>
                    </a:moveTo>
                    <a:lnTo>
                      <a:pt x="124460" y="876921"/>
                    </a:lnTo>
                    <a:cubicBezTo>
                      <a:pt x="55880" y="876921"/>
                      <a:pt x="0" y="821041"/>
                      <a:pt x="0" y="75246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321147" y="0"/>
                    </a:lnTo>
                    <a:cubicBezTo>
                      <a:pt x="8389727" y="0"/>
                      <a:pt x="8445608" y="55880"/>
                      <a:pt x="8445608" y="124460"/>
                    </a:cubicBezTo>
                    <a:lnTo>
                      <a:pt x="8445608" y="752461"/>
                    </a:lnTo>
                    <a:cubicBezTo>
                      <a:pt x="8445608" y="821041"/>
                      <a:pt x="8389727" y="876921"/>
                      <a:pt x="8321147" y="876921"/>
                    </a:cubicBezTo>
                    <a:close/>
                  </a:path>
                </a:pathLst>
              </a:custGeom>
              <a:solidFill>
                <a:srgbClr val="FFFFFF">
                  <a:alpha val="69804"/>
                </a:srgbClr>
              </a:solidFill>
            </p:spPr>
          </p:sp>
        </p:grpSp>
        <p:sp>
          <p:nvSpPr>
            <p:cNvPr name="TextBox 22" id="22"/>
            <p:cNvSpPr txBox="true"/>
            <p:nvPr/>
          </p:nvSpPr>
          <p:spPr>
            <a:xfrm rot="0">
              <a:off x="1053473" y="255245"/>
              <a:ext cx="8097982" cy="47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2"/>
                </a:lnSpc>
              </a:pPr>
              <a:r>
                <a:rPr lang="en-US" sz="2180">
                  <a:solidFill>
                    <a:srgbClr val="01363B"/>
                  </a:solidFill>
                  <a:latin typeface="Cormorant Garamond"/>
                  <a:ea typeface="Cormorant Garamond"/>
                  <a:cs typeface="Cormorant Garamond"/>
                  <a:sym typeface="Cormorant Garamond"/>
                </a:rPr>
                <a:t>You can filter your search by date or brand name here 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262743" y="212797"/>
              <a:ext cx="571911" cy="539741"/>
            </a:xfrm>
            <a:custGeom>
              <a:avLst/>
              <a:gdLst/>
              <a:ahLst/>
              <a:cxnLst/>
              <a:rect r="r" b="b" t="t" l="l"/>
              <a:pathLst>
                <a:path h="539741" w="571911">
                  <a:moveTo>
                    <a:pt x="0" y="0"/>
                  </a:moveTo>
                  <a:lnTo>
                    <a:pt x="571911" y="0"/>
                  </a:lnTo>
                  <a:lnTo>
                    <a:pt x="571911" y="539741"/>
                  </a:lnTo>
                  <a:lnTo>
                    <a:pt x="0" y="539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5278303" y="4984120"/>
            <a:ext cx="1238294" cy="609222"/>
            <a:chOff x="0" y="0"/>
            <a:chExt cx="349637" cy="17201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49637" cy="172016"/>
            </a:xfrm>
            <a:custGeom>
              <a:avLst/>
              <a:gdLst/>
              <a:ahLst/>
              <a:cxnLst/>
              <a:rect r="r" b="b" t="t" l="l"/>
              <a:pathLst>
                <a:path h="172016" w="349637">
                  <a:moveTo>
                    <a:pt x="86008" y="0"/>
                  </a:moveTo>
                  <a:lnTo>
                    <a:pt x="263629" y="0"/>
                  </a:lnTo>
                  <a:cubicBezTo>
                    <a:pt x="311130" y="0"/>
                    <a:pt x="349637" y="38507"/>
                    <a:pt x="349637" y="86008"/>
                  </a:cubicBezTo>
                  <a:lnTo>
                    <a:pt x="349637" y="86008"/>
                  </a:lnTo>
                  <a:cubicBezTo>
                    <a:pt x="349637" y="108819"/>
                    <a:pt x="340575" y="130695"/>
                    <a:pt x="324446" y="146825"/>
                  </a:cubicBezTo>
                  <a:cubicBezTo>
                    <a:pt x="308316" y="162954"/>
                    <a:pt x="286439" y="172016"/>
                    <a:pt x="263629" y="172016"/>
                  </a:cubicBezTo>
                  <a:lnTo>
                    <a:pt x="86008" y="172016"/>
                  </a:lnTo>
                  <a:cubicBezTo>
                    <a:pt x="63197" y="172016"/>
                    <a:pt x="41321" y="162954"/>
                    <a:pt x="25191" y="146825"/>
                  </a:cubicBezTo>
                  <a:cubicBezTo>
                    <a:pt x="9062" y="130695"/>
                    <a:pt x="0" y="108819"/>
                    <a:pt x="0" y="86008"/>
                  </a:cubicBezTo>
                  <a:lnTo>
                    <a:pt x="0" y="86008"/>
                  </a:lnTo>
                  <a:cubicBezTo>
                    <a:pt x="0" y="63197"/>
                    <a:pt x="9062" y="41321"/>
                    <a:pt x="25191" y="25191"/>
                  </a:cubicBezTo>
                  <a:cubicBezTo>
                    <a:pt x="41321" y="9062"/>
                    <a:pt x="63197" y="0"/>
                    <a:pt x="86008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1E1E1E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349637" cy="172016"/>
            </a:xfrm>
            <a:prstGeom prst="rect">
              <a:avLst/>
            </a:prstGeom>
          </p:spPr>
          <p:txBody>
            <a:bodyPr anchor="ctr" rtlCol="false" tIns="47385" lIns="47385" bIns="47385" rIns="47385"/>
            <a:lstStyle/>
            <a:p>
              <a:pPr algn="ctr" marL="0" indent="0" lvl="0">
                <a:lnSpc>
                  <a:spcPts val="69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27" id="27"/>
          <p:cNvGraphicFramePr>
            <a:graphicFrameLocks noGrp="true"/>
          </p:cNvGraphicFramePr>
          <p:nvPr/>
        </p:nvGraphicFramePr>
        <p:xfrm>
          <a:off x="426709" y="5827183"/>
          <a:ext cx="15813679" cy="3802260"/>
        </p:xfrm>
        <a:graphic>
          <a:graphicData uri="http://schemas.openxmlformats.org/drawingml/2006/table">
            <a:tbl>
              <a:tblPr/>
              <a:tblGrid>
                <a:gridCol w="2506131"/>
                <a:gridCol w="2564196"/>
                <a:gridCol w="2710854"/>
                <a:gridCol w="2688582"/>
                <a:gridCol w="2671958"/>
                <a:gridCol w="2671958"/>
              </a:tblGrid>
              <a:tr h="82285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47"/>
                        </a:lnSpc>
                        <a:defRPr/>
                      </a:pPr>
                      <a:r>
                        <a:rPr lang="en-US" b="true" sz="2034">
                          <a:solidFill>
                            <a:srgbClr val="1F497D"/>
                          </a:solidFill>
                          <a:latin typeface="DejaVu Serif Bold"/>
                          <a:ea typeface="DejaVu Serif Bold"/>
                          <a:cs typeface="DejaVu Serif Bold"/>
                          <a:sym typeface="DejaVu Serif Bold"/>
                        </a:rPr>
                        <a:t>DATE</a:t>
                      </a: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E1D7AD">
                            <a:alpha val="100000"/>
                          </a:srgbClr>
                        </a:gs>
                        <a:gs pos="100000">
                          <a:srgbClr val="F8F2E5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47"/>
                        </a:lnSpc>
                        <a:defRPr/>
                      </a:pPr>
                      <a:r>
                        <a:rPr lang="en-US" b="true" sz="2034">
                          <a:solidFill>
                            <a:srgbClr val="1F497D"/>
                          </a:solidFill>
                          <a:latin typeface="DejaVu Serif Bold"/>
                          <a:ea typeface="DejaVu Serif Bold"/>
                          <a:cs typeface="DejaVu Serif Bold"/>
                          <a:sym typeface="DejaVu Serif Bold"/>
                        </a:rPr>
                        <a:t>BRAND NAME(S):</a:t>
                      </a: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E1D7AD">
                            <a:alpha val="100000"/>
                          </a:srgbClr>
                        </a:gs>
                        <a:gs pos="100000">
                          <a:srgbClr val="F8F2E5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47"/>
                        </a:lnSpc>
                        <a:defRPr/>
                      </a:pPr>
                      <a:r>
                        <a:rPr lang="en-US" b="true" sz="2034">
                          <a:solidFill>
                            <a:srgbClr val="1F497D"/>
                          </a:solidFill>
                          <a:latin typeface="DejaVu Serif Bold"/>
                          <a:ea typeface="DejaVu Serif Bold"/>
                          <a:cs typeface="DejaVu Serif Bold"/>
                          <a:sym typeface="DejaVu Serif Bold"/>
                        </a:rPr>
                        <a:t>DESCRIPTION:</a:t>
                      </a: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E1D7AD">
                            <a:alpha val="100000"/>
                          </a:srgbClr>
                        </a:gs>
                        <a:gs pos="100000">
                          <a:srgbClr val="F8F2E5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47"/>
                        </a:lnSpc>
                        <a:defRPr/>
                      </a:pPr>
                      <a:r>
                        <a:rPr lang="en-US" b="true" sz="2034">
                          <a:solidFill>
                            <a:srgbClr val="1F497D"/>
                          </a:solidFill>
                          <a:latin typeface="DejaVu Serif Bold"/>
                          <a:ea typeface="DejaVu Serif Bold"/>
                          <a:cs typeface="DejaVu Serif Bold"/>
                          <a:sym typeface="DejaVu Serif Bold"/>
                        </a:rPr>
                        <a:t>PRODUCT TYPE:</a:t>
                      </a: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E1D7AD">
                            <a:alpha val="100000"/>
                          </a:srgbClr>
                        </a:gs>
                        <a:gs pos="100000">
                          <a:srgbClr val="F8F2E5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47"/>
                        </a:lnSpc>
                        <a:defRPr/>
                      </a:pPr>
                      <a:r>
                        <a:rPr lang="en-US" b="true" sz="2034">
                          <a:solidFill>
                            <a:srgbClr val="1F497D"/>
                          </a:solidFill>
                          <a:latin typeface="DejaVu Serif Bold"/>
                          <a:ea typeface="DejaVu Serif Bold"/>
                          <a:cs typeface="DejaVu Serif Bold"/>
                          <a:sym typeface="DejaVu Serif Bold"/>
                        </a:rPr>
                        <a:t>REASON FOR RECALL</a:t>
                      </a: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E1D7AD">
                            <a:alpha val="100000"/>
                          </a:srgbClr>
                        </a:gs>
                        <a:gs pos="100000">
                          <a:srgbClr val="F8F2E5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47"/>
                        </a:lnSpc>
                        <a:defRPr/>
                      </a:pPr>
                      <a:r>
                        <a:rPr lang="en-US" b="true" sz="2034">
                          <a:solidFill>
                            <a:srgbClr val="1F497D"/>
                          </a:solidFill>
                          <a:latin typeface="DejaVu Serif Bold"/>
                          <a:ea typeface="DejaVu Serif Bold"/>
                          <a:cs typeface="DejaVu Serif Bold"/>
                          <a:sym typeface="DejaVu Serif Bold"/>
                        </a:rPr>
                        <a:t>IMAGE</a:t>
                      </a: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E1D7AD">
                            <a:alpha val="100000"/>
                          </a:srgbClr>
                        </a:gs>
                        <a:gs pos="100000">
                          <a:srgbClr val="F8F2E5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</a:tr>
              <a:tr h="3695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71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</a:tr>
              <a:tr h="4312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71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</a:tr>
              <a:tr h="4357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71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</a:tr>
              <a:tr h="4357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71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</a:tr>
              <a:tr h="4357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71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</a:tr>
              <a:tr h="4357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71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</a:tr>
              <a:tr h="4357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71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42"/>
                        </a:lnSpc>
                        <a:defRPr/>
                      </a:pPr>
                      <a:endParaRPr lang="en-US" sz="1100"/>
                    </a:p>
                  </a:txBody>
                  <a:tcPr marL="15551" marR="15551" marT="15551" marB="15551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7FF"/>
                    </a:solidFill>
                  </a:tcPr>
                </a:tc>
              </a:tr>
            </a:tbl>
          </a:graphicData>
        </a:graphic>
      </p:graphicFrame>
      <p:sp>
        <p:nvSpPr>
          <p:cNvPr name="Freeform 28" id="28"/>
          <p:cNvSpPr/>
          <p:nvPr/>
        </p:nvSpPr>
        <p:spPr>
          <a:xfrm flipH="false" flipV="false" rot="0">
            <a:off x="11045835" y="1997705"/>
            <a:ext cx="1327146" cy="1305580"/>
          </a:xfrm>
          <a:custGeom>
            <a:avLst/>
            <a:gdLst/>
            <a:ahLst/>
            <a:cxnLst/>
            <a:rect r="r" b="b" t="t" l="l"/>
            <a:pathLst>
              <a:path h="1305580" w="1327146">
                <a:moveTo>
                  <a:pt x="0" y="0"/>
                </a:moveTo>
                <a:lnTo>
                  <a:pt x="1327147" y="0"/>
                </a:lnTo>
                <a:lnTo>
                  <a:pt x="1327147" y="1305580"/>
                </a:lnTo>
                <a:lnTo>
                  <a:pt x="0" y="13055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073000" y="307143"/>
            <a:ext cx="9478698" cy="936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>
                <a:solidFill>
                  <a:srgbClr val="24639C"/>
                </a:solidFill>
                <a:latin typeface="Francois One"/>
                <a:ea typeface="Francois One"/>
                <a:cs typeface="Francois One"/>
                <a:sym typeface="Francois One"/>
              </a:rPr>
              <a:t>The Recall Tracking System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045835" y="1205655"/>
            <a:ext cx="4701014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3E494B"/>
                </a:solidFill>
                <a:latin typeface="Noto Serif Display Italics"/>
                <a:ea typeface="Noto Serif Display Italics"/>
                <a:cs typeface="Noto Serif Display Italics"/>
                <a:sym typeface="Noto Serif Display Italics"/>
              </a:rPr>
              <a:t>“ Track food recalls. Stay safe”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471876" y="5036001"/>
            <a:ext cx="851148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Filter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DAGfSRWo6C8</dc:identifier>
  <dcterms:modified xsi:type="dcterms:W3CDTF">2011-08-01T06:04:30Z</dcterms:modified>
  <cp:revision>1</cp:revision>
  <dc:title>CAPSTONE POWERPOINT.pptx</dc:title>
</cp:coreProperties>
</file>