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89bafe91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8989bafe91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89bafe91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989bafe91_6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89bafe91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8989bafe91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89bafe91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989bafe91_6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989bafe91_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989bafe91_6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989bafe91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8989bafe91_6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89bafe91_6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8989bafe91_6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989bafe91_6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8989bafe91_6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989bafe91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8989bafe91_6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及物件">
  <p:cSld name="1_標題及物件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95536" y="897565"/>
            <a:ext cx="8352928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395536" y="2733768"/>
            <a:ext cx="4104456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4644007" y="2733768"/>
            <a:ext cx="4104457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ctrTitle"/>
          </p:nvPr>
        </p:nvSpPr>
        <p:spPr>
          <a:xfrm>
            <a:off x="1043608" y="1761660"/>
            <a:ext cx="7056784" cy="757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041582" y="2338155"/>
            <a:ext cx="7060837" cy="467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lvl="1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1043608" y="3003798"/>
            <a:ext cx="19072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章節標題">
  <p:cSld name="2_章節標題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ctrTitle"/>
          </p:nvPr>
        </p:nvSpPr>
        <p:spPr>
          <a:xfrm>
            <a:off x="1043608" y="1705587"/>
            <a:ext cx="7056784" cy="757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043608" y="2463494"/>
            <a:ext cx="5270728" cy="145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sz="1600"/>
            </a:lvl3pPr>
            <a:lvl4pPr indent="-228600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Font typeface="Calibri"/>
              <a:buNone/>
              <a:defRPr sz="1400"/>
            </a:lvl4pPr>
            <a:lvl5pPr indent="-22860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Font typeface="Calibri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95536" y="897564"/>
            <a:ext cx="8352928" cy="369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Noto Sans Symbols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Font typeface="Noto Sans Symbols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Font typeface="Noto Sans Symbols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標題及物件">
  <p:cSld name="2_標題及物件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95536" y="2733768"/>
            <a:ext cx="8352928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395536" y="897565"/>
            <a:ext cx="4104456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4644007" y="897565"/>
            <a:ext cx="4104457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標題及物件">
  <p:cSld name="3_標題及物件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95536" y="897564"/>
            <a:ext cx="4392488" cy="369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932039" y="897565"/>
            <a:ext cx="3816425" cy="1794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932039" y="2800099"/>
            <a:ext cx="3816425" cy="1794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標題及物件">
  <p:cSld name="4_標題及物件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355976" y="897564"/>
            <a:ext cx="4392488" cy="369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395535" y="897565"/>
            <a:ext cx="3816425" cy="1794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0" name="Google Shape;100;p20"/>
          <p:cNvSpPr txBox="1"/>
          <p:nvPr>
            <p:ph idx="3" type="body"/>
          </p:nvPr>
        </p:nvSpPr>
        <p:spPr>
          <a:xfrm>
            <a:off x="395535" y="2800099"/>
            <a:ext cx="3816425" cy="1794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標題及物件">
  <p:cSld name="5_標題及物件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95536" y="909095"/>
            <a:ext cx="4101684" cy="178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644006" y="909095"/>
            <a:ext cx="4101684" cy="178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395536" y="2806904"/>
            <a:ext cx="4101684" cy="1787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9" name="Google Shape;109;p21"/>
          <p:cNvSpPr txBox="1"/>
          <p:nvPr>
            <p:ph idx="4" type="body"/>
          </p:nvPr>
        </p:nvSpPr>
        <p:spPr>
          <a:xfrm>
            <a:off x="4644006" y="2806904"/>
            <a:ext cx="4101684" cy="1787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2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比對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98305" y="909095"/>
            <a:ext cx="410168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98305" y="1388917"/>
            <a:ext cx="4101684" cy="3205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6" name="Google Shape;116;p22"/>
          <p:cNvSpPr txBox="1"/>
          <p:nvPr>
            <p:ph idx="3" type="body"/>
          </p:nvPr>
        </p:nvSpPr>
        <p:spPr>
          <a:xfrm>
            <a:off x="4644006" y="909095"/>
            <a:ext cx="410344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2"/>
          <p:cNvSpPr txBox="1"/>
          <p:nvPr>
            <p:ph idx="4" type="body"/>
          </p:nvPr>
        </p:nvSpPr>
        <p:spPr>
          <a:xfrm>
            <a:off x="4644006" y="1388917"/>
            <a:ext cx="4103442" cy="3205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比對">
  <p:cSld name="2_比對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98305" y="909095"/>
            <a:ext cx="410168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398305" y="1388917"/>
            <a:ext cx="4101684" cy="3205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6" name="Google Shape;126;p23"/>
          <p:cNvSpPr txBox="1"/>
          <p:nvPr>
            <p:ph idx="3" type="body"/>
          </p:nvPr>
        </p:nvSpPr>
        <p:spPr>
          <a:xfrm>
            <a:off x="4644006" y="909095"/>
            <a:ext cx="410344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3"/>
          <p:cNvSpPr txBox="1"/>
          <p:nvPr>
            <p:ph idx="4" type="body"/>
          </p:nvPr>
        </p:nvSpPr>
        <p:spPr>
          <a:xfrm>
            <a:off x="4644006" y="1388917"/>
            <a:ext cx="4103442" cy="1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8" name="Google Shape;128;p23"/>
          <p:cNvSpPr txBox="1"/>
          <p:nvPr>
            <p:ph idx="5" type="body"/>
          </p:nvPr>
        </p:nvSpPr>
        <p:spPr>
          <a:xfrm>
            <a:off x="4644006" y="2806875"/>
            <a:ext cx="410168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3"/>
          <p:cNvSpPr txBox="1"/>
          <p:nvPr>
            <p:ph idx="6" type="body"/>
          </p:nvPr>
        </p:nvSpPr>
        <p:spPr>
          <a:xfrm>
            <a:off x="4644006" y="3286697"/>
            <a:ext cx="4101684" cy="1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比對">
  <p:cSld name="3_比對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644006" y="909095"/>
            <a:ext cx="410344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644006" y="1388917"/>
            <a:ext cx="4103442" cy="3205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7" name="Google Shape;137;p24"/>
          <p:cNvSpPr txBox="1"/>
          <p:nvPr>
            <p:ph idx="3" type="body"/>
          </p:nvPr>
        </p:nvSpPr>
        <p:spPr>
          <a:xfrm>
            <a:off x="395536" y="909095"/>
            <a:ext cx="410344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24"/>
          <p:cNvSpPr txBox="1"/>
          <p:nvPr>
            <p:ph idx="4" type="body"/>
          </p:nvPr>
        </p:nvSpPr>
        <p:spPr>
          <a:xfrm>
            <a:off x="395536" y="1388917"/>
            <a:ext cx="4103442" cy="1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9" name="Google Shape;139;p24"/>
          <p:cNvSpPr txBox="1"/>
          <p:nvPr>
            <p:ph idx="5" type="body"/>
          </p:nvPr>
        </p:nvSpPr>
        <p:spPr>
          <a:xfrm>
            <a:off x="395536" y="2806875"/>
            <a:ext cx="410168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4"/>
          <p:cNvSpPr txBox="1"/>
          <p:nvPr>
            <p:ph idx="6" type="body"/>
          </p:nvPr>
        </p:nvSpPr>
        <p:spPr>
          <a:xfrm>
            <a:off x="395536" y="3286697"/>
            <a:ext cx="4101684" cy="1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比對">
  <p:cSld name="4_比對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98305" y="909095"/>
            <a:ext cx="410168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398305" y="1388917"/>
            <a:ext cx="4101684" cy="1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7" name="Google Shape;147;p25"/>
          <p:cNvSpPr txBox="1"/>
          <p:nvPr>
            <p:ph idx="3" type="body"/>
          </p:nvPr>
        </p:nvSpPr>
        <p:spPr>
          <a:xfrm>
            <a:off x="4644006" y="909095"/>
            <a:ext cx="4103442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25"/>
          <p:cNvSpPr txBox="1"/>
          <p:nvPr>
            <p:ph idx="4" type="body"/>
          </p:nvPr>
        </p:nvSpPr>
        <p:spPr>
          <a:xfrm>
            <a:off x="4644006" y="1388917"/>
            <a:ext cx="4103442" cy="1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0" name="Google Shape;150;p25"/>
          <p:cNvSpPr txBox="1"/>
          <p:nvPr>
            <p:ph idx="5" type="body"/>
          </p:nvPr>
        </p:nvSpPr>
        <p:spPr>
          <a:xfrm>
            <a:off x="395536" y="2806875"/>
            <a:ext cx="410168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5"/>
          <p:cNvSpPr txBox="1"/>
          <p:nvPr>
            <p:ph idx="6" type="body"/>
          </p:nvPr>
        </p:nvSpPr>
        <p:spPr>
          <a:xfrm>
            <a:off x="395536" y="3286697"/>
            <a:ext cx="4101684" cy="1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2" name="Google Shape;152;p25"/>
          <p:cNvSpPr txBox="1"/>
          <p:nvPr>
            <p:ph idx="7" type="body"/>
          </p:nvPr>
        </p:nvSpPr>
        <p:spPr>
          <a:xfrm>
            <a:off x="4644006" y="2806875"/>
            <a:ext cx="4101684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5"/>
          <p:cNvSpPr txBox="1"/>
          <p:nvPr>
            <p:ph idx="8" type="body"/>
          </p:nvPr>
        </p:nvSpPr>
        <p:spPr>
          <a:xfrm>
            <a:off x="4644006" y="3286697"/>
            <a:ext cx="4101684" cy="1307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indent="-330200" lvl="1" marL="9144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299719" lvl="2" marL="13716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indent="-289560" lvl="3" marL="18288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indent="-284479" lvl="4" marL="228600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SzPts val="880"/>
              <a:buChar char="◆"/>
              <a:defRPr sz="11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9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>
  <p:cSld name="含標題的內容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51920" y="897564"/>
            <a:ext cx="4885382" cy="369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09880" lvl="2" marL="137160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indent="-299719" lvl="3" marL="18288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indent="-289560" lvl="4" marL="22860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395536" y="897564"/>
            <a:ext cx="3312368" cy="369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■"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>
  <p:cSld name="含標題的圖片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>
            <p:ph idx="2" type="pic"/>
          </p:nvPr>
        </p:nvSpPr>
        <p:spPr>
          <a:xfrm>
            <a:off x="395536" y="897564"/>
            <a:ext cx="8352928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95536" y="3813888"/>
            <a:ext cx="8352928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536" y="592434"/>
            <a:ext cx="9000000" cy="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結尾標語頁">
  <p:cSld name="結尾標語頁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>
            <p:ph type="ctrTitle"/>
          </p:nvPr>
        </p:nvSpPr>
        <p:spPr>
          <a:xfrm>
            <a:off x="1043608" y="1705587"/>
            <a:ext cx="7056784" cy="757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結尾頁">
  <p:cSld name="結尾頁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4528" y="4891043"/>
            <a:ext cx="6547104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95536" y="205978"/>
            <a:ext cx="835292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95536" y="897564"/>
            <a:ext cx="8352928" cy="369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9880" lvl="2" marL="137160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◆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9719" lvl="3" marL="1828800" marR="0" rtl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9560" lvl="4" marL="22860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◆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584325" y="4837436"/>
            <a:ext cx="3843411" cy="216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95536" y="205978"/>
            <a:ext cx="857261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IT sector</a:t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656320" y="4837435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395535" y="694242"/>
            <a:ext cx="8669334" cy="339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上週IT sector +3.6%，遜於大盤(+4.9%)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即使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Semi(+5.8%)表現突出</a:t>
            </a: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，仍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受Hardware(+4.5%)與Software(+2.6%)拖累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帶動Semi主要上漲原因為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中美緊張情緒緩解</a:t>
            </a:r>
            <a:endParaRPr b="0" i="0" sz="1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川普並未加大對中國的制裁，且美國貿易代表Robert Lighthizer肯定中國履行貿易協議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此外美國商務部長Wilbur Ross和國務卿Mike Pompeo等部分有力官員正在商討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幫助半導體業</a:t>
            </a: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，以維持美國在全球的科技領先地位(SIA提案規模：370 億美元)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⇒"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Semi為對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中國曝險最高</a:t>
            </a: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的產業，其中漲幅最大者為MU(對中曝險大)、LRCX、TXN、ADI(設備)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而NVDA、AMD單週表現差，受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經濟解封，PC與資料中心需求減少</a:t>
            </a: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影響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Hardware主要受AAPL影響(+4.3%)，因broadcom法說會暗示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2020蘋果新機可能延後推出</a:t>
            </a: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，因此表現相對落後，Software同樣也受</a:t>
            </a:r>
            <a:r>
              <a:rPr b="0" i="0" lang="zh-TW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經濟解封</a:t>
            </a: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影響，個股中與PC與雲端計算相關者表現相對較差(MSFT、ORCL、ADBE)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95536" y="205978"/>
            <a:ext cx="857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GS Positioning in the melt-up</a:t>
            </a:r>
            <a:endParaRPr/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724314" y="4784680"/>
            <a:ext cx="48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395536" y="694242"/>
            <a:ext cx="7306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Systematic Strategies &amp; Survey indicators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041600"/>
            <a:ext cx="2446838" cy="19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3143500" y="1154425"/>
            <a:ext cx="3649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CTA與risk parity strategies exposure仍在歷史低點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2" y="3176559"/>
            <a:ext cx="2446850" cy="18241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3242325" y="3029650"/>
            <a:ext cx="3649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AAII survey前兩周開始增加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目前已經接近neutral位置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95536" y="205978"/>
            <a:ext cx="8572618" cy="4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GS Positioning in the melt-up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724314" y="4784680"/>
            <a:ext cx="487680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395536" y="694242"/>
            <a:ext cx="7306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25" y="1041612"/>
            <a:ext cx="2446849" cy="19953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3200400" y="3036975"/>
            <a:ext cx="39684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call/put volume ratio則在歷史高點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且call skew上升、spot-volatility負相關性下降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代表市場出現fear or missing out情緒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但長天期call skew並未顯著增加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顯示投資者認為長期股市仍有下方風險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25" y="3117175"/>
            <a:ext cx="2434357" cy="19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549" y="936867"/>
            <a:ext cx="2362488" cy="188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95536" y="205978"/>
            <a:ext cx="857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GS Positioning in the melt-up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724314" y="4784680"/>
            <a:ext cx="48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395536" y="694242"/>
            <a:ext cx="7306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Funds Flows &amp; CFTC Futures positions 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3283400" y="1108325"/>
            <a:ext cx="36495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目前fund flows仍保守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但equity funds開始流入、money market funds流出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corporate bonds funds流入量也快速增加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368500" y="3101400"/>
            <a:ext cx="3649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asset manager net long positions小幅增加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但仍距年初高點有段距離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且hedge fund net long positions仍在持續下降中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因此net future positions仍有相當大的上升空間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" y="1041650"/>
            <a:ext cx="2533701" cy="20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00" y="3101400"/>
            <a:ext cx="2533700" cy="199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95536" y="205978"/>
            <a:ext cx="857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GS Positioning in the melt-up</a:t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724314" y="4784680"/>
            <a:ext cx="48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6" name="Google Shape;226;p35"/>
          <p:cNvSpPr txBox="1"/>
          <p:nvPr/>
        </p:nvSpPr>
        <p:spPr>
          <a:xfrm>
            <a:off x="395536" y="694242"/>
            <a:ext cx="7306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3122050" y="1108425"/>
            <a:ext cx="3649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但市場已開始對growth樂觀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投資者</a:t>
            </a: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轉往持有pro-cyclical或riskier assets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且預期通膨上升、美元走貶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5" y="1108425"/>
            <a:ext cx="2446850" cy="1939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13" y="3206225"/>
            <a:ext cx="2399975" cy="18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95536" y="205978"/>
            <a:ext cx="857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GS Positioning in the melt-up</a:t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724314" y="4784680"/>
            <a:ext cx="48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395536" y="694242"/>
            <a:ext cx="7306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Cash positions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4375775" y="1041650"/>
            <a:ext cx="3649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即使由於政府補助導致個人所得增加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但在消費減少的情況下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saving rate來到二戰後新高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5" y="1041650"/>
            <a:ext cx="3409126" cy="195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25" y="3061802"/>
            <a:ext cx="3409125" cy="21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/>
        </p:nvSpPr>
        <p:spPr>
          <a:xfrm>
            <a:off x="4474600" y="2999125"/>
            <a:ext cx="31764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市場cash holdings比例也達到GFC後新高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顯示未來可能會有大量現金流往消費支出或long-term maturity assets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95536" y="205978"/>
            <a:ext cx="857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GS Positioning in the melt-up</a:t>
            </a:r>
            <a:endParaRPr/>
          </a:p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724314" y="4784680"/>
            <a:ext cx="48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395536" y="694242"/>
            <a:ext cx="7306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 investors activities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4052525" y="1041650"/>
            <a:ext cx="3649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近期retail investors activities快速上升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顯示saving rate的增加導致散戶追求更高收益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將現金流入風險性資產中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25" y="1041650"/>
            <a:ext cx="2681225" cy="20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75" y="3130125"/>
            <a:ext cx="2483650" cy="19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95536" y="205978"/>
            <a:ext cx="857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GS Positioning in the melt-up</a:t>
            </a:r>
            <a:endParaRPr/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724314" y="4784680"/>
            <a:ext cx="48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5329475" y="1118850"/>
            <a:ext cx="37146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假設current activitiy indicator會回正(5月-7%, 4月-13%)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sentiment/position indicators可以提供優異的反轉訊號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目前即使risk appetite與VIX已經回到neutral位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但sentiment indicators與fund flows仍為positive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25" y="736247"/>
            <a:ext cx="4626776" cy="4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95536" y="205978"/>
            <a:ext cx="857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GS Positioning in the melt-up</a:t>
            </a:r>
            <a:endParaRPr/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724314" y="4784680"/>
            <a:ext cx="487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507425" y="3187125"/>
            <a:ext cx="6532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整體看來，即使positions已從3月低點回升不少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但systematic strategies、equity fund flows、equity future positions顯示positions仍有上升空間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而retail investor activities、narrower market breadth顯示特定asset的position已經開始出現增加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此外從option indicators也可以得知投資者開始hedge upside risk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因此預期未來cyclicals仍有upside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但在未來仍有風險的情況下(第二波感染、中美關係、選舉)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必須注意市場情緒與pricing是否過於樂觀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" y="779878"/>
            <a:ext cx="3482010" cy="216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國泰輔助色">
      <a:dk1>
        <a:srgbClr val="000000"/>
      </a:dk1>
      <a:lt1>
        <a:srgbClr val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