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87" r:id="rId3"/>
    <p:sldId id="288" r:id="rId4"/>
    <p:sldId id="289" r:id="rId5"/>
    <p:sldId id="300" r:id="rId6"/>
    <p:sldId id="290" r:id="rId7"/>
    <p:sldId id="291" r:id="rId8"/>
    <p:sldId id="292" r:id="rId9"/>
    <p:sldId id="293" r:id="rId10"/>
    <p:sldId id="294" r:id="rId11"/>
    <p:sldId id="295" r:id="rId12"/>
    <p:sldId id="296" r:id="rId13"/>
    <p:sldId id="297" r:id="rId14"/>
    <p:sldId id="298" r:id="rId15"/>
    <p:sldId id="299" r:id="rId16"/>
    <p:sldId id="284"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227" autoAdjust="0"/>
  </p:normalViewPr>
  <p:slideViewPr>
    <p:cSldViewPr>
      <p:cViewPr>
        <p:scale>
          <a:sx n="110" d="100"/>
          <a:sy n="110" d="100"/>
        </p:scale>
        <p:origin x="-216" y="7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EDD42-1812-4B8C-B46E-E5807B9F6914}" type="datetimeFigureOut">
              <a:rPr lang="zh-TW" altLang="en-US" smtClean="0"/>
              <a:t>2018/7/31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92377-FBA9-44C5-B8E6-29B306E38B1B}" type="slidenum">
              <a:rPr lang="zh-TW" altLang="en-US" smtClean="0"/>
              <a:t>‹#›</a:t>
            </a:fld>
            <a:endParaRPr lang="zh-TW" altLang="en-US"/>
          </a:p>
        </p:txBody>
      </p:sp>
    </p:spTree>
    <p:extLst>
      <p:ext uri="{BB962C8B-B14F-4D97-AF65-F5344CB8AC3E}">
        <p14:creationId xmlns:p14="http://schemas.microsoft.com/office/powerpoint/2010/main" val="301770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07189-C633-4910-8867-F5392A58B738}" type="slidenum">
              <a:rPr lang="en-US" altLang="zh-TW"/>
              <a:pPr/>
              <a:t>2</a:t>
            </a:fld>
            <a:endParaRPr lang="en-US" altLang="zh-TW"/>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11</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12</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p:cNvSpPr>
            <a:spLocks noGrp="1" noRot="1" noChangeAspect="1" noTextEdit="1"/>
          </p:cNvSpPr>
          <p:nvPr>
            <p:ph type="sldImg"/>
          </p:nvPr>
        </p:nvSpPr>
        <p:spPr>
          <a:ln/>
        </p:spPr>
      </p:sp>
      <p:sp>
        <p:nvSpPr>
          <p:cNvPr id="481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itchFamily="34" charset="0"/>
            </a:endParaRPr>
          </a:p>
        </p:txBody>
      </p:sp>
      <p:sp>
        <p:nvSpPr>
          <p:cNvPr id="481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itchFamily="34" charset="0"/>
                <a:ea typeface="新細明體" pitchFamily="18" charset="-120"/>
              </a:defRPr>
            </a:lvl1pPr>
            <a:lvl2pPr marL="742950" indent="-285750" eaLnBrk="0" hangingPunct="0">
              <a:spcBef>
                <a:spcPct val="30000"/>
              </a:spcBef>
              <a:defRPr kumimoji="1" sz="1200">
                <a:solidFill>
                  <a:schemeClr val="tx1"/>
                </a:solidFill>
                <a:latin typeface="Arial" pitchFamily="34" charset="0"/>
                <a:ea typeface="新細明體" pitchFamily="18" charset="-120"/>
              </a:defRPr>
            </a:lvl2pPr>
            <a:lvl3pPr marL="1143000" indent="-228600" eaLnBrk="0" hangingPunct="0">
              <a:spcBef>
                <a:spcPct val="30000"/>
              </a:spcBef>
              <a:defRPr kumimoji="1" sz="1200">
                <a:solidFill>
                  <a:schemeClr val="tx1"/>
                </a:solidFill>
                <a:latin typeface="Arial" pitchFamily="34" charset="0"/>
                <a:ea typeface="新細明體" pitchFamily="18" charset="-120"/>
              </a:defRPr>
            </a:lvl3pPr>
            <a:lvl4pPr marL="1600200" indent="-228600" eaLnBrk="0" hangingPunct="0">
              <a:spcBef>
                <a:spcPct val="30000"/>
              </a:spcBef>
              <a:defRPr kumimoji="1" sz="1200">
                <a:solidFill>
                  <a:schemeClr val="tx1"/>
                </a:solidFill>
                <a:latin typeface="Arial" pitchFamily="34" charset="0"/>
                <a:ea typeface="新細明體" pitchFamily="18" charset="-120"/>
              </a:defRPr>
            </a:lvl4pPr>
            <a:lvl5pPr marL="2057400" indent="-228600" eaLnBrk="0" hangingPunct="0">
              <a:spcBef>
                <a:spcPct val="30000"/>
              </a:spcBef>
              <a:defRPr kumimoji="1" sz="1200">
                <a:solidFill>
                  <a:schemeClr val="tx1"/>
                </a:solidFill>
                <a:latin typeface="Arial"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itchFamily="34" charset="0"/>
                <a:ea typeface="新細明體" pitchFamily="18" charset="-120"/>
              </a:defRPr>
            </a:lvl9pPr>
          </a:lstStyle>
          <a:p>
            <a:pPr eaLnBrk="1" hangingPunct="1">
              <a:spcBef>
                <a:spcPct val="0"/>
              </a:spcBef>
            </a:pPr>
            <a:fld id="{CF48FD2D-2D22-41F4-85E0-ACC149CFB5EF}" type="slidenum">
              <a:rPr lang="en-US" altLang="zh-TW" smtClean="0"/>
              <a:pPr eaLnBrk="1" hangingPunct="1">
                <a:spcBef>
                  <a:spcPct val="0"/>
                </a:spcBef>
              </a:pPr>
              <a:t>14</a:t>
            </a:fld>
            <a:endParaRPr lang="en-US"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p:cNvSpPr>
            <a:spLocks noGrp="1" noRot="1" noChangeAspect="1" noTextEdit="1"/>
          </p:cNvSpPr>
          <p:nvPr>
            <p:ph type="sldImg"/>
          </p:nvPr>
        </p:nvSpPr>
        <p:spPr>
          <a:ln/>
        </p:spPr>
      </p:sp>
      <p:sp>
        <p:nvSpPr>
          <p:cNvPr id="481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itchFamily="34" charset="0"/>
            </a:endParaRPr>
          </a:p>
        </p:txBody>
      </p:sp>
      <p:sp>
        <p:nvSpPr>
          <p:cNvPr id="481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itchFamily="34" charset="0"/>
                <a:ea typeface="新細明體" pitchFamily="18" charset="-120"/>
              </a:defRPr>
            </a:lvl1pPr>
            <a:lvl2pPr marL="742950" indent="-285750" eaLnBrk="0" hangingPunct="0">
              <a:spcBef>
                <a:spcPct val="30000"/>
              </a:spcBef>
              <a:defRPr kumimoji="1" sz="1200">
                <a:solidFill>
                  <a:schemeClr val="tx1"/>
                </a:solidFill>
                <a:latin typeface="Arial" pitchFamily="34" charset="0"/>
                <a:ea typeface="新細明體" pitchFamily="18" charset="-120"/>
              </a:defRPr>
            </a:lvl2pPr>
            <a:lvl3pPr marL="1143000" indent="-228600" eaLnBrk="0" hangingPunct="0">
              <a:spcBef>
                <a:spcPct val="30000"/>
              </a:spcBef>
              <a:defRPr kumimoji="1" sz="1200">
                <a:solidFill>
                  <a:schemeClr val="tx1"/>
                </a:solidFill>
                <a:latin typeface="Arial" pitchFamily="34" charset="0"/>
                <a:ea typeface="新細明體" pitchFamily="18" charset="-120"/>
              </a:defRPr>
            </a:lvl3pPr>
            <a:lvl4pPr marL="1600200" indent="-228600" eaLnBrk="0" hangingPunct="0">
              <a:spcBef>
                <a:spcPct val="30000"/>
              </a:spcBef>
              <a:defRPr kumimoji="1" sz="1200">
                <a:solidFill>
                  <a:schemeClr val="tx1"/>
                </a:solidFill>
                <a:latin typeface="Arial" pitchFamily="34" charset="0"/>
                <a:ea typeface="新細明體" pitchFamily="18" charset="-120"/>
              </a:defRPr>
            </a:lvl4pPr>
            <a:lvl5pPr marL="2057400" indent="-228600" eaLnBrk="0" hangingPunct="0">
              <a:spcBef>
                <a:spcPct val="30000"/>
              </a:spcBef>
              <a:defRPr kumimoji="1" sz="1200">
                <a:solidFill>
                  <a:schemeClr val="tx1"/>
                </a:solidFill>
                <a:latin typeface="Arial"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itchFamily="34" charset="0"/>
                <a:ea typeface="新細明體" pitchFamily="18" charset="-120"/>
              </a:defRPr>
            </a:lvl9pPr>
          </a:lstStyle>
          <a:p>
            <a:pPr eaLnBrk="1" hangingPunct="1">
              <a:spcBef>
                <a:spcPct val="0"/>
              </a:spcBef>
            </a:pPr>
            <a:fld id="{CF48FD2D-2D22-41F4-85E0-ACC149CFB5EF}" type="slidenum">
              <a:rPr lang="en-US" altLang="zh-TW" smtClean="0"/>
              <a:pPr eaLnBrk="1" hangingPunct="1">
                <a:spcBef>
                  <a:spcPct val="0"/>
                </a:spcBef>
              </a:pPr>
              <a:t>15</a:t>
            </a:fld>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3</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4</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5</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6</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7</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8</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9</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96DFE-ED07-40B0-99D1-253172FC7DEC}" type="slidenum">
              <a:rPr lang="en-US" altLang="zh-TW"/>
              <a:pPr/>
              <a:t>10</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圓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標題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29" name="投影片編號版面配置區 28"/>
          <p:cNvSpPr>
            <a:spLocks noGrp="1"/>
          </p:cNvSpPr>
          <p:nvPr>
            <p:ph type="sldNum" sz="quarter" idx="12"/>
          </p:nvPr>
        </p:nvSpPr>
        <p:spPr/>
        <p:txBody>
          <a:bodyPr lIns="0" tIns="0" rIns="0" bIns="0">
            <a:noAutofit/>
          </a:bodyPr>
          <a:lstStyle>
            <a:lvl1pPr>
              <a:defRPr sz="1400">
                <a:solidFill>
                  <a:srgbClr val="FFFFFF"/>
                </a:solidFill>
              </a:defRPr>
            </a:lvl1pPr>
          </a:lstStyle>
          <a:p>
            <a:fld id="{E38EA846-5DEA-4F41-9435-50DA54EBE490}" type="slidenum">
              <a:rPr lang="zh-TW" altLang="en-US" smtClean="0"/>
              <a:t>‹#›</a:t>
            </a:fld>
            <a:endParaRPr lang="zh-TW"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38EA846-5DEA-4F41-9435-50DA54EBE490}"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1168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914400" y="274640"/>
            <a:ext cx="55626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38EA846-5DEA-4F41-9435-50DA54EBE490}"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38EA846-5DEA-4F41-9435-50DA54EBE490}" type="slidenum">
              <a:rPr lang="zh-TW" altLang="en-US" smtClean="0"/>
              <a:t>‹#›</a:t>
            </a:fld>
            <a:endParaRPr lang="zh-TW" altLang="en-US"/>
          </a:p>
        </p:txBody>
      </p:sp>
      <p:sp>
        <p:nvSpPr>
          <p:cNvPr id="8" name="內容版面配置區 7"/>
          <p:cNvSpPr>
            <a:spLocks noGrp="1"/>
          </p:cNvSpPr>
          <p:nvPr>
            <p:ph sz="quarter" idx="1"/>
          </p:nvPr>
        </p:nvSpPr>
        <p:spPr>
          <a:xfrm>
            <a:off x="914400" y="1447800"/>
            <a:ext cx="777240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圓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5" name="頁尾版面配置區 4"/>
          <p:cNvSpPr>
            <a:spLocks noGrp="1"/>
          </p:cNvSpPr>
          <p:nvPr>
            <p:ph type="ftr" sz="quarter" idx="11"/>
          </p:nvPr>
        </p:nvSpPr>
        <p:spPr>
          <a:xfrm>
            <a:off x="800100" y="6172200"/>
            <a:ext cx="4000500" cy="457200"/>
          </a:xfrm>
        </p:spPr>
        <p:txBody>
          <a:bodyPr/>
          <a:lstStyle/>
          <a:p>
            <a:endParaRPr lang="zh-TW"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146304" y="6208776"/>
            <a:ext cx="457200" cy="457200"/>
          </a:xfrm>
        </p:spPr>
        <p:txBody>
          <a:bodyPr/>
          <a:lstStyle/>
          <a:p>
            <a:fld id="{E38EA846-5DEA-4F41-9435-50DA54EBE490}"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38EA846-5DEA-4F41-9435-50DA54EBE490}" type="slidenum">
              <a:rPr lang="zh-TW" altLang="en-US" smtClean="0"/>
              <a:t>‹#›</a:t>
            </a:fld>
            <a:endParaRPr lang="zh-TW" altLang="en-US"/>
          </a:p>
        </p:txBody>
      </p:sp>
      <p:sp>
        <p:nvSpPr>
          <p:cNvPr id="9" name="內容版面配置區 8"/>
          <p:cNvSpPr>
            <a:spLocks noGrp="1"/>
          </p:cNvSpPr>
          <p:nvPr>
            <p:ph sz="quarter" idx="1"/>
          </p:nvPr>
        </p:nvSpPr>
        <p:spPr>
          <a:xfrm>
            <a:off x="91440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93395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73050"/>
            <a:ext cx="7772400" cy="1143000"/>
          </a:xfrm>
        </p:spPr>
        <p:txBody>
          <a:bodyPr anchor="b" anchorCtr="0"/>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38EA846-5DEA-4F41-9435-50DA54EBE490}" type="slidenum">
              <a:rPr lang="zh-TW" altLang="en-US" smtClean="0"/>
              <a:t>‹#›</a:t>
            </a:fld>
            <a:endParaRPr lang="zh-TW" altLang="en-US"/>
          </a:p>
        </p:txBody>
      </p:sp>
      <p:sp>
        <p:nvSpPr>
          <p:cNvPr id="11" name="內容版面配置區 10"/>
          <p:cNvSpPr>
            <a:spLocks noGrp="1"/>
          </p:cNvSpPr>
          <p:nvPr>
            <p:ph sz="half" idx="2"/>
          </p:nvPr>
        </p:nvSpPr>
        <p:spPr>
          <a:xfrm>
            <a:off x="9144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4"/>
          </p:nvPr>
        </p:nvSpPr>
        <p:spPr>
          <a:xfrm>
            <a:off x="49530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38EA846-5DEA-4F41-9435-50DA54EBE490}"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38EA846-5DEA-4F41-9435-50DA54EBE490}"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圓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914400" y="273050"/>
            <a:ext cx="7772400" cy="1143000"/>
          </a:xfrm>
        </p:spPr>
        <p:txBody>
          <a:bodyPr anchor="b" anchorCtr="0"/>
          <a:lstStyle>
            <a:lvl1pPr algn="l">
              <a:buNone/>
              <a:defRPr sz="4000" b="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38EA846-5DEA-4F41-9435-50DA54EBE490}" type="slidenum">
              <a:rPr lang="zh-TW" altLang="en-US" smtClean="0"/>
              <a:t>‹#›</a:t>
            </a:fld>
            <a:endParaRPr lang="zh-TW" altLang="en-US"/>
          </a:p>
        </p:txBody>
      </p:sp>
      <p:sp>
        <p:nvSpPr>
          <p:cNvPr id="11" name="內容版面配置區 10"/>
          <p:cNvSpPr>
            <a:spLocks noGrp="1"/>
          </p:cNvSpPr>
          <p:nvPr>
            <p:ph sz="quarter" idx="1"/>
          </p:nvPr>
        </p:nvSpPr>
        <p:spPr>
          <a:xfrm>
            <a:off x="2971800" y="1600200"/>
            <a:ext cx="5715000" cy="44958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14BAEF3E-73AC-43FC-B32D-1366ECA830A2}" type="datetimeFigureOut">
              <a:rPr lang="zh-TW" altLang="en-US" smtClean="0"/>
              <a:t>2018/7/31</a:t>
            </a:fld>
            <a:endParaRPr lang="zh-TW" altLang="en-US"/>
          </a:p>
        </p:txBody>
      </p:sp>
      <p:sp>
        <p:nvSpPr>
          <p:cNvPr id="6" name="頁尾版面配置區 5"/>
          <p:cNvSpPr>
            <a:spLocks noGrp="1"/>
          </p:cNvSpPr>
          <p:nvPr>
            <p:ph type="ftr" sz="quarter" idx="11"/>
          </p:nvPr>
        </p:nvSpPr>
        <p:spPr>
          <a:xfrm>
            <a:off x="914400" y="6172200"/>
            <a:ext cx="3886200" cy="457200"/>
          </a:xfrm>
        </p:spPr>
        <p:txBody>
          <a:bodyPr/>
          <a:lstStyle/>
          <a:p>
            <a:endParaRPr lang="zh-TW" altLang="en-US"/>
          </a:p>
        </p:txBody>
      </p:sp>
      <p:sp>
        <p:nvSpPr>
          <p:cNvPr id="7" name="投影片編號版面配置區 6"/>
          <p:cNvSpPr>
            <a:spLocks noGrp="1"/>
          </p:cNvSpPr>
          <p:nvPr>
            <p:ph type="sldNum" sz="quarter" idx="12"/>
          </p:nvPr>
        </p:nvSpPr>
        <p:spPr>
          <a:xfrm>
            <a:off x="146304" y="6208776"/>
            <a:ext cx="457200" cy="457200"/>
          </a:xfrm>
        </p:spPr>
        <p:txBody>
          <a:bodyPr/>
          <a:lstStyle/>
          <a:p>
            <a:fld id="{E38EA846-5DEA-4F41-9435-50DA54EBE490}" type="slidenum">
              <a:rPr lang="zh-TW" altLang="en-US" smtClean="0"/>
              <a:t>‹#›</a:t>
            </a:fld>
            <a:endParaRPr lang="zh-TW"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圖片版面配置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TW" altLang="en-US" smtClean="0"/>
              <a:t>按一下圖示以新增圖片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圓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標題版面配置區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4BAEF3E-73AC-43FC-B32D-1366ECA830A2}" type="datetimeFigureOut">
              <a:rPr lang="zh-TW" altLang="en-US" smtClean="0"/>
              <a:t>2018/7/31</a:t>
            </a:fld>
            <a:endParaRPr lang="zh-TW" altLang="en-US"/>
          </a:p>
        </p:txBody>
      </p:sp>
      <p:sp>
        <p:nvSpPr>
          <p:cNvPr id="3" name="頁尾版面配置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TW" altLang="en-US"/>
          </a:p>
        </p:txBody>
      </p:sp>
      <p:sp>
        <p:nvSpPr>
          <p:cNvPr id="23" name="投影片編號版面配置區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38EA846-5DEA-4F41-9435-50DA54EBE490}"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Microsoft_Excel_97-2003_Worksheet1.xls"/><Relationship Id="rId5" Type="http://schemas.openxmlformats.org/officeDocument/2006/relationships/oleObject" Target="../embeddings/oleObject1.bin"/><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mfg.com/2011/07/six-sigma-i"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mfg.com/2011/07/six-sigma-i"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en-US" altLang="zh-TW" dirty="0" smtClean="0"/>
              <a:t>Richard Yu</a:t>
            </a:r>
          </a:p>
          <a:p>
            <a:r>
              <a:rPr lang="en-US" altLang="zh-TW" dirty="0" smtClean="0"/>
              <a:t>2018/6/25</a:t>
            </a:r>
            <a:endParaRPr lang="zh-TW" altLang="en-US" dirty="0"/>
          </a:p>
        </p:txBody>
      </p:sp>
      <p:sp>
        <p:nvSpPr>
          <p:cNvPr id="2" name="標題 1"/>
          <p:cNvSpPr>
            <a:spLocks noGrp="1"/>
          </p:cNvSpPr>
          <p:nvPr>
            <p:ph type="ctrTitle"/>
          </p:nvPr>
        </p:nvSpPr>
        <p:spPr/>
        <p:txBody>
          <a:bodyPr/>
          <a:lstStyle/>
          <a:p>
            <a:r>
              <a:rPr lang="en-US" altLang="zh-TW" dirty="0" smtClean="0"/>
              <a:t>GRNR(Gage Repeatability and Reproducibility)</a:t>
            </a:r>
            <a:endParaRPr lang="zh-TW" altLang="en-US" dirty="0"/>
          </a:p>
        </p:txBody>
      </p:sp>
    </p:spTree>
    <p:extLst>
      <p:ext uri="{BB962C8B-B14F-4D97-AF65-F5344CB8AC3E}">
        <p14:creationId xmlns:p14="http://schemas.microsoft.com/office/powerpoint/2010/main" val="33872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1763688" y="1052736"/>
            <a:ext cx="6264696" cy="4662815"/>
          </a:xfrm>
          <a:prstGeom prst="rect">
            <a:avLst/>
          </a:prstGeom>
        </p:spPr>
        <p:txBody>
          <a:bodyPr wrap="square">
            <a:spAutoFit/>
          </a:bodyPr>
          <a:lstStyle/>
          <a:p>
            <a:pPr>
              <a:lnSpc>
                <a:spcPct val="150000"/>
              </a:lnSpc>
            </a:pPr>
            <a:r>
              <a:rPr lang="en-US" altLang="zh-TW" b="1" dirty="0"/>
              <a:t>Gage R&amp;R</a:t>
            </a:r>
            <a:r>
              <a:rPr lang="zh-TW" altLang="zh-TW" b="1" dirty="0"/>
              <a:t>允收與否的判定標準</a:t>
            </a:r>
            <a:endParaRPr lang="zh-TW" altLang="zh-TW" dirty="0"/>
          </a:p>
          <a:p>
            <a:pPr>
              <a:lnSpc>
                <a:spcPct val="150000"/>
              </a:lnSpc>
            </a:pPr>
            <a:r>
              <a:rPr lang="zh-TW" altLang="zh-TW" dirty="0"/>
              <a:t>評估一個量測系統是否符合使用需求基本上有兩個主要方法。</a:t>
            </a:r>
          </a:p>
          <a:p>
            <a:pPr lvl="0">
              <a:lnSpc>
                <a:spcPct val="150000"/>
              </a:lnSpc>
            </a:pPr>
            <a:r>
              <a:rPr lang="zh-TW" altLang="zh-TW" dirty="0"/>
              <a:t>其一，</a:t>
            </a:r>
            <a:r>
              <a:rPr lang="zh-TW" altLang="zh-TW" b="1" dirty="0"/>
              <a:t>比較量測系統與整體標準差的百比分比</a:t>
            </a:r>
            <a:r>
              <a:rPr lang="en-US" altLang="zh-TW" b="1" dirty="0"/>
              <a:t>(</a:t>
            </a:r>
            <a:r>
              <a:rPr lang="zh-TW" altLang="zh-TW" b="1" dirty="0"/>
              <a:t>σ</a:t>
            </a:r>
            <a:r>
              <a:rPr lang="en-US" altLang="zh-TW" b="1" baseline="-25000" dirty="0"/>
              <a:t>Gage</a:t>
            </a:r>
            <a:r>
              <a:rPr lang="en-US" altLang="zh-TW" b="1" dirty="0"/>
              <a:t> / </a:t>
            </a:r>
            <a:r>
              <a:rPr lang="zh-TW" altLang="zh-TW" b="1" dirty="0"/>
              <a:t>σ</a:t>
            </a:r>
            <a:r>
              <a:rPr lang="en-US" altLang="zh-TW" b="1" baseline="-25000" dirty="0"/>
              <a:t>Total</a:t>
            </a:r>
            <a:r>
              <a:rPr lang="en-US" altLang="zh-TW" b="1" dirty="0"/>
              <a:t> )</a:t>
            </a:r>
            <a:r>
              <a:rPr lang="zh-TW" altLang="zh-TW" dirty="0"/>
              <a:t>。</a:t>
            </a:r>
          </a:p>
          <a:p>
            <a:pPr lvl="0">
              <a:lnSpc>
                <a:spcPct val="150000"/>
              </a:lnSpc>
            </a:pPr>
            <a:r>
              <a:rPr lang="zh-TW" altLang="zh-TW" dirty="0"/>
              <a:t>其二，</a:t>
            </a:r>
            <a:r>
              <a:rPr lang="zh-TW" altLang="zh-TW" b="1" dirty="0"/>
              <a:t>使用允差精密度指標</a:t>
            </a:r>
            <a:r>
              <a:rPr lang="en-US" altLang="zh-TW" b="1" dirty="0"/>
              <a:t>(P/T = 6</a:t>
            </a:r>
            <a:r>
              <a:rPr lang="zh-TW" altLang="zh-TW" b="1" dirty="0"/>
              <a:t>σ</a:t>
            </a:r>
            <a:r>
              <a:rPr lang="en-US" altLang="zh-TW" b="1" baseline="-25000" dirty="0"/>
              <a:t>Gage</a:t>
            </a:r>
            <a:r>
              <a:rPr lang="en-US" altLang="zh-TW" b="1" dirty="0"/>
              <a:t> / (USL-LSL))</a:t>
            </a:r>
            <a:r>
              <a:rPr lang="zh-TW" altLang="zh-TW" b="1" dirty="0"/>
              <a:t>。</a:t>
            </a:r>
          </a:p>
          <a:p>
            <a:pPr>
              <a:lnSpc>
                <a:spcPct val="150000"/>
              </a:lnSpc>
            </a:pPr>
            <a:r>
              <a:rPr lang="zh-TW" altLang="zh-TW" dirty="0"/>
              <a:t>上述兩個績效指標中，</a:t>
            </a:r>
            <a:r>
              <a:rPr lang="en-US" altLang="zh-TW" dirty="0"/>
              <a:t>P/T</a:t>
            </a:r>
            <a:r>
              <a:rPr lang="zh-TW" altLang="zh-TW" dirty="0"/>
              <a:t>比值考慮到工件的規格，因此它可以被用來衡量規格上的表現，</a:t>
            </a:r>
            <a:r>
              <a:rPr lang="zh-TW" altLang="zh-TW" dirty="0">
                <a:solidFill>
                  <a:srgbClr val="FF0000"/>
                </a:solidFill>
              </a:rPr>
              <a:t>當量測系統只用來</a:t>
            </a:r>
            <a:r>
              <a:rPr lang="zh-TW" altLang="zh-TW" b="1" dirty="0">
                <a:solidFill>
                  <a:srgbClr val="FF0000"/>
                </a:solidFill>
              </a:rPr>
              <a:t>對產品分級</a:t>
            </a:r>
            <a:r>
              <a:rPr lang="zh-TW" altLang="zh-TW" dirty="0">
                <a:solidFill>
                  <a:srgbClr val="FF0000"/>
                </a:solidFill>
              </a:rPr>
              <a:t>時，</a:t>
            </a:r>
            <a:r>
              <a:rPr lang="en-US" altLang="zh-TW" dirty="0">
                <a:solidFill>
                  <a:srgbClr val="FF0000"/>
                </a:solidFill>
              </a:rPr>
              <a:t>P/T</a:t>
            </a:r>
            <a:r>
              <a:rPr lang="zh-TW" altLang="zh-TW" dirty="0">
                <a:solidFill>
                  <a:srgbClr val="FF0000"/>
                </a:solidFill>
              </a:rPr>
              <a:t>比值是一個不錯的指標</a:t>
            </a:r>
            <a:r>
              <a:rPr lang="zh-TW" altLang="zh-TW" dirty="0"/>
              <a:t>，</a:t>
            </a:r>
            <a:r>
              <a:rPr lang="zh-TW" altLang="zh-TW" dirty="0">
                <a:solidFill>
                  <a:srgbClr val="0070C0"/>
                </a:solidFill>
              </a:rPr>
              <a:t>當需要進行</a:t>
            </a:r>
            <a:r>
              <a:rPr lang="zh-TW" altLang="zh-TW" b="1" dirty="0">
                <a:solidFill>
                  <a:srgbClr val="0070C0"/>
                </a:solidFill>
              </a:rPr>
              <a:t>製程改善分析</a:t>
            </a:r>
            <a:r>
              <a:rPr lang="zh-TW" altLang="zh-TW" dirty="0">
                <a:solidFill>
                  <a:srgbClr val="0070C0"/>
                </a:solidFill>
              </a:rPr>
              <a:t>時，一般建議採用</a:t>
            </a:r>
            <a:r>
              <a:rPr lang="en-US" altLang="zh-TW" dirty="0">
                <a:solidFill>
                  <a:srgbClr val="0070C0"/>
                </a:solidFill>
              </a:rPr>
              <a:t>(</a:t>
            </a:r>
            <a:r>
              <a:rPr lang="zh-TW" altLang="zh-TW" dirty="0">
                <a:solidFill>
                  <a:srgbClr val="0070C0"/>
                </a:solidFill>
              </a:rPr>
              <a:t>σ</a:t>
            </a:r>
            <a:r>
              <a:rPr lang="en-US" altLang="zh-TW" baseline="-25000" dirty="0">
                <a:solidFill>
                  <a:srgbClr val="0070C0"/>
                </a:solidFill>
              </a:rPr>
              <a:t>Gage</a:t>
            </a:r>
            <a:r>
              <a:rPr lang="en-US" altLang="zh-TW" dirty="0">
                <a:solidFill>
                  <a:srgbClr val="0070C0"/>
                </a:solidFill>
              </a:rPr>
              <a:t> / </a:t>
            </a:r>
            <a:r>
              <a:rPr lang="zh-TW" altLang="zh-TW" dirty="0">
                <a:solidFill>
                  <a:srgbClr val="0070C0"/>
                </a:solidFill>
              </a:rPr>
              <a:t>σ</a:t>
            </a:r>
            <a:r>
              <a:rPr lang="en-US" altLang="zh-TW" baseline="-25000" dirty="0">
                <a:solidFill>
                  <a:srgbClr val="0070C0"/>
                </a:solidFill>
              </a:rPr>
              <a:t>Total</a:t>
            </a:r>
            <a:r>
              <a:rPr lang="en-US" altLang="zh-TW" dirty="0">
                <a:solidFill>
                  <a:srgbClr val="0070C0"/>
                </a:solidFill>
              </a:rPr>
              <a:t> )</a:t>
            </a:r>
            <a:r>
              <a:rPr lang="zh-TW" altLang="zh-TW" dirty="0">
                <a:solidFill>
                  <a:srgbClr val="0070C0"/>
                </a:solidFill>
              </a:rPr>
              <a:t>比值</a:t>
            </a:r>
            <a:r>
              <a:rPr lang="zh-TW" altLang="zh-TW" dirty="0"/>
              <a:t>。</a:t>
            </a:r>
          </a:p>
          <a:p>
            <a:pPr>
              <a:lnSpc>
                <a:spcPct val="150000"/>
              </a:lnSpc>
            </a:pPr>
            <a:r>
              <a:rPr lang="zh-TW" altLang="zh-TW" dirty="0"/>
              <a:t>一般的對於量測系統</a:t>
            </a:r>
            <a:r>
              <a:rPr lang="en-US" altLang="zh-TW" dirty="0"/>
              <a:t>GRR</a:t>
            </a:r>
            <a:r>
              <a:rPr lang="zh-TW" altLang="zh-TW" dirty="0"/>
              <a:t>的判定標準都會要求這兩個比值要</a:t>
            </a:r>
            <a:r>
              <a:rPr lang="zh-TW" altLang="zh-TW" b="1" dirty="0"/>
              <a:t>小於</a:t>
            </a:r>
            <a:r>
              <a:rPr lang="en-US" altLang="zh-TW" b="1" dirty="0"/>
              <a:t>10%</a:t>
            </a:r>
            <a:r>
              <a:rPr lang="zh-TW" altLang="zh-TW" dirty="0"/>
              <a:t>，如果比值介於</a:t>
            </a:r>
            <a:r>
              <a:rPr lang="en-US" altLang="zh-TW" dirty="0"/>
              <a:t>10%</a:t>
            </a:r>
            <a:r>
              <a:rPr lang="zh-TW" altLang="zh-TW" dirty="0"/>
              <a:t>～</a:t>
            </a:r>
            <a:r>
              <a:rPr lang="en-US" altLang="zh-TW" dirty="0"/>
              <a:t>30%</a:t>
            </a:r>
            <a:r>
              <a:rPr lang="zh-TW" altLang="zh-TW" dirty="0"/>
              <a:t>則勉強可以接受，如果此值高於</a:t>
            </a:r>
            <a:r>
              <a:rPr lang="en-US" altLang="zh-TW" dirty="0"/>
              <a:t>30</a:t>
            </a:r>
            <a:r>
              <a:rPr lang="zh-TW" altLang="zh-TW" dirty="0"/>
              <a:t>％則判定為不合格。</a:t>
            </a:r>
          </a:p>
        </p:txBody>
      </p:sp>
    </p:spTree>
    <p:extLst>
      <p:ext uri="{BB962C8B-B14F-4D97-AF65-F5344CB8AC3E}">
        <p14:creationId xmlns:p14="http://schemas.microsoft.com/office/powerpoint/2010/main" val="275701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259632" y="326631"/>
            <a:ext cx="684076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50000"/>
              </a:lnSpc>
              <a:spcBef>
                <a:spcPct val="0"/>
              </a:spcBef>
              <a:spcAft>
                <a:spcPct val="0"/>
              </a:spcAft>
              <a:buClrTx/>
              <a:buSzTx/>
              <a:buFontTx/>
              <a:buNone/>
              <a:tabLst>
                <a:tab pos="457200" algn="l"/>
              </a:tabLst>
            </a:pPr>
            <a:r>
              <a:rPr kumimoji="1" lang="zh-TW" altLang="zh-TW" sz="1800" b="1" i="0" u="none" strike="noStrike" cap="none" normalizeH="0" baseline="0" dirty="0" smtClean="0">
                <a:ln>
                  <a:noFill/>
                </a:ln>
                <a:solidFill>
                  <a:srgbClr val="0000FF"/>
                </a:solidFill>
                <a:effectLst/>
                <a:latin typeface="微軟正黑體" pitchFamily="34" charset="-120"/>
                <a:ea typeface="微軟正黑體" pitchFamily="34" charset="-120"/>
                <a:cs typeface="新細明體" pitchFamily="18" charset="-120"/>
              </a:rPr>
              <a:t>重複性</a:t>
            </a:r>
            <a:r>
              <a:rPr kumimoji="1" lang="en-US" altLang="zh-TW" sz="1800" b="1" i="0" u="none" strike="noStrike" cap="none" normalizeH="0" baseline="0" dirty="0" smtClean="0">
                <a:ln>
                  <a:noFill/>
                </a:ln>
                <a:solidFill>
                  <a:srgbClr val="0000FF"/>
                </a:solidFill>
                <a:effectLst/>
                <a:latin typeface="微軟正黑體" pitchFamily="34" charset="-120"/>
                <a:ea typeface="微軟正黑體" pitchFamily="34" charset="-120"/>
                <a:cs typeface="新細明體" pitchFamily="18" charset="-120"/>
              </a:rPr>
              <a:t>(Repeatability)</a:t>
            </a:r>
            <a:r>
              <a:rPr kumimoji="1" lang="zh-TW" altLang="en-US" sz="1800" b="1" i="0" u="none" strike="noStrike" cap="none" normalizeH="0" baseline="0" dirty="0" smtClean="0">
                <a:ln>
                  <a:noFill/>
                </a:ln>
                <a:solidFill>
                  <a:srgbClr val="0000FF"/>
                </a:solidFill>
                <a:effectLst/>
                <a:latin typeface="微軟正黑體" pitchFamily="34" charset="-120"/>
                <a:ea typeface="微軟正黑體" pitchFamily="34" charset="-120"/>
                <a:cs typeface="新細明體" pitchFamily="18" charset="-120"/>
              </a:rPr>
              <a:t>之簡化評估</a:t>
            </a:r>
            <a:endParaRPr kumimoji="1" lang="zh-TW" altLang="en-US"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假設有一工件的規格及公差為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110.0 ± 1.0 mm</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，現在我們想針對該工件新製之檢具評估其是否符合需求，根據</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【Gage R&amp;R】</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之定義我們可以這樣作：</a:t>
            </a:r>
            <a:endParaRPr kumimoji="1" lang="zh-TW" altLang="en-US"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由有經驗之檢驗員根據定義的量測方法，連續對同一樣本量測</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20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次，計算其標準差。</a:t>
            </a:r>
            <a:endParaRPr kumimoji="1" lang="zh-TW" altLang="en-US"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將檢具之重複性範圍</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六倍標準差</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與公差範圍</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(±1.0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範圍是</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2.0)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做比較，原則上要小於</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10%</a:t>
            </a:r>
            <a:endParaRPr kumimoji="1" lang="en-US" altLang="zh-TW"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量測數值：</a:t>
            </a:r>
            <a:endPar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endParaRPr lang="en-US" altLang="zh-TW" sz="1300" dirty="0">
              <a:solidFill>
                <a:srgbClr val="383838"/>
              </a:solidFill>
              <a:latin typeface="微軟正黑體" pitchFamily="34" charset="-120"/>
              <a:ea typeface="微軟正黑體" pitchFamily="34"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endPar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endParaRPr lang="en-US" altLang="zh-TW" sz="1300" dirty="0">
              <a:solidFill>
                <a:srgbClr val="383838"/>
              </a:solidFill>
              <a:latin typeface="Calibri"/>
              <a:ea typeface="微軟正黑體" pitchFamily="34"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endParaRPr kumimoji="1" lang="en-US" altLang="zh-TW" sz="1300" b="0" i="0" u="none" strike="noStrike" cap="none" normalizeH="0" baseline="0" dirty="0" smtClean="0">
              <a:ln>
                <a:noFill/>
              </a:ln>
              <a:solidFill>
                <a:srgbClr val="383838"/>
              </a:solidFill>
              <a:effectLst/>
              <a:latin typeface="Calibri"/>
              <a:ea typeface="微軟正黑體" pitchFamily="34"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endParaRPr kumimoji="1" lang="zh-TW" altLang="en-US"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lvl="1" eaLnBrk="0" hangingPunct="0">
              <a:lnSpc>
                <a:spcPct val="150000"/>
              </a:lnSpc>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平均值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110.5445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（可以使用</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Excel</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函數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AVERAGE()</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a:r>
            <a:b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b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標準差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0.020641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（可以使用</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Excel</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函數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STDEVA()</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a:r>
            <a:b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b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重複性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6σ = 6 x 0.020641 = 0.123846</a:t>
            </a:r>
            <a:r>
              <a:rPr kumimoji="1" lang="en-US" altLang="zh-TW"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a:r>
            <a:b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b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公差範圍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1.0+1.0 = 2.0</a:t>
            </a:r>
            <a:endParaRPr kumimoji="1" lang="en-US" altLang="zh-TW"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結論：重複性範圍</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六倍標準差</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公差範圍</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(±1.0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範圍是</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2.0) = 0.123846 / 2.0 = 6.2%</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結果小於</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，故以此判斷，重複性範圍窄</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重複性佳，該量具可以滿足量測需求    。</a:t>
            </a:r>
            <a:endParaRPr kumimoji="1" lang="zh-TW" altLang="en-US" sz="18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5" name="表格 4"/>
          <p:cNvGraphicFramePr>
            <a:graphicFrameLocks noGrp="1"/>
          </p:cNvGraphicFramePr>
          <p:nvPr>
            <p:extLst>
              <p:ext uri="{D42A27DB-BD31-4B8C-83A1-F6EECF244321}">
                <p14:modId xmlns:p14="http://schemas.microsoft.com/office/powerpoint/2010/main" val="622297025"/>
              </p:ext>
            </p:extLst>
          </p:nvPr>
        </p:nvGraphicFramePr>
        <p:xfrm>
          <a:off x="1763688" y="2780928"/>
          <a:ext cx="5256580" cy="864096"/>
        </p:xfrm>
        <a:graphic>
          <a:graphicData uri="http://schemas.openxmlformats.org/drawingml/2006/table">
            <a:tbl>
              <a:tblPr firstRow="1" firstCol="1" bandRow="1">
                <a:tableStyleId>{D7AC3CCA-C797-4891-BE02-D94E43425B78}</a:tableStyleId>
              </a:tblPr>
              <a:tblGrid>
                <a:gridCol w="525658"/>
                <a:gridCol w="525658"/>
                <a:gridCol w="525658"/>
                <a:gridCol w="525658"/>
                <a:gridCol w="525658"/>
                <a:gridCol w="525658"/>
                <a:gridCol w="525658"/>
                <a:gridCol w="525658"/>
                <a:gridCol w="525658"/>
                <a:gridCol w="525658"/>
              </a:tblGrid>
              <a:tr h="470912">
                <a:tc>
                  <a:txBody>
                    <a:bodyPr/>
                    <a:lstStyle/>
                    <a:p>
                      <a:pPr algn="ctr">
                        <a:spcAft>
                          <a:spcPts val="0"/>
                        </a:spcAft>
                      </a:pPr>
                      <a:r>
                        <a:rPr lang="en-US" sz="1200" kern="0" dirty="0">
                          <a:effectLst/>
                        </a:rPr>
                        <a:t>110.55</a:t>
                      </a:r>
                      <a:endParaRPr lang="zh-TW" sz="1200" kern="100" dirty="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110.54</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110.52</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110.52</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110.57</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110.53</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110.57</a:t>
                      </a:r>
                      <a:endParaRPr lang="zh-TW" sz="1200" kern="100">
                        <a:effectLst/>
                        <a:latin typeface="Calibri"/>
                        <a:ea typeface="新細明體"/>
                        <a:cs typeface="Times New Roman"/>
                      </a:endParaRPr>
                    </a:p>
                  </a:txBody>
                  <a:tcPr marL="0" marR="0" marT="0" marB="0" anchor="ctr"/>
                </a:tc>
              </a:tr>
              <a:tr h="393184">
                <a:tc>
                  <a:txBody>
                    <a:bodyPr/>
                    <a:lstStyle/>
                    <a:p>
                      <a:pPr algn="ctr">
                        <a:spcAft>
                          <a:spcPts val="0"/>
                        </a:spcAft>
                      </a:pPr>
                      <a:r>
                        <a:rPr lang="en-US" sz="1200" kern="0">
                          <a:effectLst/>
                        </a:rPr>
                        <a:t>110.57</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110.54</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110.59</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dirty="0">
                          <a:effectLst/>
                        </a:rPr>
                        <a:t>110.54</a:t>
                      </a:r>
                      <a:endParaRPr lang="zh-TW" sz="1200" kern="100" dirty="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110.52</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110.51</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dirty="0">
                          <a:effectLst/>
                        </a:rPr>
                        <a:t>110.52</a:t>
                      </a:r>
                      <a:endParaRPr lang="zh-TW" sz="1200" kern="100" dirty="0">
                        <a:effectLst/>
                        <a:latin typeface="Calibri"/>
                        <a:ea typeface="新細明體"/>
                        <a:cs typeface="Times New Roman"/>
                      </a:endParaRPr>
                    </a:p>
                  </a:txBody>
                  <a:tcPr marL="0" marR="0" marT="0" marB="0" anchor="ctr"/>
                </a:tc>
              </a:tr>
            </a:tbl>
          </a:graphicData>
        </a:graphic>
      </p:graphicFrame>
    </p:spTree>
    <p:extLst>
      <p:ext uri="{BB962C8B-B14F-4D97-AF65-F5344CB8AC3E}">
        <p14:creationId xmlns:p14="http://schemas.microsoft.com/office/powerpoint/2010/main" val="3570081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397564" y="150041"/>
            <a:ext cx="8566923" cy="6347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tabLst>
                <a:tab pos="457200" algn="l"/>
              </a:tabLs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50000"/>
              </a:lnSpc>
              <a:spcBef>
                <a:spcPct val="0"/>
              </a:spcBef>
              <a:spcAft>
                <a:spcPct val="0"/>
              </a:spcAft>
              <a:buClrTx/>
              <a:buSzTx/>
              <a:buFontTx/>
              <a:buNone/>
              <a:tabLst>
                <a:tab pos="457200" algn="l"/>
              </a:tabLst>
            </a:pPr>
            <a:r>
              <a:rPr kumimoji="1" lang="zh-TW" altLang="zh-TW" sz="1800" b="1" i="0" u="none" strike="noStrike" cap="none" normalizeH="0" baseline="0" dirty="0" smtClean="0">
                <a:ln>
                  <a:noFill/>
                </a:ln>
                <a:solidFill>
                  <a:srgbClr val="0000FF"/>
                </a:solidFill>
                <a:effectLst/>
                <a:latin typeface="微軟正黑體" pitchFamily="34" charset="-120"/>
                <a:ea typeface="微軟正黑體" pitchFamily="34" charset="-120"/>
                <a:cs typeface="新細明體" pitchFamily="18" charset="-120"/>
              </a:rPr>
              <a:t>再現性</a:t>
            </a:r>
            <a:r>
              <a:rPr kumimoji="1" lang="en-US" altLang="zh-TW" sz="1800" b="1" i="0" u="none" strike="noStrike" cap="none" normalizeH="0" baseline="0" dirty="0" smtClean="0">
                <a:ln>
                  <a:noFill/>
                </a:ln>
                <a:solidFill>
                  <a:srgbClr val="0000FF"/>
                </a:solidFill>
                <a:effectLst/>
                <a:latin typeface="微軟正黑體" pitchFamily="34" charset="-120"/>
                <a:ea typeface="微軟正黑體" pitchFamily="34" charset="-120"/>
                <a:cs typeface="新細明體" pitchFamily="18" charset="-120"/>
              </a:rPr>
              <a:t>(Reproducibility)</a:t>
            </a:r>
            <a:r>
              <a:rPr kumimoji="1" lang="zh-TW" altLang="en-US" sz="1800" b="1" i="0" u="none" strike="noStrike" cap="none" normalizeH="0" baseline="0" dirty="0" smtClean="0">
                <a:ln>
                  <a:noFill/>
                </a:ln>
                <a:solidFill>
                  <a:srgbClr val="0000FF"/>
                </a:solidFill>
                <a:effectLst/>
                <a:latin typeface="微軟正黑體" pitchFamily="34" charset="-120"/>
                <a:ea typeface="微軟正黑體" pitchFamily="34" charset="-120"/>
                <a:cs typeface="新細明體" pitchFamily="18" charset="-120"/>
              </a:rPr>
              <a:t>之簡化評估：</a:t>
            </a:r>
            <a:endParaRPr kumimoji="1" lang="zh-TW" altLang="en-US"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考慮與上例相同之工件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110.0 ± 1.0 mm</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，現在針對不同的作業人員作再現性之評估，根據</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【Gage R&amp;R】</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之定義我們可以這樣作：</a:t>
            </a:r>
            <a:endParaRPr kumimoji="1" lang="zh-TW" altLang="en-US"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取一工件樣本</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由有經驗之檢驗員</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B</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兩人根據定義的量測方法，連續對同一樣本量測</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次，計算其標準差。</a:t>
            </a:r>
            <a:r>
              <a:rPr kumimoji="1" lang="zh-TW" altLang="en-US"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a:r>
            <a:b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b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請注意：實際檢驗時最好不要重複量測同一樣本，這是因為量測員已知道量測的都是同一樣本，理論上會有先入為主的心理暗示，如果發現量測出來的結果與先前差異太大，量測員極有可能會自動調整結果，造成結果失真。）</a:t>
            </a:r>
            <a:endParaRPr kumimoji="1" lang="zh-TW" altLang="en-US"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將檢驗員間之再現性範圍</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六倍標準差</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與公差範圍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範圍是</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2.0)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做比較，結果如果小於</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則可以接受，如果介於</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10~30%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之間則勉強可以接受，如果此值高於</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30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％則判定為不合格。</a:t>
            </a:r>
            <a:r>
              <a:rPr kumimoji="1" lang="zh-TW" altLang="en-US"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endParaRPr kumimoji="1" lang="zh-TW" altLang="en-US"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量測結果：</a:t>
            </a:r>
            <a:endPar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endParaRPr lang="en-US" altLang="zh-TW" sz="1300" dirty="0">
              <a:solidFill>
                <a:srgbClr val="383838"/>
              </a:solidFill>
              <a:latin typeface="微軟正黑體" pitchFamily="34" charset="-120"/>
              <a:ea typeface="微軟正黑體" pitchFamily="34"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endPar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endParaRPr kumimoji="1" lang="zh-TW" altLang="en-US"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品檢員</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的量測平均值</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=110.534</a:t>
            </a:r>
            <a:r>
              <a:rPr kumimoji="1" lang="en-US" altLang="zh-TW"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a:r>
            <a:b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b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品檢員</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B</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的量測平均值</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=110.582</a:t>
            </a:r>
            <a:r>
              <a:rPr kumimoji="1" lang="en-US" altLang="zh-TW"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a:r>
            <a:b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b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品檢員</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及</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B</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的總平均值</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=110.558</a:t>
            </a:r>
            <a:r>
              <a:rPr kumimoji="1" lang="en-US" altLang="zh-TW"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a:r>
            <a:b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b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依據品檢員</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及</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B</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的平均值計算，得 變異數</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=(110.534-110.558)</a:t>
            </a:r>
            <a:r>
              <a:rPr kumimoji="1" lang="en-US" altLang="zh-TW" sz="1300" b="0" i="0" u="none" strike="noStrike" cap="none" normalizeH="0" baseline="30000" dirty="0" smtClean="0">
                <a:ln>
                  <a:noFill/>
                </a:ln>
                <a:solidFill>
                  <a:srgbClr val="383838"/>
                </a:solidFill>
                <a:effectLst/>
                <a:latin typeface="微軟正黑體" pitchFamily="34" charset="-120"/>
                <a:ea typeface="微軟正黑體" pitchFamily="34" charset="-120"/>
                <a:cs typeface="新細明體" pitchFamily="18" charset="-120"/>
              </a:rPr>
              <a:t>2</a:t>
            </a:r>
            <a:r>
              <a:rPr kumimoji="1" lang="en-US" altLang="zh-TW"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(110.549-110.558)</a:t>
            </a:r>
            <a:r>
              <a:rPr kumimoji="1" lang="en-US" altLang="zh-TW" sz="1300" b="0" i="0" u="none" strike="noStrike" cap="none" normalizeH="0" baseline="30000" dirty="0" smtClean="0">
                <a:ln>
                  <a:noFill/>
                </a:ln>
                <a:solidFill>
                  <a:srgbClr val="383838"/>
                </a:solidFill>
                <a:effectLst/>
                <a:latin typeface="微軟正黑體" pitchFamily="34" charset="-120"/>
                <a:ea typeface="微軟正黑體" pitchFamily="34" charset="-120"/>
                <a:cs typeface="新細明體" pitchFamily="18" charset="-120"/>
              </a:rPr>
              <a:t>2</a:t>
            </a:r>
            <a:r>
              <a:rPr kumimoji="1" lang="en-US" altLang="zh-TW"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0.001152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（可以用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Excel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的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VAR.S()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函數）</a:t>
            </a:r>
            <a:b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b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由變異數取平方根，得 標準差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0.03394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（可以用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Excel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的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STDEV.S()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函數）</a:t>
            </a:r>
            <a:r>
              <a:rPr kumimoji="1" lang="zh-TW" altLang="en-US" sz="1300" b="0" i="0" u="none" strike="noStrike" cap="none" normalizeH="0" baseline="0" dirty="0" smtClean="0">
                <a:ln>
                  <a:noFill/>
                </a:ln>
                <a:solidFill>
                  <a:srgbClr val="383838"/>
                </a:solidFill>
                <a:effectLst/>
                <a:latin typeface="Calibri"/>
                <a:ea typeface="微軟正黑體" pitchFamily="34" charset="-120"/>
                <a:cs typeface="新細明體" pitchFamily="18" charset="-120"/>
              </a:rPr>
              <a:t>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a:r>
            <a:b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b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六個標準差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 6 x 0.03394 = 0.20365 ≒ 0.20</a:t>
            </a:r>
            <a:endParaRPr kumimoji="1" lang="en-US" altLang="zh-TW" sz="6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結論：其再現性</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(Reproducibility)</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的範圍還算窄，再現性也還可以</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與公差範圍比值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0.20/2.0</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，結果大約在 </a:t>
            </a:r>
            <a:r>
              <a:rPr kumimoji="1" lang="en-US" altLang="zh-TW"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10% </a:t>
            </a:r>
            <a:r>
              <a:rPr kumimoji="1" lang="zh-TW" altLang="en-US" sz="1300" b="0" i="0" u="none" strike="noStrike" cap="none" normalizeH="0" baseline="0" dirty="0" smtClean="0">
                <a:ln>
                  <a:noFill/>
                </a:ln>
                <a:solidFill>
                  <a:srgbClr val="383838"/>
                </a:solidFill>
                <a:effectLst/>
                <a:latin typeface="微軟正黑體" pitchFamily="34" charset="-120"/>
                <a:ea typeface="微軟正黑體" pitchFamily="34" charset="-120"/>
                <a:cs typeface="新細明體" pitchFamily="18" charset="-120"/>
              </a:rPr>
              <a:t>左右，一般來說可以判定這兩個量測員滿足量測上的需求。</a:t>
            </a:r>
            <a:endParaRPr kumimoji="1" lang="zh-TW" altLang="en-US" sz="18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2054808150"/>
              </p:ext>
            </p:extLst>
          </p:nvPr>
        </p:nvGraphicFramePr>
        <p:xfrm>
          <a:off x="1547664" y="2852936"/>
          <a:ext cx="5904656" cy="792088"/>
        </p:xfrm>
        <a:graphic>
          <a:graphicData uri="http://schemas.openxmlformats.org/drawingml/2006/table">
            <a:tbl>
              <a:tblPr firstRow="1" firstCol="1" bandRow="1">
                <a:tableStyleId>{D7AC3CCA-C797-4891-BE02-D94E43425B78}</a:tableStyleId>
              </a:tblPr>
              <a:tblGrid>
                <a:gridCol w="582000"/>
                <a:gridCol w="444438"/>
                <a:gridCol w="582000"/>
                <a:gridCol w="582000"/>
                <a:gridCol w="582000"/>
                <a:gridCol w="582000"/>
                <a:gridCol w="582000"/>
                <a:gridCol w="582000"/>
                <a:gridCol w="518509"/>
                <a:gridCol w="412691"/>
                <a:gridCol w="455018"/>
              </a:tblGrid>
              <a:tr h="396044">
                <a:tc>
                  <a:txBody>
                    <a:bodyPr/>
                    <a:lstStyle/>
                    <a:p>
                      <a:pPr algn="ctr">
                        <a:spcAft>
                          <a:spcPts val="0"/>
                        </a:spcAft>
                      </a:pPr>
                      <a:r>
                        <a:rPr lang="zh-TW" sz="1200" kern="0" dirty="0">
                          <a:effectLst/>
                        </a:rPr>
                        <a:t>品</a:t>
                      </a:r>
                      <a:r>
                        <a:rPr lang="zh-TW" sz="1200" kern="0" dirty="0" smtClean="0">
                          <a:effectLst/>
                        </a:rPr>
                        <a:t>檢</a:t>
                      </a:r>
                      <a:r>
                        <a:rPr lang="zh-TW" altLang="en-US" sz="1200" kern="0" dirty="0" smtClean="0">
                          <a:effectLst/>
                        </a:rPr>
                        <a:t>  </a:t>
                      </a:r>
                      <a:r>
                        <a:rPr lang="en-US" sz="1200" kern="0" dirty="0" smtClean="0">
                          <a:effectLst/>
                        </a:rPr>
                        <a:t>A</a:t>
                      </a:r>
                      <a:endParaRPr lang="zh-TW" sz="1200" kern="100" dirty="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110.50</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110.54</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110.53</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110.52</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110.52</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110.53</a:t>
                      </a:r>
                      <a:endParaRPr lang="zh-TW" sz="1200" kern="100">
                        <a:effectLst/>
                        <a:latin typeface="Calibri"/>
                        <a:ea typeface="新細明體"/>
                        <a:cs typeface="Times New Roman"/>
                      </a:endParaRPr>
                    </a:p>
                  </a:txBody>
                  <a:tcPr marL="0" marR="0" marT="0" marB="0" anchor="ctr"/>
                </a:tc>
              </a:tr>
              <a:tr h="396044">
                <a:tc>
                  <a:txBody>
                    <a:bodyPr/>
                    <a:lstStyle/>
                    <a:p>
                      <a:pPr algn="ctr">
                        <a:spcAft>
                          <a:spcPts val="0"/>
                        </a:spcAft>
                      </a:pPr>
                      <a:r>
                        <a:rPr lang="zh-TW" sz="1200" kern="0" dirty="0">
                          <a:effectLst/>
                        </a:rPr>
                        <a:t>品</a:t>
                      </a:r>
                      <a:r>
                        <a:rPr lang="zh-TW" sz="1200" kern="0" dirty="0" smtClean="0">
                          <a:effectLst/>
                        </a:rPr>
                        <a:t>檢</a:t>
                      </a:r>
                      <a:r>
                        <a:rPr lang="zh-TW" altLang="en-US" sz="1200" kern="0" dirty="0" smtClean="0">
                          <a:effectLst/>
                        </a:rPr>
                        <a:t>  </a:t>
                      </a:r>
                      <a:r>
                        <a:rPr lang="en-US" sz="1200" kern="0" dirty="0" smtClean="0">
                          <a:effectLst/>
                        </a:rPr>
                        <a:t>B</a:t>
                      </a:r>
                      <a:endParaRPr lang="zh-TW" sz="1200" kern="100" dirty="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110.61</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110.59</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dirty="0">
                          <a:effectLst/>
                        </a:rPr>
                        <a:t>110.57</a:t>
                      </a:r>
                      <a:endParaRPr lang="zh-TW" sz="1200" kern="100" dirty="0">
                        <a:effectLst/>
                        <a:latin typeface="Calibri"/>
                        <a:ea typeface="新細明體"/>
                        <a:cs typeface="Times New Roman"/>
                      </a:endParaRPr>
                    </a:p>
                  </a:txBody>
                  <a:tcPr marL="0" marR="0" marT="0" marB="0" anchor="ctr"/>
                </a:tc>
                <a:tc>
                  <a:txBody>
                    <a:bodyPr/>
                    <a:lstStyle/>
                    <a:p>
                      <a:pPr algn="ctr">
                        <a:spcAft>
                          <a:spcPts val="0"/>
                        </a:spcAft>
                      </a:pPr>
                      <a:r>
                        <a:rPr lang="en-US" sz="1200" kern="0" dirty="0">
                          <a:effectLst/>
                        </a:rPr>
                        <a:t>110.55</a:t>
                      </a:r>
                      <a:endParaRPr lang="zh-TW" sz="1200" kern="100" dirty="0">
                        <a:effectLst/>
                        <a:latin typeface="Calibri"/>
                        <a:ea typeface="新細明體"/>
                        <a:cs typeface="Times New Roman"/>
                      </a:endParaRPr>
                    </a:p>
                  </a:txBody>
                  <a:tcPr marL="0" marR="0" marT="0" marB="0" anchor="ctr"/>
                </a:tc>
                <a:tc>
                  <a:txBody>
                    <a:bodyPr/>
                    <a:lstStyle/>
                    <a:p>
                      <a:pPr algn="ctr">
                        <a:spcAft>
                          <a:spcPts val="0"/>
                        </a:spcAft>
                      </a:pPr>
                      <a:r>
                        <a:rPr lang="en-US" sz="1200" kern="0" dirty="0">
                          <a:effectLst/>
                        </a:rPr>
                        <a:t>110.56</a:t>
                      </a:r>
                      <a:endParaRPr lang="zh-TW" sz="1200" kern="100" dirty="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110.59</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110.62</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110.55</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a:effectLst/>
                        </a:rPr>
                        <a:t>110.56</a:t>
                      </a:r>
                      <a:endParaRPr lang="zh-TW" sz="1200" kern="100">
                        <a:effectLst/>
                        <a:latin typeface="Calibri"/>
                        <a:ea typeface="新細明體"/>
                        <a:cs typeface="Times New Roman"/>
                      </a:endParaRPr>
                    </a:p>
                  </a:txBody>
                  <a:tcPr marL="0" marR="0" marT="0" marB="0" anchor="ctr"/>
                </a:tc>
                <a:tc>
                  <a:txBody>
                    <a:bodyPr/>
                    <a:lstStyle/>
                    <a:p>
                      <a:pPr algn="ctr">
                        <a:spcAft>
                          <a:spcPts val="0"/>
                        </a:spcAft>
                      </a:pPr>
                      <a:r>
                        <a:rPr lang="en-US" sz="1200" kern="0" dirty="0">
                          <a:effectLst/>
                        </a:rPr>
                        <a:t>110.62</a:t>
                      </a:r>
                      <a:endParaRPr lang="zh-TW" sz="1200" kern="100" dirty="0">
                        <a:effectLst/>
                        <a:latin typeface="Calibri"/>
                        <a:ea typeface="新細明體"/>
                        <a:cs typeface="Times New Roman"/>
                      </a:endParaRPr>
                    </a:p>
                  </a:txBody>
                  <a:tcPr marL="0" marR="0" marT="0" marB="0" anchor="ctr"/>
                </a:tc>
              </a:tr>
            </a:tbl>
          </a:graphicData>
        </a:graphic>
      </p:graphicFrame>
    </p:spTree>
    <p:extLst>
      <p:ext uri="{BB962C8B-B14F-4D97-AF65-F5344CB8AC3E}">
        <p14:creationId xmlns:p14="http://schemas.microsoft.com/office/powerpoint/2010/main" val="1925308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a:xfrm>
            <a:off x="914400" y="274638"/>
            <a:ext cx="7772400" cy="562074"/>
          </a:xfrm>
        </p:spPr>
        <p:txBody>
          <a:bodyPr>
            <a:normAutofit fontScale="90000"/>
          </a:bodyPr>
          <a:lstStyle/>
          <a:p>
            <a:r>
              <a:rPr lang="zh-TW" altLang="en-US" dirty="0" smtClean="0"/>
              <a:t>平均</a:t>
            </a:r>
            <a:r>
              <a:rPr lang="en-US" altLang="zh-TW" dirty="0" smtClean="0"/>
              <a:t>(</a:t>
            </a:r>
            <a:r>
              <a:rPr lang="zh-TW" altLang="en-US" dirty="0" smtClean="0"/>
              <a:t>數</a:t>
            </a:r>
            <a:r>
              <a:rPr lang="en-US" altLang="zh-TW" dirty="0" smtClean="0"/>
              <a:t>)</a:t>
            </a:r>
            <a:r>
              <a:rPr lang="zh-TW" altLang="en-US" dirty="0" smtClean="0"/>
              <a:t>值</a:t>
            </a:r>
          </a:p>
        </p:txBody>
      </p:sp>
      <p:sp>
        <p:nvSpPr>
          <p:cNvPr id="3" name="內容版面配置區 2"/>
          <p:cNvSpPr>
            <a:spLocks noGrp="1"/>
          </p:cNvSpPr>
          <p:nvPr>
            <p:ph idx="1"/>
          </p:nvPr>
        </p:nvSpPr>
        <p:spPr>
          <a:xfrm>
            <a:off x="468313" y="908050"/>
            <a:ext cx="8675687" cy="5543550"/>
          </a:xfrm>
        </p:spPr>
        <p:txBody>
          <a:bodyPr/>
          <a:lstStyle/>
          <a:p>
            <a:pPr>
              <a:defRPr/>
            </a:pPr>
            <a:r>
              <a:rPr lang="en-US" altLang="zh-TW" sz="1800" dirty="0" smtClean="0"/>
              <a:t>4.2 </a:t>
            </a:r>
            <a:r>
              <a:rPr lang="zh-TW" altLang="en-US" sz="1800" dirty="0" smtClean="0"/>
              <a:t>平均</a:t>
            </a:r>
            <a:r>
              <a:rPr lang="en-US" altLang="zh-TW" sz="1800" dirty="0" smtClean="0"/>
              <a:t>(</a:t>
            </a:r>
            <a:r>
              <a:rPr lang="zh-TW" altLang="en-US" sz="1800" dirty="0" smtClean="0"/>
              <a:t>數</a:t>
            </a:r>
            <a:r>
              <a:rPr lang="en-US" altLang="zh-TW" sz="1800" dirty="0" smtClean="0"/>
              <a:t>)</a:t>
            </a:r>
            <a:r>
              <a:rPr lang="zh-TW" altLang="en-US" sz="1800" dirty="0" smtClean="0"/>
              <a:t>值</a:t>
            </a:r>
          </a:p>
          <a:p>
            <a:pPr>
              <a:defRPr/>
            </a:pPr>
            <a:r>
              <a:rPr lang="zh-TW" altLang="en-US" sz="1800" dirty="0" smtClean="0"/>
              <a:t>統計上有數種平均數，通常未特別指明時，平均數</a:t>
            </a:r>
            <a:r>
              <a:rPr lang="en-US" altLang="zh-TW" sz="1800" dirty="0" smtClean="0"/>
              <a:t>(mean)</a:t>
            </a:r>
            <a:r>
              <a:rPr lang="zh-TW" altLang="en-US" sz="1800" dirty="0" smtClean="0"/>
              <a:t>係指算術平均數</a:t>
            </a:r>
          </a:p>
          <a:p>
            <a:pPr>
              <a:defRPr/>
            </a:pPr>
            <a:r>
              <a:rPr lang="en-US" altLang="zh-TW" sz="1800" dirty="0" smtClean="0"/>
              <a:t>(arithmetic mean)</a:t>
            </a:r>
            <a:r>
              <a:rPr lang="zh-TW" altLang="en-US" sz="1800" dirty="0" smtClean="0"/>
              <a:t>，平均數亦稱為平均值。</a:t>
            </a:r>
          </a:p>
          <a:p>
            <a:pPr>
              <a:defRPr/>
            </a:pPr>
            <a:r>
              <a:rPr lang="zh-TW" altLang="en-US" sz="1800" dirty="0" smtClean="0"/>
              <a:t>假設由一母體抽取</a:t>
            </a:r>
            <a:r>
              <a:rPr lang="en-US" altLang="zh-TW" sz="1800" dirty="0" smtClean="0"/>
              <a:t>n</a:t>
            </a:r>
            <a:r>
              <a:rPr lang="zh-TW" altLang="en-US" sz="1800" dirty="0" smtClean="0"/>
              <a:t>個樣本，其個別值分別為</a:t>
            </a:r>
            <a:r>
              <a:rPr lang="en-US" altLang="zh-TW" sz="1800" dirty="0" smtClean="0"/>
              <a:t>x , x1,x2 ,..., </a:t>
            </a:r>
            <a:r>
              <a:rPr lang="en-US" altLang="zh-TW" sz="1800" dirty="0" err="1" smtClean="0"/>
              <a:t>xn</a:t>
            </a:r>
            <a:r>
              <a:rPr lang="en-US" altLang="zh-TW" sz="1800" dirty="0" smtClean="0"/>
              <a:t> </a:t>
            </a:r>
            <a:r>
              <a:rPr lang="zh-TW" altLang="en-US" sz="1800" dirty="0" smtClean="0"/>
              <a:t>，其平均數</a:t>
            </a:r>
          </a:p>
          <a:p>
            <a:pPr>
              <a:defRPr/>
            </a:pPr>
            <a:r>
              <a:rPr lang="zh-TW" altLang="en-US" sz="1800" dirty="0" smtClean="0"/>
              <a:t>計算如下：</a:t>
            </a:r>
          </a:p>
          <a:p>
            <a:pPr>
              <a:defRPr/>
            </a:pPr>
            <a:r>
              <a:rPr lang="zh-TW" altLang="en-US" sz="1800" dirty="0" smtClean="0"/>
              <a:t> </a:t>
            </a:r>
            <a:r>
              <a:rPr lang="en-US" altLang="zh-TW" sz="1800" dirty="0" smtClean="0"/>
              <a:t>(3)</a:t>
            </a:r>
          </a:p>
          <a:p>
            <a:pPr>
              <a:defRPr/>
            </a:pPr>
            <a:r>
              <a:rPr lang="zh-TW" altLang="en-US" sz="1800" dirty="0" smtClean="0"/>
              <a:t>式中，     </a:t>
            </a:r>
            <a:r>
              <a:rPr lang="en-US" altLang="zh-TW" sz="1800" dirty="0" smtClean="0"/>
              <a:t>= </a:t>
            </a:r>
            <a:r>
              <a:rPr lang="zh-TW" altLang="en-US" sz="1800" dirty="0" smtClean="0"/>
              <a:t>平均數</a:t>
            </a:r>
          </a:p>
          <a:p>
            <a:pPr>
              <a:defRPr/>
            </a:pPr>
            <a:r>
              <a:rPr lang="en-US" altLang="zh-TW" sz="1800" dirty="0" smtClean="0"/>
              <a:t>xi = </a:t>
            </a:r>
            <a:r>
              <a:rPr lang="zh-TW" altLang="en-US" sz="1800" dirty="0" smtClean="0"/>
              <a:t>數據個別值， </a:t>
            </a:r>
            <a:r>
              <a:rPr lang="en-US" altLang="zh-TW" sz="1800" dirty="0" err="1" smtClean="0"/>
              <a:t>i</a:t>
            </a:r>
            <a:r>
              <a:rPr lang="en-US" altLang="zh-TW" sz="1800" dirty="0" smtClean="0"/>
              <a:t>=1~n </a:t>
            </a:r>
          </a:p>
          <a:p>
            <a:pPr>
              <a:defRPr/>
            </a:pPr>
            <a:r>
              <a:rPr lang="en-US" altLang="zh-TW" sz="1800" dirty="0" smtClean="0"/>
              <a:t>n=</a:t>
            </a:r>
            <a:r>
              <a:rPr lang="zh-TW" altLang="en-US" sz="1800" dirty="0" smtClean="0"/>
              <a:t>樣本大小</a:t>
            </a:r>
            <a:r>
              <a:rPr lang="en-US" altLang="zh-TW" sz="1800" dirty="0" smtClean="0"/>
              <a:t>(</a:t>
            </a:r>
            <a:r>
              <a:rPr lang="zh-TW" altLang="en-US" sz="1800" dirty="0" smtClean="0"/>
              <a:t>數據個數</a:t>
            </a:r>
            <a:r>
              <a:rPr lang="en-US" altLang="zh-TW" sz="1800" dirty="0" smtClean="0"/>
              <a:t>)</a:t>
            </a:r>
          </a:p>
          <a:p>
            <a:pPr>
              <a:defRPr/>
            </a:pPr>
            <a:r>
              <a:rPr lang="zh-TW" altLang="en-US" sz="1800" dirty="0" smtClean="0"/>
              <a:t>平均數</a:t>
            </a:r>
            <a:r>
              <a:rPr lang="en-US" altLang="zh-TW" sz="1800" dirty="0" smtClean="0"/>
              <a:t>(     </a:t>
            </a:r>
            <a:r>
              <a:rPr lang="zh-TW" altLang="en-US" sz="1800" dirty="0" smtClean="0"/>
              <a:t>，唸</a:t>
            </a:r>
            <a:r>
              <a:rPr lang="en-US" altLang="zh-TW" sz="1800" dirty="0" smtClean="0"/>
              <a:t>x bar)</a:t>
            </a:r>
            <a:r>
              <a:rPr lang="zh-TW" altLang="en-US" sz="1800" dirty="0" smtClean="0"/>
              <a:t>係由樣本數據求得，稱為「樣本平均數」，一般簡稱</a:t>
            </a:r>
          </a:p>
          <a:p>
            <a:pPr>
              <a:defRPr/>
            </a:pPr>
            <a:r>
              <a:rPr lang="zh-TW" altLang="en-US" sz="1800" dirty="0" smtClean="0"/>
              <a:t>「平均數」。而母體中所有數的平均數稱之「母體平均數」以</a:t>
            </a:r>
            <a:r>
              <a:rPr lang="en-US" altLang="zh-TW" sz="1800" dirty="0" smtClean="0"/>
              <a:t>μ(</a:t>
            </a:r>
            <a:r>
              <a:rPr lang="zh-TW" altLang="en-US" sz="1800" dirty="0" smtClean="0"/>
              <a:t>唸</a:t>
            </a:r>
            <a:r>
              <a:rPr lang="en-US" altLang="zh-TW" sz="1800" dirty="0" smtClean="0"/>
              <a:t>mu)</a:t>
            </a:r>
            <a:r>
              <a:rPr lang="zh-TW" altLang="en-US" sz="1800" dirty="0" smtClean="0"/>
              <a:t>表示。</a:t>
            </a:r>
          </a:p>
          <a:p>
            <a:pPr>
              <a:defRPr/>
            </a:pPr>
            <a:r>
              <a:rPr lang="zh-TW" altLang="en-US" sz="1800" dirty="0" smtClean="0"/>
              <a:t>工程實務上，甚少作</a:t>
            </a:r>
            <a:r>
              <a:rPr lang="en-US" altLang="zh-TW" sz="1800" dirty="0" smtClean="0"/>
              <a:t>100%</a:t>
            </a:r>
            <a:r>
              <a:rPr lang="zh-TW" altLang="en-US" sz="1800" dirty="0" smtClean="0"/>
              <a:t>檢驗，母體平均數</a:t>
            </a:r>
            <a:r>
              <a:rPr lang="en-US" altLang="zh-TW" sz="1800" dirty="0" smtClean="0"/>
              <a:t>(μ)</a:t>
            </a:r>
            <a:r>
              <a:rPr lang="zh-TW" altLang="en-US" sz="1800" dirty="0" smtClean="0"/>
              <a:t>無法得知，而必須採用抽樣檢</a:t>
            </a:r>
          </a:p>
          <a:p>
            <a:pPr>
              <a:defRPr/>
            </a:pPr>
            <a:r>
              <a:rPr lang="zh-TW" altLang="en-US" sz="1800" dirty="0" smtClean="0"/>
              <a:t>驗，計算樣本平均數（   ），再利用樣本平均數（  ）估計母體平均數</a:t>
            </a:r>
            <a:r>
              <a:rPr lang="en-US" altLang="zh-TW" sz="1800" dirty="0" smtClean="0"/>
              <a:t>(μ)</a:t>
            </a:r>
            <a:r>
              <a:rPr lang="zh-TW" altLang="en-US" sz="1800" dirty="0" smtClean="0"/>
              <a:t>。</a:t>
            </a:r>
          </a:p>
          <a:p>
            <a:pPr marL="0" indent="0">
              <a:buFontTx/>
              <a:buNone/>
              <a:defRPr/>
            </a:pPr>
            <a:endParaRPr lang="zh-TW" altLang="en-US" sz="1800" dirty="0" smtClean="0"/>
          </a:p>
        </p:txBody>
      </p:sp>
      <p:pic>
        <p:nvPicPr>
          <p:cNvPr id="24580" name="圖片 3" descr="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420938"/>
            <a:ext cx="2809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圖片 4" descr="http://www.linsgroup.com/Statistics/images/x_b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916238"/>
            <a:ext cx="247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圖片 5" descr="x_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889" y="4077072"/>
            <a:ext cx="247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圖片 6" descr="x_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6504" y="5157192"/>
            <a:ext cx="247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圖片 7" descr="x_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321" y="5138570"/>
            <a:ext cx="247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4065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914400" y="274638"/>
            <a:ext cx="7772400" cy="778098"/>
          </a:xfrm>
        </p:spPr>
        <p:txBody>
          <a:bodyPr/>
          <a:lstStyle/>
          <a:p>
            <a:r>
              <a:rPr lang="zh-TW" altLang="en-US" dirty="0" smtClean="0"/>
              <a:t>標準差</a:t>
            </a:r>
          </a:p>
        </p:txBody>
      </p:sp>
      <p:sp>
        <p:nvSpPr>
          <p:cNvPr id="25603" name="內容版面配置區 2"/>
          <p:cNvSpPr>
            <a:spLocks noGrp="1"/>
          </p:cNvSpPr>
          <p:nvPr>
            <p:ph idx="1"/>
          </p:nvPr>
        </p:nvSpPr>
        <p:spPr>
          <a:xfrm>
            <a:off x="179388" y="908050"/>
            <a:ext cx="8964612" cy="5543550"/>
          </a:xfrm>
        </p:spPr>
        <p:txBody>
          <a:bodyPr>
            <a:normAutofit lnSpcReduction="10000"/>
          </a:bodyPr>
          <a:lstStyle/>
          <a:p>
            <a:endParaRPr lang="zh-TW" altLang="en-US" sz="1600" dirty="0" smtClean="0"/>
          </a:p>
          <a:p>
            <a:r>
              <a:rPr lang="en-US" altLang="zh-TW" sz="1600" dirty="0" smtClean="0"/>
              <a:t>4.3 </a:t>
            </a:r>
            <a:r>
              <a:rPr lang="zh-TW" altLang="en-US" sz="1600" dirty="0" smtClean="0"/>
              <a:t>標準差</a:t>
            </a:r>
          </a:p>
          <a:p>
            <a:r>
              <a:rPr lang="zh-TW" altLang="en-US" sz="1600" dirty="0" smtClean="0"/>
              <a:t>標準差</a:t>
            </a:r>
            <a:r>
              <a:rPr lang="en-US" altLang="zh-TW" sz="1600" dirty="0" smtClean="0"/>
              <a:t>(standard deviation)</a:t>
            </a:r>
            <a:r>
              <a:rPr lang="zh-TW" altLang="en-US" sz="1600" dirty="0" smtClean="0"/>
              <a:t>用於表示資料之離散程度，若由母體中抽取</a:t>
            </a:r>
            <a:r>
              <a:rPr lang="en-US" altLang="zh-TW" sz="1600" dirty="0" smtClean="0"/>
              <a:t>n</a:t>
            </a:r>
            <a:r>
              <a:rPr lang="zh-TW" altLang="en-US" sz="1600" dirty="0" smtClean="0"/>
              <a:t>個</a:t>
            </a:r>
          </a:p>
          <a:p>
            <a:r>
              <a:rPr lang="zh-TW" altLang="en-US" sz="1600" dirty="0" smtClean="0"/>
              <a:t>樣本，其值分別為</a:t>
            </a:r>
            <a:r>
              <a:rPr lang="en-US" altLang="zh-TW" sz="1600" dirty="0" smtClean="0"/>
              <a:t> x 1, x2 ,..., x n </a:t>
            </a:r>
            <a:r>
              <a:rPr lang="zh-TW" altLang="en-US" sz="1600" dirty="0" smtClean="0"/>
              <a:t>，其樣本標準差計算如下：</a:t>
            </a:r>
          </a:p>
          <a:p>
            <a:endParaRPr lang="en-US" altLang="zh-TW" sz="1600" dirty="0" smtClean="0"/>
          </a:p>
          <a:p>
            <a:r>
              <a:rPr lang="en-US" altLang="zh-TW" sz="1600" dirty="0" smtClean="0"/>
              <a:t>                                                                                       ---------------------------------------------(5)</a:t>
            </a:r>
          </a:p>
          <a:p>
            <a:r>
              <a:rPr lang="zh-TW" altLang="en-US" sz="1600" dirty="0" smtClean="0"/>
              <a:t>式中，</a:t>
            </a:r>
            <a:r>
              <a:rPr lang="en-US" altLang="zh-TW" sz="1600" dirty="0" smtClean="0"/>
              <a:t>s =</a:t>
            </a:r>
            <a:r>
              <a:rPr lang="zh-TW" altLang="en-US" sz="1600" dirty="0" smtClean="0"/>
              <a:t>樣本標準差</a:t>
            </a:r>
          </a:p>
          <a:p>
            <a:r>
              <a:rPr lang="en-US" altLang="zh-TW" sz="1600" dirty="0" smtClean="0"/>
              <a:t>Xi =</a:t>
            </a:r>
            <a:r>
              <a:rPr lang="zh-TW" altLang="en-US" sz="1600" dirty="0" smtClean="0"/>
              <a:t>數據個別值， </a:t>
            </a:r>
            <a:r>
              <a:rPr lang="en-US" altLang="zh-TW" sz="1600" dirty="0" err="1" smtClean="0"/>
              <a:t>i</a:t>
            </a:r>
            <a:r>
              <a:rPr lang="en-US" altLang="zh-TW" sz="1600" dirty="0" smtClean="0"/>
              <a:t>=1~n</a:t>
            </a:r>
          </a:p>
          <a:p>
            <a:r>
              <a:rPr lang="en-US" altLang="zh-TW" sz="1600" dirty="0" smtClean="0"/>
              <a:t>                   =</a:t>
            </a:r>
            <a:r>
              <a:rPr lang="zh-TW" altLang="en-US" sz="1600" dirty="0" smtClean="0"/>
              <a:t>平均數</a:t>
            </a:r>
          </a:p>
          <a:p>
            <a:r>
              <a:rPr lang="en-US" altLang="zh-TW" sz="1600" dirty="0" smtClean="0"/>
              <a:t>n =</a:t>
            </a:r>
            <a:r>
              <a:rPr lang="zh-TW" altLang="en-US" sz="1600" dirty="0" smtClean="0"/>
              <a:t>樣本大小</a:t>
            </a:r>
            <a:r>
              <a:rPr lang="en-US" altLang="zh-TW" sz="1600" dirty="0" smtClean="0"/>
              <a:t>(</a:t>
            </a:r>
            <a:r>
              <a:rPr lang="zh-TW" altLang="en-US" sz="1600" dirty="0" smtClean="0"/>
              <a:t>數據個數</a:t>
            </a:r>
            <a:r>
              <a:rPr lang="en-US" altLang="zh-TW" sz="1600" dirty="0" smtClean="0"/>
              <a:t>)</a:t>
            </a:r>
          </a:p>
          <a:p>
            <a:r>
              <a:rPr lang="zh-TW" altLang="en-US" sz="1600" dirty="0" smtClean="0"/>
              <a:t>標準差</a:t>
            </a:r>
            <a:r>
              <a:rPr lang="en-US" altLang="zh-TW" sz="1600" dirty="0" smtClean="0"/>
              <a:t>(s)</a:t>
            </a:r>
            <a:r>
              <a:rPr lang="zh-TW" altLang="en-US" sz="1600" dirty="0" smtClean="0"/>
              <a:t>係由樣本數據求得，稱為「樣本標準差」，一般簡稱「標準差」。</a:t>
            </a:r>
          </a:p>
          <a:p>
            <a:r>
              <a:rPr lang="zh-TW" altLang="en-US" sz="1600" dirty="0" smtClean="0"/>
              <a:t>若測得母體中之每一個體值，則可據以計算母體標準差</a:t>
            </a:r>
            <a:r>
              <a:rPr lang="en-US" altLang="zh-TW" sz="1600" dirty="0" smtClean="0"/>
              <a:t>(σ</a:t>
            </a:r>
            <a:r>
              <a:rPr lang="zh-TW" altLang="en-US" sz="1600" dirty="0" smtClean="0"/>
              <a:t>，唸</a:t>
            </a:r>
            <a:r>
              <a:rPr lang="en-US" altLang="zh-TW" sz="1600" dirty="0" smtClean="0"/>
              <a:t>sigma)</a:t>
            </a:r>
            <a:r>
              <a:rPr lang="zh-TW" altLang="en-US" sz="1600" dirty="0" smtClean="0"/>
              <a:t>如下：</a:t>
            </a:r>
          </a:p>
          <a:p>
            <a:r>
              <a:rPr lang="zh-TW" altLang="en-US" sz="1600" dirty="0" smtClean="0"/>
              <a:t>                                                                                                 </a:t>
            </a:r>
            <a:r>
              <a:rPr lang="en-US" altLang="zh-TW" sz="1600" dirty="0" smtClean="0"/>
              <a:t>------------------------------------(6)</a:t>
            </a:r>
          </a:p>
          <a:p>
            <a:endParaRPr lang="en-US" altLang="zh-TW" sz="1600" dirty="0" smtClean="0"/>
          </a:p>
          <a:p>
            <a:r>
              <a:rPr lang="zh-TW" altLang="en-US" sz="1600" dirty="0" smtClean="0"/>
              <a:t>式中，</a:t>
            </a:r>
            <a:r>
              <a:rPr lang="en-US" altLang="zh-TW" sz="1600" dirty="0" smtClean="0"/>
              <a:t>σ=</a:t>
            </a:r>
            <a:r>
              <a:rPr lang="zh-TW" altLang="en-US" sz="1600" dirty="0" smtClean="0"/>
              <a:t>母體標準差</a:t>
            </a:r>
          </a:p>
          <a:p>
            <a:r>
              <a:rPr lang="en-US" altLang="zh-TW" sz="1600" dirty="0" smtClean="0"/>
              <a:t>xi=</a:t>
            </a:r>
            <a:r>
              <a:rPr lang="zh-TW" altLang="en-US" sz="1600" dirty="0" smtClean="0"/>
              <a:t>數據個別值， </a:t>
            </a:r>
            <a:r>
              <a:rPr lang="en-US" altLang="zh-TW" sz="1600" dirty="0" err="1" smtClean="0"/>
              <a:t>i</a:t>
            </a:r>
            <a:r>
              <a:rPr lang="en-US" altLang="zh-TW" sz="1600" dirty="0" smtClean="0"/>
              <a:t>=1~N</a:t>
            </a:r>
          </a:p>
          <a:p>
            <a:r>
              <a:rPr lang="en-US" altLang="zh-TW" sz="1600" dirty="0" smtClean="0"/>
              <a:t>μ=</a:t>
            </a:r>
            <a:r>
              <a:rPr lang="zh-TW" altLang="en-US" sz="1600" dirty="0" smtClean="0"/>
              <a:t>母體平均數</a:t>
            </a:r>
          </a:p>
          <a:p>
            <a:r>
              <a:rPr lang="en-US" altLang="zh-TW" sz="1600" dirty="0" smtClean="0"/>
              <a:t>N=</a:t>
            </a:r>
            <a:r>
              <a:rPr lang="zh-TW" altLang="en-US" sz="1600" dirty="0" smtClean="0"/>
              <a:t>母體中之個體數（批量）</a:t>
            </a:r>
          </a:p>
          <a:p>
            <a:endParaRPr lang="zh-TW" altLang="en-US" sz="1600" dirty="0" smtClean="0"/>
          </a:p>
        </p:txBody>
      </p:sp>
      <p:pic>
        <p:nvPicPr>
          <p:cNvPr id="25604" name="圖片 3" descr="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157413"/>
            <a:ext cx="18573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圖片 4" descr="http://www.linsgroup.com/Statistics/images/x_b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238500"/>
            <a:ext cx="276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圖片 5" descr="http://www.linsgroup.com/Statistics/images/sigm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4437063"/>
            <a:ext cx="20478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530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914400" y="274638"/>
            <a:ext cx="7772400" cy="778098"/>
          </a:xfrm>
        </p:spPr>
        <p:txBody>
          <a:bodyPr/>
          <a:lstStyle/>
          <a:p>
            <a:r>
              <a:rPr lang="zh-TW" altLang="en-US" dirty="0" smtClean="0"/>
              <a:t>實例</a:t>
            </a:r>
          </a:p>
        </p:txBody>
      </p:sp>
      <p:pic>
        <p:nvPicPr>
          <p:cNvPr id="159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76671"/>
            <a:ext cx="5434012" cy="620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物件 3"/>
          <p:cNvGraphicFramePr>
            <a:graphicFrameLocks noChangeAspect="1"/>
          </p:cNvGraphicFramePr>
          <p:nvPr>
            <p:extLst>
              <p:ext uri="{D42A27DB-BD31-4B8C-83A1-F6EECF244321}">
                <p14:modId xmlns:p14="http://schemas.microsoft.com/office/powerpoint/2010/main" val="3068742020"/>
              </p:ext>
            </p:extLst>
          </p:nvPr>
        </p:nvGraphicFramePr>
        <p:xfrm>
          <a:off x="611560" y="4941168"/>
          <a:ext cx="914400" cy="771525"/>
        </p:xfrm>
        <a:graphic>
          <a:graphicData uri="http://schemas.openxmlformats.org/presentationml/2006/ole">
            <mc:AlternateContent xmlns:mc="http://schemas.openxmlformats.org/markup-compatibility/2006">
              <mc:Choice xmlns:v="urn:schemas-microsoft-com:vml" Requires="v">
                <p:oleObj spid="_x0000_s159753" name="工作表" showAsIcon="1" r:id="rId6" imgW="914400" imgH="771480" progId="Excel.Sheet.8">
                  <p:embed/>
                </p:oleObj>
              </mc:Choice>
              <mc:Fallback>
                <p:oleObj name="工作表" showAsIcon="1" r:id="rId6" imgW="914400" imgH="771480" progId="Excel.Sheet.8">
                  <p:embed/>
                  <p:pic>
                    <p:nvPicPr>
                      <p:cNvPr id="0" name=""/>
                      <p:cNvPicPr/>
                      <p:nvPr/>
                    </p:nvPicPr>
                    <p:blipFill>
                      <a:blip r:embed="rId7"/>
                      <a:stretch>
                        <a:fillRect/>
                      </a:stretch>
                    </p:blipFill>
                    <p:spPr>
                      <a:xfrm>
                        <a:off x="611560" y="494116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86798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211113"/>
            <a:ext cx="8229600" cy="553590"/>
          </a:xfrm>
        </p:spPr>
        <p:txBody>
          <a:bodyPr>
            <a:normAutofit fontScale="90000"/>
          </a:bodyPr>
          <a:lstStyle/>
          <a:p>
            <a:r>
              <a:rPr lang="zh-TW" altLang="en-US" dirty="0" smtClean="0"/>
              <a:t>測驗</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67343454"/>
              </p:ext>
            </p:extLst>
          </p:nvPr>
        </p:nvGraphicFramePr>
        <p:xfrm>
          <a:off x="1763685" y="836707"/>
          <a:ext cx="5328594" cy="5472623"/>
        </p:xfrm>
        <a:graphic>
          <a:graphicData uri="http://schemas.openxmlformats.org/drawingml/2006/table">
            <a:tbl>
              <a:tblPr/>
              <a:tblGrid>
                <a:gridCol w="698409"/>
                <a:gridCol w="3931776"/>
                <a:gridCol w="698409"/>
              </a:tblGrid>
              <a:tr h="125939">
                <a:tc gridSpan="2">
                  <a:txBody>
                    <a:bodyPr/>
                    <a:lstStyle/>
                    <a:p>
                      <a:pPr algn="l" fontAlgn="ctr"/>
                      <a:r>
                        <a:rPr lang="zh-TW" altLang="en-US" sz="600" b="0" i="0" u="none" strike="noStrike" dirty="0">
                          <a:solidFill>
                            <a:srgbClr val="000000"/>
                          </a:solidFill>
                          <a:effectLst/>
                          <a:latin typeface="新細明體"/>
                        </a:rPr>
                        <a:t>學員工號</a:t>
                      </a:r>
                      <a:r>
                        <a:rPr lang="en-US" altLang="zh-TW" sz="600" b="0" i="0" u="none" strike="noStrike" dirty="0">
                          <a:solidFill>
                            <a:srgbClr val="000000"/>
                          </a:solidFill>
                          <a:effectLst/>
                          <a:latin typeface="新細明體"/>
                        </a:rPr>
                        <a:t>:</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zh-TW" altLang="en-US"/>
                    </a:p>
                  </a:txBody>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25939">
                <a:tc gridSpan="2">
                  <a:txBody>
                    <a:bodyPr/>
                    <a:lstStyle/>
                    <a:p>
                      <a:pPr algn="l" fontAlgn="ctr"/>
                      <a:r>
                        <a:rPr lang="zh-TW" altLang="en-US" sz="600" b="0" i="0" u="none" strike="noStrike">
                          <a:solidFill>
                            <a:srgbClr val="000000"/>
                          </a:solidFill>
                          <a:effectLst/>
                          <a:latin typeface="新細明體"/>
                        </a:rPr>
                        <a:t>學員姓名</a:t>
                      </a:r>
                      <a:r>
                        <a:rPr lang="en-US" altLang="zh-TW" sz="600" b="0" i="0" u="none" strike="noStrike">
                          <a:solidFill>
                            <a:srgbClr val="000000"/>
                          </a:solidFill>
                          <a:effectLst/>
                          <a:latin typeface="新細明體"/>
                        </a:rPr>
                        <a:t>:</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zh-TW" altLang="en-US"/>
                    </a:p>
                  </a:txBody>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31664">
                <a:tc>
                  <a:txBody>
                    <a:bodyPr/>
                    <a:lstStyle/>
                    <a:p>
                      <a:pPr algn="l" fontAlgn="ctr"/>
                      <a:r>
                        <a:rPr lang="zh-TW" altLang="en-US" sz="600" b="0" i="0" u="none" strike="noStrike">
                          <a:solidFill>
                            <a:srgbClr val="000000"/>
                          </a:solidFill>
                          <a:effectLst/>
                          <a:latin typeface="Arial Unicode MS"/>
                        </a:rPr>
                        <a:t>週次</a:t>
                      </a:r>
                      <a:r>
                        <a:rPr lang="en-US" altLang="zh-TW" sz="600" b="0" i="0" u="none" strike="noStrike">
                          <a:solidFill>
                            <a:srgbClr val="000000"/>
                          </a:solidFill>
                          <a:effectLst/>
                          <a:latin typeface="Arial Unicode MS"/>
                        </a:rPr>
                        <a:t>:</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600" b="0" i="0" u="none" strike="noStrike">
                          <a:solidFill>
                            <a:srgbClr val="000000"/>
                          </a:solidFill>
                          <a:effectLst/>
                          <a:latin typeface="新細明體"/>
                        </a:rPr>
                        <a:t>W26</a:t>
                      </a:r>
                    </a:p>
                  </a:txBody>
                  <a:tcPr marL="0" marR="0" marT="0" marB="0" anchor="ctr">
                    <a:lnL>
                      <a:noFill/>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37387">
                <a:tc>
                  <a:txBody>
                    <a:bodyPr/>
                    <a:lstStyle/>
                    <a:p>
                      <a:pPr algn="l" fontAlgn="ctr"/>
                      <a:r>
                        <a:rPr lang="zh-TW" altLang="en-US" sz="600" b="0" i="0" u="none" strike="noStrike">
                          <a:solidFill>
                            <a:srgbClr val="000000"/>
                          </a:solidFill>
                          <a:effectLst/>
                          <a:latin typeface="Arial Unicode MS"/>
                        </a:rPr>
                        <a:t>課程名稱</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新細明體"/>
                        </a:rPr>
                        <a:t>About GRNR</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25939">
                <a:tc>
                  <a:txBody>
                    <a:bodyPr/>
                    <a:lstStyle/>
                    <a:p>
                      <a:pPr algn="l" fontAlgn="ctr"/>
                      <a:r>
                        <a:rPr lang="zh-TW" altLang="en-US" sz="600" b="0" i="0" u="none" strike="noStrike">
                          <a:solidFill>
                            <a:srgbClr val="000000"/>
                          </a:solidFill>
                          <a:effectLst/>
                          <a:latin typeface="新細明體"/>
                        </a:rPr>
                        <a:t>試題</a:t>
                      </a:r>
                      <a:r>
                        <a:rPr lang="en-US" altLang="zh-TW" sz="600" b="0" i="0" u="none" strike="noStrike">
                          <a:solidFill>
                            <a:srgbClr val="000000"/>
                          </a:solidFill>
                          <a:effectLst/>
                          <a:latin typeface="新細明體"/>
                        </a:rPr>
                        <a:t>:</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31664">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31664">
                <a:tc>
                  <a:txBody>
                    <a:bodyPr/>
                    <a:lstStyle/>
                    <a:p>
                      <a:pPr algn="ctr" fontAlgn="ctr"/>
                      <a:r>
                        <a:rPr lang="en-US" altLang="zh-TW" sz="600" b="0" i="0" u="none" strike="noStrike" dirty="0">
                          <a:solidFill>
                            <a:srgbClr val="000000"/>
                          </a:solidFill>
                          <a:effectLst/>
                          <a:latin typeface="新細明體"/>
                        </a:rPr>
                        <a:t>1</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600" b="0" i="0" u="none" strike="noStrike" dirty="0">
                          <a:solidFill>
                            <a:srgbClr val="000000"/>
                          </a:solidFill>
                          <a:effectLst/>
                          <a:latin typeface="新細明體"/>
                        </a:rPr>
                        <a:t>請解釋</a:t>
                      </a:r>
                      <a:r>
                        <a:rPr lang="en-US" altLang="zh-TW" sz="600" b="0" i="0" u="none" strike="noStrike" dirty="0">
                          <a:solidFill>
                            <a:srgbClr val="000000"/>
                          </a:solidFill>
                          <a:effectLst/>
                          <a:latin typeface="新細明體"/>
                        </a:rPr>
                        <a:t>GRNR</a:t>
                      </a:r>
                      <a:r>
                        <a:rPr lang="zh-TW" altLang="en-US" sz="600" b="0" i="0" u="none" strike="noStrike" dirty="0">
                          <a:solidFill>
                            <a:srgbClr val="000000"/>
                          </a:solidFill>
                          <a:effectLst/>
                          <a:latin typeface="新細明體"/>
                        </a:rPr>
                        <a:t>代表何種意義</a:t>
                      </a:r>
                      <a:r>
                        <a:rPr lang="en-US" altLang="zh-TW" sz="600" b="0" i="0" u="none" strike="noStrike" dirty="0">
                          <a:solidFill>
                            <a:srgbClr val="000000"/>
                          </a:solidFill>
                          <a:effectLst/>
                          <a:latin typeface="新細明體"/>
                        </a:rPr>
                        <a:t>?</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600" b="0" i="0" u="none" strike="noStrike">
                          <a:solidFill>
                            <a:srgbClr val="000000"/>
                          </a:solidFill>
                          <a:effectLst/>
                          <a:latin typeface="新細明體"/>
                        </a:rPr>
                        <a:t>30%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939">
                <a:tc>
                  <a:txBody>
                    <a:bodyPr/>
                    <a:lstStyle/>
                    <a:p>
                      <a:pPr algn="r" fontAlgn="ctr"/>
                      <a:r>
                        <a:rPr lang="en-US" sz="600" b="0" i="0" u="none" strike="noStrike">
                          <a:solidFill>
                            <a:srgbClr val="000000"/>
                          </a:solidFill>
                          <a:effectLst/>
                          <a:latin typeface="新細明體"/>
                        </a:rPr>
                        <a:t>ANS: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600" b="0" i="0" u="none" strike="noStrike">
                          <a:solidFill>
                            <a:srgbClr val="000000"/>
                          </a:solidFill>
                          <a:effectLst/>
                          <a:latin typeface="新細明體"/>
                        </a:rPr>
                        <a:t>Gage Repeatability and Reproducibility</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dirty="0">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dirty="0">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31664">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57602">
                <a:tc>
                  <a:txBody>
                    <a:bodyPr/>
                    <a:lstStyle/>
                    <a:p>
                      <a:pPr algn="ctr" fontAlgn="ctr"/>
                      <a:r>
                        <a:rPr lang="en-US" altLang="zh-TW" sz="600" b="0" i="0" u="none" strike="noStrike" dirty="0">
                          <a:solidFill>
                            <a:srgbClr val="000000"/>
                          </a:solidFill>
                          <a:effectLst/>
                          <a:latin typeface="新細明體"/>
                        </a:rPr>
                        <a:t>2</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600" b="0" i="0" u="none" strike="noStrike" dirty="0">
                          <a:solidFill>
                            <a:srgbClr val="000000"/>
                          </a:solidFill>
                          <a:effectLst/>
                          <a:latin typeface="新細明體"/>
                        </a:rPr>
                        <a:t>請寫出重複性</a:t>
                      </a:r>
                      <a:r>
                        <a:rPr lang="en-US" altLang="zh-TW" sz="600" b="0" i="0" u="none" strike="noStrike" dirty="0">
                          <a:solidFill>
                            <a:srgbClr val="000000"/>
                          </a:solidFill>
                          <a:effectLst/>
                          <a:latin typeface="新細明體"/>
                        </a:rPr>
                        <a:t>(</a:t>
                      </a:r>
                      <a:r>
                        <a:rPr lang="zh-TW" altLang="en-US" sz="600" b="0" i="0" u="none" strike="noStrike" dirty="0">
                          <a:solidFill>
                            <a:srgbClr val="000000"/>
                          </a:solidFill>
                          <a:effectLst/>
                          <a:latin typeface="新細明體"/>
                        </a:rPr>
                        <a:t>再生性 </a:t>
                      </a:r>
                      <a:r>
                        <a:rPr lang="en-US" sz="600" b="0" i="0" u="none" strike="noStrike" dirty="0">
                          <a:solidFill>
                            <a:srgbClr val="000000"/>
                          </a:solidFill>
                          <a:effectLst/>
                          <a:latin typeface="新細明體"/>
                        </a:rPr>
                        <a:t>Repeatability)</a:t>
                      </a:r>
                      <a:r>
                        <a:rPr lang="zh-TW" altLang="en-US" sz="600" b="0" i="0" u="none" strike="noStrike" dirty="0">
                          <a:solidFill>
                            <a:srgbClr val="000000"/>
                          </a:solidFill>
                          <a:effectLst/>
                          <a:latin typeface="新細明體"/>
                        </a:rPr>
                        <a:t>及 再現性</a:t>
                      </a:r>
                      <a:r>
                        <a:rPr lang="en-US" altLang="zh-TW" sz="600" b="0" i="0" u="none" strike="noStrike" dirty="0">
                          <a:solidFill>
                            <a:srgbClr val="000000"/>
                          </a:solidFill>
                          <a:effectLst/>
                          <a:latin typeface="新細明體"/>
                        </a:rPr>
                        <a:t>(</a:t>
                      </a:r>
                      <a:r>
                        <a:rPr lang="en-US" sz="600" b="0" i="0" u="none" strike="noStrike" dirty="0">
                          <a:solidFill>
                            <a:srgbClr val="000000"/>
                          </a:solidFill>
                          <a:effectLst/>
                          <a:latin typeface="新細明體"/>
                        </a:rPr>
                        <a:t>Reproducibility)</a:t>
                      </a:r>
                      <a:r>
                        <a:rPr lang="zh-TW" altLang="en-US" sz="600" b="0" i="0" u="none" strike="noStrike" dirty="0">
                          <a:solidFill>
                            <a:srgbClr val="000000"/>
                          </a:solidFill>
                          <a:effectLst/>
                          <a:latin typeface="新細明體"/>
                        </a:rPr>
                        <a:t>公式</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600" b="0" i="0" u="none" strike="noStrike">
                          <a:solidFill>
                            <a:srgbClr val="000000"/>
                          </a:solidFill>
                          <a:effectLst/>
                          <a:latin typeface="新細明體"/>
                        </a:rPr>
                        <a:t>30%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939">
                <a:tc>
                  <a:txBody>
                    <a:bodyPr/>
                    <a:lstStyle/>
                    <a:p>
                      <a:pPr algn="r" fontAlgn="ctr"/>
                      <a:r>
                        <a:rPr lang="en-US" sz="600" b="0" i="0" u="none" strike="noStrike">
                          <a:solidFill>
                            <a:srgbClr val="000000"/>
                          </a:solidFill>
                          <a:effectLst/>
                          <a:latin typeface="新細明體"/>
                        </a:rPr>
                        <a:t>ANS: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dirty="0">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31664">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57602">
                <a:tc>
                  <a:txBody>
                    <a:bodyPr/>
                    <a:lstStyle/>
                    <a:p>
                      <a:pPr algn="ctr" fontAlgn="ctr"/>
                      <a:r>
                        <a:rPr lang="en-US" altLang="zh-TW" sz="600" b="0" i="0" u="none" strike="noStrike" dirty="0">
                          <a:solidFill>
                            <a:srgbClr val="000000"/>
                          </a:solidFill>
                          <a:effectLst/>
                          <a:latin typeface="新細明體"/>
                        </a:rPr>
                        <a:t>3</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TW" altLang="en-US" sz="600" b="0" i="0" u="none" strike="noStrike" dirty="0">
                          <a:solidFill>
                            <a:srgbClr val="000000"/>
                          </a:solidFill>
                          <a:effectLst/>
                          <a:latin typeface="新細明體"/>
                        </a:rPr>
                        <a:t>請問就所附的</a:t>
                      </a:r>
                      <a:r>
                        <a:rPr lang="en-US" altLang="zh-TW" sz="600" b="0" i="0" u="none" strike="noStrike" dirty="0">
                          <a:solidFill>
                            <a:srgbClr val="000000"/>
                          </a:solidFill>
                          <a:effectLst/>
                          <a:latin typeface="新細明體"/>
                        </a:rPr>
                        <a:t>excel</a:t>
                      </a:r>
                      <a:r>
                        <a:rPr lang="zh-TW" altLang="en-US" sz="600" b="0" i="0" u="none" strike="noStrike" dirty="0">
                          <a:solidFill>
                            <a:srgbClr val="000000"/>
                          </a:solidFill>
                          <a:effectLst/>
                          <a:latin typeface="新細明體"/>
                        </a:rPr>
                        <a:t>檔案，在不改變量測結果下，</a:t>
                      </a:r>
                      <a:r>
                        <a:rPr lang="en-US" altLang="zh-TW" sz="600" b="0" i="0" u="none" strike="noStrike" dirty="0">
                          <a:solidFill>
                            <a:srgbClr val="000000"/>
                          </a:solidFill>
                          <a:effectLst/>
                          <a:latin typeface="新細明體"/>
                        </a:rPr>
                        <a:t>%R&amp;R</a:t>
                      </a:r>
                      <a:r>
                        <a:rPr lang="zh-TW" altLang="en-US" sz="600" b="0" i="0" u="none" strike="noStrike" dirty="0">
                          <a:solidFill>
                            <a:srgbClr val="000000"/>
                          </a:solidFill>
                          <a:effectLst/>
                          <a:latin typeface="新細明體"/>
                        </a:rPr>
                        <a:t>要合格，最簡單的調整是甚麼</a:t>
                      </a:r>
                      <a:r>
                        <a:rPr lang="en-US" altLang="zh-TW" sz="600" b="0" i="0" u="none" strike="noStrike" dirty="0">
                          <a:solidFill>
                            <a:srgbClr val="000000"/>
                          </a:solidFill>
                          <a:effectLst/>
                          <a:latin typeface="新細明體"/>
                        </a:rPr>
                        <a:t>?</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600" b="0" i="0" u="none" strike="noStrike">
                          <a:solidFill>
                            <a:srgbClr val="000000"/>
                          </a:solidFill>
                          <a:effectLst/>
                          <a:latin typeface="新細明體"/>
                        </a:rPr>
                        <a:t>40%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939">
                <a:tc>
                  <a:txBody>
                    <a:bodyPr/>
                    <a:lstStyle/>
                    <a:p>
                      <a:pPr algn="r" fontAlgn="ctr"/>
                      <a:r>
                        <a:rPr lang="en-US" sz="600" b="0" i="0" u="none" strike="noStrike">
                          <a:solidFill>
                            <a:srgbClr val="000000"/>
                          </a:solidFill>
                          <a:effectLst/>
                          <a:latin typeface="新細明體"/>
                        </a:rPr>
                        <a:t>ANS: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5">
                  <a:txBody>
                    <a:bodyPr/>
                    <a:lstStyle/>
                    <a:p>
                      <a:pPr algn="l" fontAlgn="ctr"/>
                      <a:endParaRPr lang="zh-TW" altLang="en-US" sz="600" b="0" i="0" u="none" strike="noStrike" dirty="0">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zh-TW" altLang="en-US"/>
                    </a:p>
                  </a:txBody>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zh-TW" altLang="en-US"/>
                    </a:p>
                  </a:txBody>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zh-TW" altLang="en-US"/>
                    </a:p>
                  </a:txBody>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zh-TW" altLang="en-US"/>
                    </a:p>
                  </a:txBody>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dirty="0">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25939">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zh-TW" altLang="en-US" sz="600" b="0" i="0" u="none" strike="noStrike">
                        <a:solidFill>
                          <a:srgbClr val="000000"/>
                        </a:solidFill>
                        <a:effectLst/>
                        <a:latin typeface="新細明體"/>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131664">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600" b="0" i="0" u="none" strike="noStrike">
                          <a:solidFill>
                            <a:srgbClr val="000000"/>
                          </a:solidFill>
                          <a:effectLst/>
                          <a:latin typeface="新細明體"/>
                        </a:rPr>
                        <a:t>　</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600" b="0" i="0" u="none" strike="noStrike" dirty="0">
                          <a:solidFill>
                            <a:srgbClr val="000000"/>
                          </a:solidFill>
                          <a:effectLst/>
                          <a:latin typeface="新細明體"/>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pic>
        <p:nvPicPr>
          <p:cNvPr id="5" name="Object 1"/>
          <p:cNvPicPr>
            <a:picLocks noChangeAspect="1"/>
          </p:cNvPicPr>
          <p:nvPr/>
        </p:nvPicPr>
        <p:blipFill>
          <a:blip r:embed="rId3"/>
          <a:stretch>
            <a:fillRect/>
          </a:stretch>
        </p:blipFill>
        <p:spPr>
          <a:xfrm>
            <a:off x="7011988" y="8201025"/>
            <a:ext cx="914400" cy="685800"/>
          </a:xfrm>
          <a:prstGeom prst="rect">
            <a:avLst/>
          </a:prstGeom>
        </p:spPr>
      </p:pic>
      <p:graphicFrame>
        <p:nvGraphicFramePr>
          <p:cNvPr id="6" name="物件 5"/>
          <p:cNvGraphicFramePr>
            <a:graphicFrameLocks noChangeAspect="1"/>
          </p:cNvGraphicFramePr>
          <p:nvPr>
            <p:extLst>
              <p:ext uri="{D42A27DB-BD31-4B8C-83A1-F6EECF244321}">
                <p14:modId xmlns:p14="http://schemas.microsoft.com/office/powerpoint/2010/main" val="3856060858"/>
              </p:ext>
            </p:extLst>
          </p:nvPr>
        </p:nvGraphicFramePr>
        <p:xfrm>
          <a:off x="5940152" y="5013176"/>
          <a:ext cx="914400" cy="771525"/>
        </p:xfrm>
        <a:graphic>
          <a:graphicData uri="http://schemas.openxmlformats.org/presentationml/2006/ole">
            <mc:AlternateContent xmlns:mc="http://schemas.openxmlformats.org/markup-compatibility/2006">
              <mc:Choice xmlns:v="urn:schemas-microsoft-com:vml" Requires="v">
                <p:oleObj spid="_x0000_s160774" name="工作表" showAsIcon="1" r:id="rId5" imgW="914400" imgH="771480" progId="Excel.Sheet.8">
                  <p:embed/>
                </p:oleObj>
              </mc:Choice>
              <mc:Fallback>
                <p:oleObj name="工作表" showAsIcon="1" r:id="rId5" imgW="914400" imgH="771480" progId="Excel.Sheet.8">
                  <p:embed/>
                  <p:pic>
                    <p:nvPicPr>
                      <p:cNvPr id="0" name="物件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152" y="5013176"/>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8313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980728"/>
            <a:ext cx="6120680" cy="1304203"/>
          </a:xfrm>
          <a:prstGeom prst="rect">
            <a:avLst/>
          </a:prstGeom>
        </p:spPr>
        <p:txBody>
          <a:bodyPr wrap="square">
            <a:spAutoFit/>
          </a:bodyPr>
          <a:lstStyle/>
          <a:p>
            <a:pPr>
              <a:lnSpc>
                <a:spcPct val="150000"/>
              </a:lnSpc>
            </a:pPr>
            <a:r>
              <a:rPr lang="zh-TW" altLang="zh-TW" dirty="0"/>
              <a:t>「工欲善其事，必先利其器」，你所使用的量測儀器量出來的數據到底精度如何？量測的結果是否真的具有參考價值？不同的量測員所量出來的結果是否一致？</a:t>
            </a:r>
          </a:p>
        </p:txBody>
      </p:sp>
      <p:sp>
        <p:nvSpPr>
          <p:cNvPr id="3" name="矩形 2"/>
          <p:cNvSpPr/>
          <p:nvPr/>
        </p:nvSpPr>
        <p:spPr>
          <a:xfrm>
            <a:off x="1619672" y="2537621"/>
            <a:ext cx="5976664" cy="1719702"/>
          </a:xfrm>
          <a:prstGeom prst="rect">
            <a:avLst/>
          </a:prstGeom>
        </p:spPr>
        <p:txBody>
          <a:bodyPr wrap="square">
            <a:spAutoFit/>
          </a:bodyPr>
          <a:lstStyle/>
          <a:p>
            <a:pPr>
              <a:lnSpc>
                <a:spcPct val="150000"/>
              </a:lnSpc>
            </a:pPr>
            <a:r>
              <a:rPr lang="zh-TW" altLang="zh-TW" dirty="0"/>
              <a:t>如何判斷我們所設計出來的量測系統是否真的符合我們需要？如果不同的量測人員使用相同的量測治具，結果量測出來天差地遠，每次量測人員都必須量測好幾次後從中選擇自己認為合理的數據，你覺得這樣的系統是否可以使用？</a:t>
            </a:r>
          </a:p>
        </p:txBody>
      </p:sp>
      <p:pic>
        <p:nvPicPr>
          <p:cNvPr id="138242" name="Picture 2" descr="å¦ä½ç°¡æè¨ç®Gage R&amp;Rï¼è©ä¼°éæ¸¬ç³»ç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653136"/>
            <a:ext cx="2592288" cy="172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03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1547664" y="836712"/>
            <a:ext cx="5904656" cy="2966197"/>
          </a:xfrm>
          <a:prstGeom prst="rect">
            <a:avLst/>
          </a:prstGeom>
        </p:spPr>
        <p:txBody>
          <a:bodyPr wrap="square">
            <a:spAutoFit/>
          </a:bodyPr>
          <a:lstStyle/>
          <a:p>
            <a:pPr>
              <a:lnSpc>
                <a:spcPct val="150000"/>
              </a:lnSpc>
            </a:pPr>
            <a:r>
              <a:rPr lang="zh-TW" altLang="zh-TW" dirty="0"/>
              <a:t>下列的幾種</a:t>
            </a:r>
            <a:r>
              <a:rPr lang="zh-TW" altLang="zh-TW" b="1" dirty="0"/>
              <a:t>變異性</a:t>
            </a:r>
            <a:r>
              <a:rPr lang="zh-TW" altLang="zh-TW" dirty="0"/>
              <a:t>，就是這些變異性造成了量測結果的不確定：</a:t>
            </a:r>
          </a:p>
          <a:p>
            <a:pPr lvl="0">
              <a:lnSpc>
                <a:spcPct val="150000"/>
              </a:lnSpc>
            </a:pPr>
            <a:r>
              <a:rPr lang="zh-TW" altLang="zh-TW" dirty="0"/>
              <a:t>不同量測員之間的變異性</a:t>
            </a:r>
          </a:p>
          <a:p>
            <a:pPr lvl="0">
              <a:lnSpc>
                <a:spcPct val="150000"/>
              </a:lnSpc>
            </a:pPr>
            <a:r>
              <a:rPr lang="zh-TW" altLang="zh-TW" dirty="0"/>
              <a:t>不同量測工法之間的變異性</a:t>
            </a:r>
          </a:p>
          <a:p>
            <a:pPr lvl="0">
              <a:lnSpc>
                <a:spcPct val="150000"/>
              </a:lnSpc>
            </a:pPr>
            <a:r>
              <a:rPr lang="zh-TW" altLang="zh-TW" dirty="0"/>
              <a:t>不同工件之間的變異性</a:t>
            </a:r>
          </a:p>
          <a:p>
            <a:pPr lvl="0">
              <a:lnSpc>
                <a:spcPct val="150000"/>
              </a:lnSpc>
            </a:pPr>
            <a:r>
              <a:rPr lang="zh-TW" altLang="zh-TW" dirty="0"/>
              <a:t>不同量測設備、量測治具間的變異性</a:t>
            </a:r>
          </a:p>
          <a:p>
            <a:pPr lvl="0">
              <a:lnSpc>
                <a:spcPct val="150000"/>
              </a:lnSpc>
            </a:pPr>
            <a:r>
              <a:rPr lang="zh-TW" altLang="zh-TW" dirty="0"/>
              <a:t>不同時間量測結果的變異</a:t>
            </a:r>
          </a:p>
        </p:txBody>
      </p:sp>
      <p:pic>
        <p:nvPicPr>
          <p:cNvPr id="136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77072"/>
            <a:ext cx="3836831" cy="214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6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805424"/>
            <a:ext cx="3146213" cy="2217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58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1547664" y="836712"/>
            <a:ext cx="5904656" cy="1754326"/>
          </a:xfrm>
          <a:prstGeom prst="rect">
            <a:avLst/>
          </a:prstGeom>
        </p:spPr>
        <p:txBody>
          <a:bodyPr wrap="square">
            <a:spAutoFit/>
          </a:bodyPr>
          <a:lstStyle/>
          <a:p>
            <a:pPr>
              <a:lnSpc>
                <a:spcPct val="150000"/>
              </a:lnSpc>
            </a:pPr>
            <a:r>
              <a:rPr lang="zh-TW" altLang="zh-TW" dirty="0"/>
              <a:t>【</a:t>
            </a:r>
            <a:r>
              <a:rPr lang="en-US" altLang="zh-TW" dirty="0" smtClean="0"/>
              <a:t>Gage </a:t>
            </a:r>
            <a:r>
              <a:rPr lang="en-US" altLang="zh-TW" dirty="0"/>
              <a:t>R&amp;R</a:t>
            </a:r>
            <a:r>
              <a:rPr lang="zh-TW" altLang="zh-TW" dirty="0"/>
              <a:t>】就是利用「</a:t>
            </a:r>
            <a:r>
              <a:rPr lang="en-US" altLang="zh-TW" u="sng" dirty="0" smtClean="0">
                <a:hlinkClick r:id="rId3"/>
              </a:rPr>
              <a:t>六</a:t>
            </a:r>
            <a:r>
              <a:rPr lang="zh-TW" altLang="en-US" u="sng" dirty="0" smtClean="0">
                <a:hlinkClick r:id="rId3"/>
              </a:rPr>
              <a:t>標準差</a:t>
            </a:r>
            <a:r>
              <a:rPr lang="en-US" altLang="zh-TW" u="sng" dirty="0" smtClean="0">
                <a:hlinkClick r:id="rId3"/>
              </a:rPr>
              <a:t>(6 </a:t>
            </a:r>
            <a:r>
              <a:rPr lang="en-US" altLang="zh-TW" u="sng" dirty="0">
                <a:hlinkClick r:id="rId3"/>
              </a:rPr>
              <a:t>Sigma)</a:t>
            </a:r>
            <a:r>
              <a:rPr lang="zh-TW" altLang="zh-TW" dirty="0"/>
              <a:t>」的計算來評定量測系統的重複性</a:t>
            </a:r>
            <a:r>
              <a:rPr lang="en-US" altLang="zh-TW" dirty="0"/>
              <a:t>(Repeatability)</a:t>
            </a:r>
            <a:r>
              <a:rPr lang="zh-TW" altLang="zh-TW" dirty="0"/>
              <a:t>與再現性</a:t>
            </a:r>
            <a:r>
              <a:rPr lang="en-US" altLang="zh-TW" dirty="0"/>
              <a:t>(Reproducibility)</a:t>
            </a:r>
            <a:r>
              <a:rPr lang="zh-TW" altLang="zh-TW" dirty="0"/>
              <a:t>的重要工具。【</a:t>
            </a:r>
            <a:r>
              <a:rPr lang="en-US" altLang="zh-TW" dirty="0"/>
              <a:t>Gage R&amp;R</a:t>
            </a:r>
            <a:r>
              <a:rPr lang="zh-TW" altLang="zh-TW" dirty="0"/>
              <a:t>】最主要目的被用來評估</a:t>
            </a:r>
            <a:r>
              <a:rPr lang="zh-TW" altLang="zh-TW" b="1" dirty="0"/>
              <a:t>機械尺寸</a:t>
            </a:r>
            <a:r>
              <a:rPr lang="zh-TW" altLang="zh-TW" dirty="0"/>
              <a:t>量測系統及</a:t>
            </a:r>
            <a:r>
              <a:rPr lang="zh-TW" altLang="zh-TW" b="1" dirty="0"/>
              <a:t>量測人員</a:t>
            </a:r>
            <a:r>
              <a:rPr lang="zh-TW" altLang="zh-TW" dirty="0"/>
              <a:t>是否符合實際使用上的精度需求。</a:t>
            </a:r>
          </a:p>
        </p:txBody>
      </p:sp>
      <p:sp>
        <p:nvSpPr>
          <p:cNvPr id="3" name="矩形 2"/>
          <p:cNvSpPr/>
          <p:nvPr/>
        </p:nvSpPr>
        <p:spPr>
          <a:xfrm>
            <a:off x="1619672" y="2780928"/>
            <a:ext cx="6192688" cy="3416320"/>
          </a:xfrm>
          <a:prstGeom prst="rect">
            <a:avLst/>
          </a:prstGeom>
        </p:spPr>
        <p:txBody>
          <a:bodyPr wrap="square">
            <a:spAutoFit/>
          </a:bodyPr>
          <a:lstStyle/>
          <a:p>
            <a:pPr>
              <a:lnSpc>
                <a:spcPct val="150000"/>
              </a:lnSpc>
            </a:pPr>
            <a:r>
              <a:rPr lang="zh-TW" altLang="zh-TW" dirty="0"/>
              <a:t>請注意：，</a:t>
            </a:r>
            <a:r>
              <a:rPr lang="zh-TW" altLang="zh-TW" u="sng" dirty="0"/>
              <a:t>這套【</a:t>
            </a:r>
            <a:r>
              <a:rPr lang="en-US" altLang="zh-TW" u="sng" dirty="0"/>
              <a:t>Gage R&amp;R</a:t>
            </a:r>
            <a:r>
              <a:rPr lang="zh-TW" altLang="zh-TW" u="sng" dirty="0"/>
              <a:t>】系統基本上不太適合拿來評估電器特性的量測儀器，尤其是哪種經過電子計算後系統自動顯示型的數字儀器，因為我們根本就搞不懂其最後的數字是如何判讀出來的，而且其間的變異數可能非常多，讓我們無法準確的判斷這樣的量測系統到底有無符合要求</a:t>
            </a:r>
            <a:r>
              <a:rPr lang="zh-TW" altLang="zh-TW" dirty="0"/>
              <a:t>。其實，這就有點類似拿了一支「游標卡尺</a:t>
            </a:r>
            <a:r>
              <a:rPr lang="en-US" altLang="zh-TW" dirty="0"/>
              <a:t>(Caliper)</a:t>
            </a:r>
            <a:r>
              <a:rPr lang="zh-TW" altLang="zh-TW" dirty="0"/>
              <a:t>」想要量測橡膠的尺寸，怎麼量就是怎麼不準，還怎麼評估游標卡尺或量測員是否達標？</a:t>
            </a:r>
          </a:p>
        </p:txBody>
      </p:sp>
    </p:spTree>
    <p:extLst>
      <p:ext uri="{BB962C8B-B14F-4D97-AF65-F5344CB8AC3E}">
        <p14:creationId xmlns:p14="http://schemas.microsoft.com/office/powerpoint/2010/main" val="2341256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1547664" y="836712"/>
            <a:ext cx="5904656" cy="1754326"/>
          </a:xfrm>
          <a:prstGeom prst="rect">
            <a:avLst/>
          </a:prstGeom>
        </p:spPr>
        <p:txBody>
          <a:bodyPr wrap="square">
            <a:spAutoFit/>
          </a:bodyPr>
          <a:lstStyle/>
          <a:p>
            <a:pPr>
              <a:lnSpc>
                <a:spcPct val="150000"/>
              </a:lnSpc>
            </a:pPr>
            <a:r>
              <a:rPr lang="zh-TW" altLang="zh-TW" dirty="0"/>
              <a:t>【</a:t>
            </a:r>
            <a:r>
              <a:rPr lang="en-US" altLang="zh-TW" dirty="0" smtClean="0"/>
              <a:t>Gage </a:t>
            </a:r>
            <a:r>
              <a:rPr lang="en-US" altLang="zh-TW" dirty="0"/>
              <a:t>R&amp;R</a:t>
            </a:r>
            <a:r>
              <a:rPr lang="zh-TW" altLang="zh-TW" dirty="0"/>
              <a:t>】就是利用「</a:t>
            </a:r>
            <a:r>
              <a:rPr lang="en-US" altLang="zh-TW" u="sng" dirty="0" smtClean="0">
                <a:hlinkClick r:id="rId3"/>
              </a:rPr>
              <a:t>六</a:t>
            </a:r>
            <a:r>
              <a:rPr lang="zh-TW" altLang="en-US" u="sng" dirty="0" smtClean="0">
                <a:hlinkClick r:id="rId3"/>
              </a:rPr>
              <a:t>標準差</a:t>
            </a:r>
            <a:r>
              <a:rPr lang="en-US" altLang="zh-TW" u="sng" dirty="0" smtClean="0">
                <a:hlinkClick r:id="rId3"/>
              </a:rPr>
              <a:t>(6 </a:t>
            </a:r>
            <a:r>
              <a:rPr lang="en-US" altLang="zh-TW" u="sng" dirty="0">
                <a:hlinkClick r:id="rId3"/>
              </a:rPr>
              <a:t>Sigma)</a:t>
            </a:r>
            <a:r>
              <a:rPr lang="zh-TW" altLang="zh-TW" dirty="0"/>
              <a:t>」的計算來評定量測系統的重複性</a:t>
            </a:r>
            <a:r>
              <a:rPr lang="en-US" altLang="zh-TW" dirty="0"/>
              <a:t>(Repeatability)</a:t>
            </a:r>
            <a:r>
              <a:rPr lang="zh-TW" altLang="zh-TW" dirty="0"/>
              <a:t>與再現性</a:t>
            </a:r>
            <a:r>
              <a:rPr lang="en-US" altLang="zh-TW" dirty="0"/>
              <a:t>(Reproducibility)</a:t>
            </a:r>
            <a:r>
              <a:rPr lang="zh-TW" altLang="zh-TW" dirty="0"/>
              <a:t>的重要工具。【</a:t>
            </a:r>
            <a:r>
              <a:rPr lang="en-US" altLang="zh-TW" dirty="0"/>
              <a:t>Gage R&amp;R</a:t>
            </a:r>
            <a:r>
              <a:rPr lang="zh-TW" altLang="zh-TW" dirty="0"/>
              <a:t>】最主要目的被用來評估</a:t>
            </a:r>
            <a:r>
              <a:rPr lang="zh-TW" altLang="zh-TW" b="1" dirty="0"/>
              <a:t>機械尺寸</a:t>
            </a:r>
            <a:r>
              <a:rPr lang="zh-TW" altLang="zh-TW" dirty="0"/>
              <a:t>量測系統及</a:t>
            </a:r>
            <a:r>
              <a:rPr lang="zh-TW" altLang="zh-TW" b="1" dirty="0"/>
              <a:t>量測人員</a:t>
            </a:r>
            <a:r>
              <a:rPr lang="zh-TW" altLang="zh-TW" dirty="0"/>
              <a:t>是否符合實際使用上的精度需求。</a:t>
            </a:r>
          </a:p>
        </p:txBody>
      </p:sp>
      <p:sp>
        <p:nvSpPr>
          <p:cNvPr id="3" name="矩形 2"/>
          <p:cNvSpPr/>
          <p:nvPr/>
        </p:nvSpPr>
        <p:spPr>
          <a:xfrm>
            <a:off x="1619672" y="2780928"/>
            <a:ext cx="6192688" cy="3416320"/>
          </a:xfrm>
          <a:prstGeom prst="rect">
            <a:avLst/>
          </a:prstGeom>
        </p:spPr>
        <p:txBody>
          <a:bodyPr wrap="square">
            <a:spAutoFit/>
          </a:bodyPr>
          <a:lstStyle/>
          <a:p>
            <a:pPr>
              <a:lnSpc>
                <a:spcPct val="150000"/>
              </a:lnSpc>
            </a:pPr>
            <a:r>
              <a:rPr lang="zh-TW" altLang="zh-TW" dirty="0"/>
              <a:t>請注意：，</a:t>
            </a:r>
            <a:r>
              <a:rPr lang="zh-TW" altLang="zh-TW" u="sng" dirty="0"/>
              <a:t>這套【</a:t>
            </a:r>
            <a:r>
              <a:rPr lang="en-US" altLang="zh-TW" u="sng" dirty="0"/>
              <a:t>Gage R&amp;R</a:t>
            </a:r>
            <a:r>
              <a:rPr lang="zh-TW" altLang="zh-TW" u="sng" dirty="0"/>
              <a:t>】系統基本上不太適合拿來評估電器特性的量測儀器，尤其是哪種經過電子計算後系統自動顯示型的數字儀器，因為我們根本就搞不懂其最後的數字是如何判讀出來的，而且其間的變異數可能非常多，讓我們無法準確的判斷這樣的量測系統到底有無符合要求</a:t>
            </a:r>
            <a:r>
              <a:rPr lang="zh-TW" altLang="zh-TW" dirty="0"/>
              <a:t>。其實，這就有點類似拿了一支「游標卡尺</a:t>
            </a:r>
            <a:r>
              <a:rPr lang="en-US" altLang="zh-TW" dirty="0"/>
              <a:t>(Caliper)</a:t>
            </a:r>
            <a:r>
              <a:rPr lang="zh-TW" altLang="zh-TW" dirty="0"/>
              <a:t>」想要量測橡膠的尺寸，怎麼量就是怎麼不準，還怎麼評估游標卡尺或量測員是否達標？</a:t>
            </a:r>
          </a:p>
        </p:txBody>
      </p:sp>
    </p:spTree>
    <p:extLst>
      <p:ext uri="{BB962C8B-B14F-4D97-AF65-F5344CB8AC3E}">
        <p14:creationId xmlns:p14="http://schemas.microsoft.com/office/powerpoint/2010/main" val="1144999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p:cNvSpPr/>
          <p:nvPr/>
        </p:nvSpPr>
        <p:spPr>
          <a:xfrm>
            <a:off x="1626285" y="980728"/>
            <a:ext cx="6264696" cy="2966197"/>
          </a:xfrm>
          <a:prstGeom prst="rect">
            <a:avLst/>
          </a:prstGeom>
        </p:spPr>
        <p:txBody>
          <a:bodyPr wrap="square">
            <a:spAutoFit/>
          </a:bodyPr>
          <a:lstStyle/>
          <a:p>
            <a:pPr>
              <a:lnSpc>
                <a:spcPct val="150000"/>
              </a:lnSpc>
            </a:pPr>
            <a:r>
              <a:rPr lang="zh-TW" altLang="zh-TW" dirty="0"/>
              <a:t>我們一直聽到【</a:t>
            </a:r>
            <a:r>
              <a:rPr lang="en-US" altLang="zh-TW" dirty="0"/>
              <a:t>Gage R&amp;R</a:t>
            </a:r>
            <a:r>
              <a:rPr lang="zh-TW" altLang="zh-TW" dirty="0"/>
              <a:t>】，這裡的「</a:t>
            </a:r>
            <a:r>
              <a:rPr lang="en-US" altLang="zh-TW" dirty="0"/>
              <a:t>Gage</a:t>
            </a:r>
            <a:r>
              <a:rPr lang="zh-TW" altLang="zh-TW" dirty="0"/>
              <a:t>」代表著治具與量具的意思，重點是後面的兩個英文字母</a:t>
            </a:r>
            <a:r>
              <a:rPr lang="en-US" altLang="zh-TW" dirty="0"/>
              <a:t>R&amp;R</a:t>
            </a:r>
            <a:r>
              <a:rPr lang="zh-TW" altLang="zh-TW" dirty="0"/>
              <a:t>，它們分別代表著【重複性</a:t>
            </a:r>
            <a:r>
              <a:rPr lang="en-US" altLang="zh-TW" dirty="0"/>
              <a:t>(Repeatability)</a:t>
            </a:r>
            <a:r>
              <a:rPr lang="zh-TW" altLang="zh-TW" dirty="0"/>
              <a:t>】與【再現性</a:t>
            </a:r>
            <a:r>
              <a:rPr lang="en-US" altLang="zh-TW" dirty="0"/>
              <a:t>(Reproducibility)</a:t>
            </a:r>
            <a:r>
              <a:rPr lang="zh-TW" altLang="zh-TW" dirty="0"/>
              <a:t>】，以下會稍做說明。所以【</a:t>
            </a:r>
            <a:r>
              <a:rPr lang="en-US" altLang="zh-TW" dirty="0"/>
              <a:t>Gage R&amp;R</a:t>
            </a:r>
            <a:r>
              <a:rPr lang="zh-TW" altLang="zh-TW" dirty="0"/>
              <a:t>】基本上就是用來計算量測系統的重複性與重線性之用，依據這個</a:t>
            </a:r>
            <a:r>
              <a:rPr lang="en-US" altLang="zh-TW" dirty="0"/>
              <a:t>GRR</a:t>
            </a:r>
            <a:r>
              <a:rPr lang="zh-TW" altLang="zh-TW" dirty="0"/>
              <a:t>數據再來跟產品的規格做比較，就可以判斷出這個量測系統的能力在哪裡？是否可以符合我們的需求。</a:t>
            </a:r>
          </a:p>
        </p:txBody>
      </p:sp>
      <p:pic>
        <p:nvPicPr>
          <p:cNvPr id="144386" name="Picture 2" descr="https://i3.read01.com/SIG=3u4j0cl/30456b53354d644b346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4149080"/>
            <a:ext cx="3555283" cy="2372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756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p:cNvSpPr/>
          <p:nvPr/>
        </p:nvSpPr>
        <p:spPr>
          <a:xfrm>
            <a:off x="1626285" y="980728"/>
            <a:ext cx="6264696" cy="2966197"/>
          </a:xfrm>
          <a:prstGeom prst="rect">
            <a:avLst/>
          </a:prstGeom>
        </p:spPr>
        <p:txBody>
          <a:bodyPr wrap="square">
            <a:spAutoFit/>
          </a:bodyPr>
          <a:lstStyle/>
          <a:p>
            <a:pPr>
              <a:lnSpc>
                <a:spcPct val="150000"/>
              </a:lnSpc>
            </a:pPr>
            <a:r>
              <a:rPr lang="zh-TW" altLang="zh-TW" b="1" dirty="0"/>
              <a:t>重複性</a:t>
            </a:r>
            <a:r>
              <a:rPr lang="en-US" altLang="zh-TW" b="1" dirty="0"/>
              <a:t>(Repeatability)</a:t>
            </a:r>
            <a:endParaRPr lang="zh-TW" altLang="zh-TW" dirty="0"/>
          </a:p>
          <a:p>
            <a:pPr>
              <a:lnSpc>
                <a:spcPct val="150000"/>
              </a:lnSpc>
            </a:pPr>
            <a:r>
              <a:rPr lang="zh-TW" altLang="zh-TW" dirty="0"/>
              <a:t>所謂的【重複性</a:t>
            </a:r>
            <a:r>
              <a:rPr lang="en-US" altLang="zh-TW" dirty="0"/>
              <a:t>(Repeatability)</a:t>
            </a:r>
            <a:r>
              <a:rPr lang="zh-TW" altLang="zh-TW" dirty="0"/>
              <a:t>】，其主要目的是用來確認量測設備或治具是否符合我們對量測精度的需求。</a:t>
            </a:r>
          </a:p>
          <a:p>
            <a:pPr>
              <a:lnSpc>
                <a:spcPct val="150000"/>
              </a:lnSpc>
            </a:pPr>
            <a:r>
              <a:rPr lang="zh-TW" altLang="zh-TW" dirty="0"/>
              <a:t>「重複性」著重的是</a:t>
            </a:r>
            <a:r>
              <a:rPr lang="zh-TW" altLang="zh-TW" b="1" dirty="0"/>
              <a:t>量具</a:t>
            </a:r>
            <a:r>
              <a:rPr lang="zh-TW" altLang="zh-TW" dirty="0"/>
              <a:t>的變異性</a:t>
            </a:r>
            <a:r>
              <a:rPr lang="en-US" altLang="zh-TW" dirty="0"/>
              <a:t>(Gage Variance)</a:t>
            </a:r>
            <a:r>
              <a:rPr lang="zh-TW" altLang="zh-TW" dirty="0"/>
              <a:t>，也就是在相同環境下，由同一個量測員以相同的方法，用同一個儀器來重複測量同一個工件。基本上這樣的量測可以去除掉不同量測員與不同設備及不同工件間的變異性。</a:t>
            </a:r>
          </a:p>
        </p:txBody>
      </p:sp>
    </p:spTree>
    <p:extLst>
      <p:ext uri="{BB962C8B-B14F-4D97-AF65-F5344CB8AC3E}">
        <p14:creationId xmlns:p14="http://schemas.microsoft.com/office/powerpoint/2010/main" val="1400584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p:cNvSpPr/>
          <p:nvPr/>
        </p:nvSpPr>
        <p:spPr>
          <a:xfrm>
            <a:off x="1626285" y="980728"/>
            <a:ext cx="6264696" cy="2550698"/>
          </a:xfrm>
          <a:prstGeom prst="rect">
            <a:avLst/>
          </a:prstGeom>
        </p:spPr>
        <p:txBody>
          <a:bodyPr wrap="square">
            <a:spAutoFit/>
          </a:bodyPr>
          <a:lstStyle/>
          <a:p>
            <a:pPr>
              <a:lnSpc>
                <a:spcPct val="150000"/>
              </a:lnSpc>
            </a:pPr>
            <a:r>
              <a:rPr lang="zh-TW" altLang="zh-TW" b="1" dirty="0"/>
              <a:t>再現性</a:t>
            </a:r>
            <a:r>
              <a:rPr lang="en-US" altLang="zh-TW" b="1" dirty="0"/>
              <a:t>(Reproducibility)</a:t>
            </a:r>
            <a:endParaRPr lang="zh-TW" altLang="zh-TW" dirty="0"/>
          </a:p>
          <a:p>
            <a:pPr>
              <a:lnSpc>
                <a:spcPct val="150000"/>
              </a:lnSpc>
            </a:pPr>
            <a:r>
              <a:rPr lang="zh-TW" altLang="zh-TW" dirty="0"/>
              <a:t>所謂的【再現性</a:t>
            </a:r>
            <a:r>
              <a:rPr lang="en-US" altLang="zh-TW" dirty="0"/>
              <a:t>(Reproducibility)</a:t>
            </a:r>
            <a:r>
              <a:rPr lang="zh-TW" altLang="zh-TW" dirty="0"/>
              <a:t>】，其主要目的用來確認量測人員的穩定性，也就是確認</a:t>
            </a:r>
            <a:r>
              <a:rPr lang="zh-TW" altLang="zh-TW" b="1" dirty="0"/>
              <a:t>操作人員</a:t>
            </a:r>
            <a:r>
              <a:rPr lang="zh-TW" altLang="zh-TW" dirty="0"/>
              <a:t>的變異性</a:t>
            </a:r>
            <a:r>
              <a:rPr lang="en-US" altLang="zh-TW" dirty="0"/>
              <a:t>(Operator Variance)</a:t>
            </a:r>
            <a:r>
              <a:rPr lang="zh-TW" altLang="zh-TW" dirty="0"/>
              <a:t>，以不同的操作人員，使用同一量測系統，量測同一工件的同一特性，重複多次，並比較所得結果之變異</a:t>
            </a:r>
            <a:r>
              <a:rPr lang="en-US" altLang="zh-TW" dirty="0"/>
              <a:t>(AV)</a:t>
            </a:r>
            <a:r>
              <a:rPr lang="zh-TW" altLang="zh-TW" dirty="0"/>
              <a:t>值﹐就是所謂的再現性。</a:t>
            </a:r>
          </a:p>
        </p:txBody>
      </p:sp>
    </p:spTree>
    <p:extLst>
      <p:ext uri="{BB962C8B-B14F-4D97-AF65-F5344CB8AC3E}">
        <p14:creationId xmlns:p14="http://schemas.microsoft.com/office/powerpoint/2010/main" val="272529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1763688" y="1052736"/>
            <a:ext cx="6048672" cy="2169825"/>
          </a:xfrm>
          <a:prstGeom prst="rect">
            <a:avLst/>
          </a:prstGeom>
        </p:spPr>
        <p:txBody>
          <a:bodyPr wrap="square">
            <a:spAutoFit/>
          </a:bodyPr>
          <a:lstStyle/>
          <a:p>
            <a:pPr>
              <a:lnSpc>
                <a:spcPct val="150000"/>
              </a:lnSpc>
            </a:pPr>
            <a:r>
              <a:rPr lang="zh-TW" altLang="zh-TW" dirty="0"/>
              <a:t>所以【</a:t>
            </a:r>
            <a:r>
              <a:rPr lang="en-US" altLang="zh-TW" dirty="0"/>
              <a:t>Gage R&amp;R</a:t>
            </a:r>
            <a:r>
              <a:rPr lang="zh-TW" altLang="zh-TW" dirty="0"/>
              <a:t>】的兩個字母</a:t>
            </a:r>
            <a:r>
              <a:rPr lang="en-US" altLang="zh-TW" dirty="0"/>
              <a:t>R</a:t>
            </a:r>
            <a:r>
              <a:rPr lang="zh-TW" altLang="zh-TW" dirty="0"/>
              <a:t>分別代表著量</a:t>
            </a:r>
            <a:r>
              <a:rPr lang="zh-TW" altLang="zh-TW" u="sng" dirty="0"/>
              <a:t>測設備的重複性</a:t>
            </a:r>
            <a:r>
              <a:rPr lang="zh-TW" altLang="zh-TW" dirty="0"/>
              <a:t>與</a:t>
            </a:r>
            <a:r>
              <a:rPr lang="zh-TW" altLang="zh-TW" u="sng" dirty="0"/>
              <a:t>操作人員的再現性</a:t>
            </a:r>
            <a:r>
              <a:rPr lang="zh-TW" altLang="zh-TW" dirty="0"/>
              <a:t>。一般建議同時量測計算機器與人員的變異數，即使你只需要單獨驗證量測機器或操作人員其中一項，因為機器的精準度可能影響到人員操作的結果，而人員的穩定度也可能造成設備精度的誤判。</a:t>
            </a:r>
          </a:p>
        </p:txBody>
      </p:sp>
    </p:spTree>
    <p:extLst>
      <p:ext uri="{BB962C8B-B14F-4D97-AF65-F5344CB8AC3E}">
        <p14:creationId xmlns:p14="http://schemas.microsoft.com/office/powerpoint/2010/main" val="488495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公正">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702</TotalTime>
  <Words>1647</Words>
  <Application>Microsoft Office PowerPoint</Application>
  <PresentationFormat>如螢幕大小 (4:3)</PresentationFormat>
  <Paragraphs>230</Paragraphs>
  <Slides>16</Slides>
  <Notes>13</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16</vt:i4>
      </vt:variant>
    </vt:vector>
  </HeadingPairs>
  <TitlesOfParts>
    <vt:vector size="18" baseType="lpstr">
      <vt:lpstr>公正</vt:lpstr>
      <vt:lpstr>工作表</vt:lpstr>
      <vt:lpstr>GRNR(Gage Repeatability and Reproducibility)</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平均(數)值</vt:lpstr>
      <vt:lpstr>標準差</vt:lpstr>
      <vt:lpstr>實例</vt:lpstr>
      <vt:lpstr>測驗</vt:lpstr>
    </vt:vector>
  </TitlesOfParts>
  <Company>SENAO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SPI(Solder Paste Inspector)</dc:title>
  <dc:creator>游若星</dc:creator>
  <cp:lastModifiedBy>游若星</cp:lastModifiedBy>
  <cp:revision>35</cp:revision>
  <dcterms:created xsi:type="dcterms:W3CDTF">2018-05-18T06:46:09Z</dcterms:created>
  <dcterms:modified xsi:type="dcterms:W3CDTF">2018-07-31T03:31:50Z</dcterms:modified>
</cp:coreProperties>
</file>