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447165"/>
            <a:ext cx="9799320" cy="1181735"/>
          </a:xfrm>
        </p:spPr>
        <p:txBody>
          <a:bodyPr>
            <a:normAutofit/>
          </a:bodyPr>
          <a:p>
            <a:r>
              <a:rPr lang="zh-CN" altLang="zh-CN">
                <a:latin typeface="Times New Roman" panose="02020603050405020304" charset="0"/>
                <a:cs typeface="Times New Roman" panose="02020603050405020304" charset="0"/>
              </a:rPr>
              <a:t>Literature search</a:t>
            </a:r>
            <a:endParaRPr lang="zh-CN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090295"/>
          </a:xfrm>
        </p:spPr>
        <p:txBody>
          <a:bodyPr/>
          <a:p>
            <a:r>
              <a:rPr lang="en-US" altLang="zh-CN"/>
              <a:t>Y</a:t>
            </a:r>
            <a:r>
              <a:rPr lang="en-US" altLang="zh-CN"/>
              <a:t>uzhuo Yang</a:t>
            </a:r>
            <a:endParaRPr lang="en-US" altLang="zh-CN"/>
          </a:p>
          <a:p>
            <a:r>
              <a:rPr lang="en-US" altLang="zh-CN"/>
              <a:t>2023.8.29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p"/>
            </a:pPr>
            <a:r>
              <a:rPr lang="en-US" altLang="zh-CN"/>
              <a:t> R</a:t>
            </a:r>
            <a:r>
              <a:rPr lang="zh-CN" altLang="en-US"/>
              <a:t>ange</a:t>
            </a:r>
            <a:r>
              <a:rPr lang="en-US" altLang="zh-CN"/>
              <a:t>:</a:t>
            </a:r>
            <a:endParaRPr lang="en-US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/>
              <a:t>Mainly based on "IEEE" journals and conferences, supplemented by others</a:t>
            </a:r>
            <a:endParaRPr lang="en-US" altLang="zh-CN"/>
          </a:p>
          <a:p>
            <a:pPr marL="228600" lvl="0" indent="-228600">
              <a:buFont typeface="Wingdings" panose="05000000000000000000" charset="0"/>
              <a:buChar char="p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Search Key words: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traffic prediction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visual analytics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survey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pattern mining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trajectory queries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trajectory prediction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trajectory analysis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trajectory tracking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route prediction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Traffic prediction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83895" y="1646555"/>
          <a:ext cx="10680065" cy="3804285"/>
        </p:xfrm>
        <a:graphic>
          <a:graphicData uri="http://schemas.openxmlformats.org/drawingml/2006/table">
            <a:tbl>
              <a:tblPr/>
              <a:tblGrid>
                <a:gridCol w="2772410"/>
                <a:gridCol w="1310005"/>
                <a:gridCol w="1327150"/>
                <a:gridCol w="1313180"/>
                <a:gridCol w="1319530"/>
                <a:gridCol w="1311275"/>
                <a:gridCol w="1326515"/>
              </a:tblGrid>
              <a:tr h="268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66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Deep Learning on Traffic Prediction: Methods,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Analysis and Future Directions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Deep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Spatial-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Temporal Dependency Modeling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Visual Analytics System for Exploring,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Monitoring, and Forecasting Road Traffic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Congestion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Deep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LSTM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Predictive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spatio-temporal ensemble method for large-scale traffic state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ensemble method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state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convolutional neural networks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mobile sensors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deep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ensemble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Modeling Dynamic Spatio-Temporal Correlations for Urban Traffic Flows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Deep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urban crowd flows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neural networks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long short-term memory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convolutional neural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Wavelet-HST：A Wavelet-Based Higher-Order Spatio-Temporal Framework for Urban Traffic Speed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graph convolutional network (GCN)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modeling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higher-order connectivity patterns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wavelet transform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time-frequency properties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</a:t>
            </a:r>
            <a:r>
              <a:rPr lang="zh-CN" altLang="en-US"/>
              <a:t>isual analytics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5495" y="1419225"/>
          <a:ext cx="10791825" cy="4603750"/>
        </p:xfrm>
        <a:graphic>
          <a:graphicData uri="http://schemas.openxmlformats.org/drawingml/2006/table">
            <a:tbl>
              <a:tblPr/>
              <a:tblGrid>
                <a:gridCol w="3169285"/>
                <a:gridCol w="1276985"/>
                <a:gridCol w="1278890"/>
                <a:gridCol w="1263015"/>
                <a:gridCol w="1261745"/>
                <a:gridCol w="1263015"/>
                <a:gridCol w="1278890"/>
              </a:tblGrid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RCMVis: A Visual Analytics System for Route</a:t>
                      </a:r>
                      <a:endParaRPr 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Choice Modeling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Route choice modeling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urban planning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origin-destination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 analytics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ExTraVis: Exploration of Traffic Incidents Using Visual Interactive System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Incidents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Interactive system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information system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Interactive Visualization of Traffic Dynamics Based on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Interactive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patterns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spatiotemporal index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 exploration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Visual Analysis for Urban Traffic Characters Based on Video Surveillance Camera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pattern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large scale geospatial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 data mining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0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Web Based Spatio-Temporal Data Bidirectional Relationship Visualization—A Case Study of Oceanographic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environmental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status and trend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Interactive Web-Based Visual Analysis on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web-based visual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uncertainty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discrete wavelet transformation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Scalable Data Analytics and Visualization System for City-wide Traffic Signal Data-sets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management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signalized intersection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machine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analytics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Visualization of Traffic Violations in Maryland, U.S.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Violations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Python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Visualization of Traffic Density on Graph using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 mining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utility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road graph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junction-based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RoseTrajVis: Visual Analytics of Trajectories with Rose Diagrams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 analytics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trajectories aggregation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rose diagrams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taxi trajectories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Survey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919163" y="1971040"/>
          <a:ext cx="10353040" cy="13716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Survey on Spatio-temporal Data Analytics Systems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 databases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 NoSQL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big spatial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Survey and Experimental Study on Privacy-Preserving Trajectory Data Publishing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 publishing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attack models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privacy protection models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privacy metrics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utility metrics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Review of Trajectory Data Mining Applications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mining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applications of trajectory data mining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review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t>attern mining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919163" y="1969135"/>
          <a:ext cx="10353040" cy="10287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20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Mining trafc congestion propagation patterns based on spatio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ahoma" panose="020B0604030504040204" charset="-122"/>
                        </a:rPr>
                        <a:t>‑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temporal co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ahoma" panose="020B0604030504040204" charset="-122"/>
                        </a:rPr>
                        <a:t>‑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location patterns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data mining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Traffic congestion propagation pattern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Influence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Visualization Method for Mining Colocation Patterns Constrained by a Road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Geographic information systems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visualization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geography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colocation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road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Trajectory prediction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919163" y="1854835"/>
          <a:ext cx="10353040" cy="5080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Vehicle trajectory prediction based on LSTM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Long Short-Term Memory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attention mechanism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279470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t>rajectory tracking</a:t>
            </a:r>
          </a:p>
        </p:txBody>
      </p:sp>
      <p:graphicFrame>
        <p:nvGraphicFramePr>
          <p:cNvPr id="7" name="表格 6"/>
          <p:cNvGraphicFramePr/>
          <p:nvPr/>
        </p:nvGraphicFramePr>
        <p:xfrm>
          <a:off x="919163" y="3820160"/>
          <a:ext cx="10353040" cy="5080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Tracking Control of Unmanned Vehicle Based on Data-driven Optimization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unmanned vehicle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tracking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Bayesian optimization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data-driven based MPC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Trajectory </a:t>
            </a:r>
            <a:r>
              <a:rPr lang="en-US"/>
              <a:t>q</a:t>
            </a:r>
            <a:r>
              <a:t>uer</a:t>
            </a:r>
            <a:r>
              <a:rPr lang="en-US"/>
              <a:t>y</a:t>
            </a:r>
            <a:endParaRPr lang="en-US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279470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t>rajectory analysis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919163" y="1610995"/>
          <a:ext cx="10353040" cy="9017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An Application for Road Network Data Management and Querying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Road Network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OSM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PostGis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Road-Aware Indexing for Trajectory Range Queries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range query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approximate query processing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919163" y="3827145"/>
          <a:ext cx="10353040" cy="9271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Spatio-temporal trajectory big data analysis based on HNCORS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big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real-time kinematic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HNCORS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kernel density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spatial-temporal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Driving Behavior Identification of Operating Vehicles Based on Real-Time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driving behavior identification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trajectory segmentation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gated recurrent unit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Route prediction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919163" y="1767840"/>
          <a:ext cx="10353040" cy="11938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Interfering Spatiotemporal Features and Causes of Bus Bunching using Empirical GPS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GPS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Bus bunching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Cause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Taxi-Cruising Recommendation via Real-Time Information and Historical Trajectory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Taxi trajectory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analysis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hotspot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recommendation system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Route Prediction from GPS Trajectory and Road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GPS data analytics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machine learning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route prediction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350019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t>Algorithm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919163" y="4335145"/>
          <a:ext cx="10353040" cy="508000"/>
        </p:xfrm>
        <a:graphic>
          <a:graphicData uri="http://schemas.openxmlformats.org/drawingml/2006/table">
            <a:tbl>
              <a:tblPr/>
              <a:tblGrid>
                <a:gridCol w="3040063"/>
                <a:gridCol w="1225550"/>
                <a:gridCol w="1227137"/>
                <a:gridCol w="1211263"/>
                <a:gridCol w="1211262"/>
                <a:gridCol w="1211263"/>
                <a:gridCol w="1227137"/>
              </a:tblGrid>
              <a:tr h="165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title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subject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 trajectory data compression algorithm based on spatio-temporal characteristics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Trajectories data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Spatial-temporal characteristics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compression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Online algorithm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TABLE_ENDDRAG_ORIGIN_RECT" val="840*299"/>
  <p:tag name="TABLE_ENDDRAG_RECT" val="53*129*840*299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TABLE_ENDDRAG_ORIGIN_RECT" val="849*362"/>
  <p:tag name="TABLE_ENDDRAG_RECT" val="61*111*849*36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M2ZhYTE2ZGE0MTMzZTU3MTY5ODM4NmQ0MDFkNTNmZT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5434</Words>
  <Application>WPS 演示</Application>
  <PresentationFormat>宽屏</PresentationFormat>
  <Paragraphs>504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 Black</vt:lpstr>
      <vt:lpstr>Trebuchet MS</vt:lpstr>
      <vt:lpstr>Times New Roman</vt:lpstr>
      <vt:lpstr>等线</vt:lpstr>
      <vt:lpstr>Tahoma</vt:lpstr>
      <vt:lpstr>WPS</vt:lpstr>
      <vt:lpstr>PowerPoint 演示文稿</vt:lpstr>
      <vt:lpstr>PowerPoint 演示文稿</vt:lpstr>
      <vt:lpstr>PowerPoint 演示文稿</vt:lpstr>
      <vt:lpstr>Traffic prediction</vt:lpstr>
      <vt:lpstr>Visual analytics</vt:lpstr>
      <vt:lpstr>Survey</vt:lpstr>
      <vt:lpstr>Trajectory query</vt:lpstr>
      <vt:lpstr>Trajectory prediction</vt:lpstr>
      <vt:lpstr>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养鱼捉2000</cp:lastModifiedBy>
  <cp:revision>156</cp:revision>
  <dcterms:created xsi:type="dcterms:W3CDTF">2019-06-19T02:08:00Z</dcterms:created>
  <dcterms:modified xsi:type="dcterms:W3CDTF">2023-08-29T07:21:20Z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E369C446C42C484D93C91C7DF35AAE98_11</vt:lpwstr>
  </property>
</Properties>
</file>