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9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11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18.png" ContentType="image/png"/>
  <Override PartName="/ppt/media/image9.png" ContentType="image/png"/>
  <Override PartName="/ppt/media/image20.png" ContentType="image/png"/>
  <Override PartName="/ppt/media/image13.png" ContentType="image/png"/>
  <Override PartName="/ppt/media/image4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7.png" ContentType="image/png"/>
  <Override PartName="/ppt/media/image16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0.png" ContentType="image/png"/>
  <Override PartName="/ppt/media/image2.svg" ContentType="image/sv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9" r:id="rId7"/>
    <p:sldMasterId id="214748366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AT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15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16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EB5778C-2F11-4103-BE19-3EB74E4B5C11}" type="slidenum"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520" cy="308340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9616AE-E655-4307-AEF4-E60D58120A2F}" type="slidenum">
              <a: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Relationship Id="rId3" Type="http://schemas.openxmlformats.org/officeDocument/2006/relationships/image" Target="../media/image2.sv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07160" y="1650240"/>
            <a:ext cx="10402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 Inhalte mit 2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07160" y="1650240"/>
            <a:ext cx="10402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38911A-8514-4C63-9483-5B7A254B68D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07160" y="1650240"/>
            <a:ext cx="10402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5B9512D-FAD9-4FEA-A4CA-E7A7476B2EA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307160" y="1650240"/>
            <a:ext cx="10402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254C80-0495-400C-964A-903744E6073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abell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240" cy="6195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31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160" cy="73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07160" y="1825560"/>
            <a:ext cx="104025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ftr" idx="7"/>
          </p:nvPr>
        </p:nvSpPr>
        <p:spPr>
          <a:xfrm>
            <a:off x="461880" y="6385680"/>
            <a:ext cx="101318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8"/>
          </p:nvPr>
        </p:nvSpPr>
        <p:spPr>
          <a:xfrm>
            <a:off x="10885320" y="6385680"/>
            <a:ext cx="824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D97AD6B-51B1-4C50-A65B-56B7EFA20697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240" cy="6195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36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160" cy="73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307160" y="1825560"/>
            <a:ext cx="104025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ftr" idx="9"/>
          </p:nvPr>
        </p:nvSpPr>
        <p:spPr>
          <a:xfrm>
            <a:off x="461880" y="6385680"/>
            <a:ext cx="101318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10"/>
          </p:nvPr>
        </p:nvSpPr>
        <p:spPr>
          <a:xfrm>
            <a:off x="10885320" y="6385680"/>
            <a:ext cx="824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7BD81A2-87F6-4987-94FD-FA66015D6182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307160" y="1650240"/>
            <a:ext cx="10402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1A0D5BC-359E-4F15-AA6E-561E818DB2D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307160" y="1650240"/>
            <a:ext cx="104025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4350D48-3C4D-4B80-8DC4-EB94DEC3379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240" cy="6195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" name="Grafik 40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160" cy="73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07160" y="1825560"/>
            <a:ext cx="104025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</a:t>
            </a: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title text </a:t>
            </a: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240" cy="6195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7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160" cy="73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07160" y="1825560"/>
            <a:ext cx="104025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1"/>
          </p:nvPr>
        </p:nvSpPr>
        <p:spPr>
          <a:xfrm>
            <a:off x="461880" y="6385680"/>
            <a:ext cx="101318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2"/>
          </p:nvPr>
        </p:nvSpPr>
        <p:spPr>
          <a:xfrm>
            <a:off x="10885320" y="6385680"/>
            <a:ext cx="824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CC6F656-8FF2-43B7-AFD0-E5688569D789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240" cy="6195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5" name="Grafik 43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160" cy="73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07160" y="1825560"/>
            <a:ext cx="104025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3"/>
          </p:nvPr>
        </p:nvSpPr>
        <p:spPr>
          <a:xfrm>
            <a:off x="461880" y="6385680"/>
            <a:ext cx="101318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4"/>
          </p:nvPr>
        </p:nvSpPr>
        <p:spPr>
          <a:xfrm>
            <a:off x="10885320" y="6385680"/>
            <a:ext cx="824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FC25E3A-2C05-46D0-8EA9-7C4B296F1D8B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240" cy="6195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3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160" cy="73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07160" y="1825560"/>
            <a:ext cx="104025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5"/>
          </p:nvPr>
        </p:nvSpPr>
        <p:spPr>
          <a:xfrm>
            <a:off x="461880" y="6385680"/>
            <a:ext cx="101318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6"/>
          </p:nvPr>
        </p:nvSpPr>
        <p:spPr>
          <a:xfrm>
            <a:off x="10885320" y="6385680"/>
            <a:ext cx="824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3CD902D-864E-4F0E-B20F-4D2F4B612630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  <p:sldLayoutId id="2147483658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240" cy="6195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42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160" cy="73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307160" y="1825560"/>
            <a:ext cx="104025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ftr" idx="11"/>
          </p:nvPr>
        </p:nvSpPr>
        <p:spPr>
          <a:xfrm>
            <a:off x="461880" y="6385680"/>
            <a:ext cx="101318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12"/>
          </p:nvPr>
        </p:nvSpPr>
        <p:spPr>
          <a:xfrm>
            <a:off x="10885320" y="6385680"/>
            <a:ext cx="824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3A5B011-F6CB-47CC-A866-1C6A10A220D4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240" cy="6195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50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160" cy="731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307160" y="1825560"/>
            <a:ext cx="1040256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13"/>
          </p:nvPr>
        </p:nvSpPr>
        <p:spPr>
          <a:xfrm>
            <a:off x="461880" y="6385680"/>
            <a:ext cx="101318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14"/>
          </p:nvPr>
        </p:nvSpPr>
        <p:spPr>
          <a:xfrm>
            <a:off x="10885320" y="6385680"/>
            <a:ext cx="824040" cy="28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EA5544-4BB9-4281-928E-2E64AB482EB7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0.png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Relationship Id="rId6" Type="http://schemas.openxmlformats.org/officeDocument/2006/relationships/image" Target="../media/image10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Relationship Id="rId9" Type="http://schemas.openxmlformats.org/officeDocument/2006/relationships/image" Target="../media/image25.png"/><Relationship Id="rId10" Type="http://schemas.openxmlformats.org/officeDocument/2006/relationships/image" Target="../media/image10.png"/><Relationship Id="rId11" Type="http://schemas.openxmlformats.org/officeDocument/2006/relationships/image" Target="../media/image26.png"/><Relationship Id="rId12" Type="http://schemas.openxmlformats.org/officeDocument/2006/relationships/image" Target="../media/image16.png"/><Relationship Id="rId13" Type="http://schemas.openxmlformats.org/officeDocument/2006/relationships/image" Target="../media/image27.png"/><Relationship Id="rId14" Type="http://schemas.openxmlformats.org/officeDocument/2006/relationships/image" Target="../media/image19.png"/><Relationship Id="rId15" Type="http://schemas.openxmlformats.org/officeDocument/2006/relationships/image" Target="../media/image28.png"/><Relationship Id="rId16" Type="http://schemas.openxmlformats.org/officeDocument/2006/relationships/image" Target="../media/image19.png"/><Relationship Id="rId17" Type="http://schemas.openxmlformats.org/officeDocument/2006/relationships/image" Target="../media/image29.png"/><Relationship Id="rId18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0.png"/><Relationship Id="rId10" Type="http://schemas.openxmlformats.org/officeDocument/2006/relationships/image" Target="../media/image15.png"/><Relationship Id="rId11" Type="http://schemas.openxmlformats.org/officeDocument/2006/relationships/image" Target="../media/image10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61880" y="4258800"/>
            <a:ext cx="10131840" cy="103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Exploring possibilities for 2-butanol production in </a:t>
            </a:r>
            <a:r>
              <a:rPr b="1" i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by exchange of the Adh4 promoter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61880" y="5550480"/>
            <a:ext cx="1013184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Thomas Hackl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560" cy="82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Transformation into </a:t>
            </a:r>
            <a:r>
              <a:rPr b="0" i="1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and Colony Screening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307520" y="2660760"/>
            <a:ext cx="692280" cy="10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2188440" y="3026160"/>
            <a:ext cx="358200" cy="182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2659320" y="2660760"/>
            <a:ext cx="802080" cy="10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4"/>
          <a:stretch/>
        </p:blipFill>
        <p:spPr>
          <a:xfrm>
            <a:off x="3628440" y="3026160"/>
            <a:ext cx="358200" cy="182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5"/>
          <a:stretch/>
        </p:blipFill>
        <p:spPr>
          <a:xfrm>
            <a:off x="4132800" y="2660760"/>
            <a:ext cx="857160" cy="10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6"/>
          <a:stretch/>
        </p:blipFill>
        <p:spPr>
          <a:xfrm>
            <a:off x="5068440" y="3026160"/>
            <a:ext cx="358200" cy="182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7"/>
          <a:stretch/>
        </p:blipFill>
        <p:spPr>
          <a:xfrm>
            <a:off x="5501880" y="2660760"/>
            <a:ext cx="1451520" cy="10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8"/>
          <a:stretch/>
        </p:blipFill>
        <p:spPr>
          <a:xfrm>
            <a:off x="7012440" y="3026160"/>
            <a:ext cx="358200" cy="182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9"/>
          <a:stretch/>
        </p:blipFill>
        <p:spPr>
          <a:xfrm>
            <a:off x="7517520" y="2804760"/>
            <a:ext cx="1091880" cy="709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10"/>
          <a:stretch/>
        </p:blipFill>
        <p:spPr>
          <a:xfrm>
            <a:off x="8740440" y="3026160"/>
            <a:ext cx="358200" cy="182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11"/>
          <a:stretch/>
        </p:blipFill>
        <p:spPr>
          <a:xfrm>
            <a:off x="9208080" y="2660760"/>
            <a:ext cx="793080" cy="10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12"/>
          <a:stretch/>
        </p:blipFill>
        <p:spPr>
          <a:xfrm>
            <a:off x="9550800" y="3777120"/>
            <a:ext cx="180360" cy="354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13"/>
          <a:stretch/>
        </p:blipFill>
        <p:spPr>
          <a:xfrm>
            <a:off x="9185040" y="4270320"/>
            <a:ext cx="975960" cy="10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14"/>
          <a:stretch/>
        </p:blipFill>
        <p:spPr>
          <a:xfrm>
            <a:off x="8683200" y="4613760"/>
            <a:ext cx="354240" cy="180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15"/>
          <a:stretch/>
        </p:blipFill>
        <p:spPr>
          <a:xfrm>
            <a:off x="7799400" y="4270320"/>
            <a:ext cx="811440" cy="10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16"/>
          <a:stretch/>
        </p:blipFill>
        <p:spPr>
          <a:xfrm>
            <a:off x="7315560" y="4613760"/>
            <a:ext cx="354240" cy="180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17"/>
          <a:stretch/>
        </p:blipFill>
        <p:spPr>
          <a:xfrm>
            <a:off x="6505920" y="4270320"/>
            <a:ext cx="765720" cy="100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1" name="Textplatzhalter 2"/>
          <p:cNvSpPr/>
          <p:nvPr/>
        </p:nvSpPr>
        <p:spPr>
          <a:xfrm>
            <a:off x="10998360" y="6087240"/>
            <a:ext cx="1134720" cy="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E871B67-1B46-496B-9769-5ED7265C4F43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9" dur="indefinite" restart="never" nodeType="tmRoot">
          <p:childTnLst>
            <p:seq>
              <p:cTn id="330" dur="indefinite" nodeType="mainSeq">
                <p:childTnLst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1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2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1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560" cy="82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Serum Bottle Experiments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23" name=""/>
          <p:cNvGraphicFramePr/>
          <p:nvPr/>
        </p:nvGraphicFramePr>
        <p:xfrm>
          <a:off x="1307160" y="2629080"/>
          <a:ext cx="10404720" cy="1731240"/>
        </p:xfrm>
        <a:graphic>
          <a:graphicData uri="http://schemas.openxmlformats.org/drawingml/2006/table">
            <a:tbl>
              <a:tblPr/>
              <a:tblGrid>
                <a:gridCol w="1422720"/>
                <a:gridCol w="898236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Strain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Substrates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 (WT)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/ 2,3-Butanediol + 1,2-Propanediol / 2,3-Butanediol + Ethylene glycol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 (H₂)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/ 2-Butanone + 1,2-Propanediol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4" name=""/>
          <p:cNvSpPr/>
          <p:nvPr/>
        </p:nvSpPr>
        <p:spPr>
          <a:xfrm>
            <a:off x="1188360" y="5067000"/>
            <a:ext cx="105631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A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Measurements:</a:t>
            </a: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OD₆₀₀</a:t>
            </a:r>
            <a:r>
              <a:rPr b="0" lang="de-AT" sz="1400" strike="noStrike" u="none" baseline="-8000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/</a:t>
            </a: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₆₆₀ and HPLC were performed for all cultures.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C9C9CC-B6DA-4F0C-9684-50BAC0F69631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560" cy="82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HPLC Analysis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3F473AF-EA86-4330-B7FA-BB4D8CF0C3B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7800" cy="590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4C82661-068A-48C2-B1FE-F0A419606B1B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7800" cy="590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ECD4C9-B3AC-490D-85EC-A9EB6524E1E2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7800" cy="590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1CE86F-69F3-4E93-AC3C-A76B41BDAE97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560" cy="62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Successes and Setbacks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Successful genetic engineering of A. woodii: Replacement of the native adh4 promoter with the pta promoter from C. ljungdahlii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Increased expression of adh4 confirmed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adh4 expression was induced in the presence of 1,2-propanediol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Redox shift toward 2-butanol by hydrogen could not be confirmed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2-butanol was produced, </a:t>
            </a:r>
            <a:r>
              <a:rPr b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but not in higher amounts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than with the native promoter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FF62E20-4CCA-4C34-B742-EBC877143280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560" cy="82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Outlook and Further Improvements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Focus on NADH availability, not promoter strength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Replace Adh4 with a more selective alcohol dehydrogenase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Improve NADH regeneration (e.g. via FDH)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Test alternative redox conditions (e.g. formate, CO)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29E838E-B22C-4B06-957C-479E04AD7891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4604400" y="1310400"/>
            <a:ext cx="2982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Thanks for joining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274200" y="2278080"/>
            <a:ext cx="5641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Big thanks to Klara for the amazing supervision!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3036600" y="3237480"/>
            <a:ext cx="61182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Thanks to Vincent for all the behind-the-scenes help!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2360880" y="4134240"/>
            <a:ext cx="7467480" cy="6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And thanks to Dr. Stefan Pflügl for letting me be part of the team!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065C2A-4DE0-4C62-A306-50B0FEAAD6D9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560" cy="82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Background of the Project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 A. woodii to produce 2-butanol from 2,3-butanediol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Understand why the pathway stops at MEK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Context: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Biotech alternative to fossil chemicals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Higher energy density than ethanol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Microbial production still rare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Coupled to CO₂ fixation (WLP)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7211160" y="3024000"/>
            <a:ext cx="4179240" cy="3114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F6B240-6D9D-4C62-A91D-355B1734984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560" cy="82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Acetobacterium woodii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Anaerobic, acetogenic bacterium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Fixes CO₂ via the Wood-Ljungdahl pathy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Produces acetyl-CoA, but 2-butanol synthesis is energetically limited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Grows well anaerobically, quite robust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Easy to genetically modify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No harmful byproducts, safe to handle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533E53-A791-490D-9527-657A44371F37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560" cy="82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CRISPR-Cas System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 = Clustered Regularly Interspaced Short Palindromic Repeats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Developed by Emmanuelle Charpentier &amp; Jennifer Doudna (published in 2012)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Awarded the 2020 Nobel Prize in Chemistry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Adaptive immune system of bacteria and archaea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Cas proteins (e.g. Cas9) cut DNA at specific sites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precise genome editing (knockout, knock-in)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Revolutionizing molecular biology, medicine &amp; biotechnology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B61628-BE83-4EE3-8149-9887AB6B654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4113360" y="265320"/>
            <a:ext cx="3962520" cy="1719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4213440" y="2089080"/>
            <a:ext cx="3762720" cy="666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5276880" y="2899440"/>
            <a:ext cx="1635480" cy="1310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4"/>
          <a:stretch/>
        </p:blipFill>
        <p:spPr>
          <a:xfrm>
            <a:off x="7145280" y="3509640"/>
            <a:ext cx="2163960" cy="399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6" name="" descr=""/>
          <p:cNvPicPr/>
          <p:nvPr/>
        </p:nvPicPr>
        <p:blipFill>
          <a:blip r:embed="rId5"/>
          <a:stretch/>
        </p:blipFill>
        <p:spPr>
          <a:xfrm>
            <a:off x="5140800" y="4379400"/>
            <a:ext cx="1907640" cy="1002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Textplatzhalter 10"/>
          <p:cNvSpPr/>
          <p:nvPr/>
        </p:nvSpPr>
        <p:spPr>
          <a:xfrm>
            <a:off x="10998000" y="6120000"/>
            <a:ext cx="1134720" cy="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40C242-92E2-412B-B97E-976A48A21B7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560" cy="82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Golden Gate Cloning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Fast and efficient DNA assembly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Uses Type IIS enzymes (e.g. Esp3I)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Cuts outside recognition sites → custom overhangs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seamless &amp; directional ligation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Great for modular constructs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1FD6339-6B4C-4FDD-AA9C-EF3961E6F425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560" cy="82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Aim of the Work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560" cy="310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Increase the expression of adh4 by replacment of the native promoter with a stronger one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Test if 2-butanol is produced when 2,3-butanediol and another diol are used as cosubstrates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Test if hydrogen shifts redox balance toward 2-butanol.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8752EF6-9C7F-4407-A5C6-F07A59DB181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560" cy="82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Experimental Workflow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560" cy="3298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Plasmid Assembly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Annealing of spacer1/2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PCR of promoter, lha and rha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Golden Gate assembly of spacer and promoter plasmids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Transformation into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E. Coli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Midiprep isolation of promoter plasmid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Transformation of promoter plasmid in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A. Woodii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Functional Testing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3BF6615-1B8C-4938-A7D8-EEF3F33444EE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560" cy="82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Construction of the PTA-Plasmid via Golden Gate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307160" y="2661480"/>
            <a:ext cx="869400" cy="1000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2368440" y="3062160"/>
            <a:ext cx="358200" cy="182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2838600" y="2661480"/>
            <a:ext cx="1067400" cy="10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4"/>
          <a:stretch/>
        </p:blipFill>
        <p:spPr>
          <a:xfrm>
            <a:off x="4060440" y="3062160"/>
            <a:ext cx="358200" cy="182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5"/>
          <a:stretch/>
        </p:blipFill>
        <p:spPr>
          <a:xfrm>
            <a:off x="4532760" y="2661480"/>
            <a:ext cx="911880" cy="10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6"/>
          <a:stretch/>
        </p:blipFill>
        <p:spPr>
          <a:xfrm>
            <a:off x="5536440" y="3062160"/>
            <a:ext cx="358200" cy="182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7"/>
          <a:stretch/>
        </p:blipFill>
        <p:spPr>
          <a:xfrm>
            <a:off x="6014520" y="2659680"/>
            <a:ext cx="811440" cy="10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8"/>
          <a:stretch/>
        </p:blipFill>
        <p:spPr>
          <a:xfrm>
            <a:off x="7366320" y="2661480"/>
            <a:ext cx="857160" cy="10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9"/>
          <a:stretch/>
        </p:blipFill>
        <p:spPr>
          <a:xfrm>
            <a:off x="6940440" y="3062160"/>
            <a:ext cx="358200" cy="182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10"/>
          <a:stretch/>
        </p:blipFill>
        <p:spPr>
          <a:xfrm>
            <a:off x="8778960" y="2661480"/>
            <a:ext cx="884520" cy="10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11"/>
          <a:stretch/>
        </p:blipFill>
        <p:spPr>
          <a:xfrm>
            <a:off x="8308440" y="3062160"/>
            <a:ext cx="358200" cy="182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12"/>
          <a:stretch/>
        </p:blipFill>
        <p:spPr>
          <a:xfrm>
            <a:off x="9154800" y="3776760"/>
            <a:ext cx="180360" cy="354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13"/>
          <a:stretch/>
        </p:blipFill>
        <p:spPr>
          <a:xfrm>
            <a:off x="8888760" y="4240080"/>
            <a:ext cx="802080" cy="10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14"/>
          <a:stretch/>
        </p:blipFill>
        <p:spPr>
          <a:xfrm>
            <a:off x="7365960" y="4243320"/>
            <a:ext cx="911880" cy="1003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15"/>
          <a:stretch/>
        </p:blipFill>
        <p:spPr>
          <a:xfrm>
            <a:off x="8322480" y="4649760"/>
            <a:ext cx="354240" cy="180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16"/>
          <a:stretch/>
        </p:blipFill>
        <p:spPr>
          <a:xfrm>
            <a:off x="6846840" y="4649760"/>
            <a:ext cx="354240" cy="180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17"/>
          <a:stretch/>
        </p:blipFill>
        <p:spPr>
          <a:xfrm>
            <a:off x="6042960" y="4243320"/>
            <a:ext cx="664920" cy="100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Textplatzhalter 1"/>
          <p:cNvSpPr/>
          <p:nvPr/>
        </p:nvSpPr>
        <p:spPr>
          <a:xfrm>
            <a:off x="10998360" y="6087240"/>
            <a:ext cx="1134720" cy="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497565B-21F2-438E-BE4F-09C7EA5452FB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7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2392</TotalTime>
  <Application>LibreOffice/25.2.3.2$Linux_X86_64 LibreOffice_project/520$Build-2</Application>
  <AppVersion>15.0000</AppVersion>
  <Company>Technische Universität Wien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2025-05-23T19:18:09Z</dcterms:created>
  <dc:creator/>
  <dc:description/>
  <dc:language>en-US</dc:language>
  <cp:lastModifiedBy/>
  <dcterms:modified xsi:type="dcterms:W3CDTF">2025-06-10T23:40:38Z</dcterms:modified>
  <cp:revision>113</cp:revision>
  <dc:subject/>
  <dc:title>Anleitung  zur PowerPoint-Vorlage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0x01010047F7283A7873274F8E189EC753F03E5A</vt:lpwstr>
  </property>
  <property fmtid="{D5CDD505-2E9C-101B-9397-08002B2CF9AE}" pid="3" name="Notes">
    <vt:r8>28</vt:r8>
  </property>
  <property fmtid="{D5CDD505-2E9C-101B-9397-08002B2CF9AE}" pid="4" name="PresentationFormat">
    <vt:lpwstr>Breitbild</vt:lpwstr>
  </property>
  <property fmtid="{D5CDD505-2E9C-101B-9397-08002B2CF9AE}" pid="5" name="Slides">
    <vt:r8>28</vt:r8>
  </property>
</Properties>
</file>