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2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31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3.xml"/><Relationship Id="rId4" Type="http://schemas.openxmlformats.org/officeDocument/2006/relationships/slideMaster" Target="slideMasters/slideMaster25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5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 idx="5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4446294-E25A-4C95-B7AF-0D3D3C461214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720" cy="308160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35DDDD-5670-4648-9DEB-9BE5BF45B491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<Relationship Id="rId2" Type="http://schemas.openxmlformats.org/officeDocument/2006/relationships/image" Target="../media/image1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899704-5EE9-4D37-BA4A-7423B0C64B4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68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ftr" idx="19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ldNum" idx="20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985203-D923-4E7F-B712-B75EC7098BB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4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ftr" idx="21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22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A3A495-692F-44E5-8277-90838AA62939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9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ftr" idx="23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 idx="24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5AA261-0D24-4CA7-9BE7-C1A2D437E73B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85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25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26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D0A1C7-B4A4-43D5-BA13-5C5B91EFC79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92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27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28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62652B-0299-41D9-B532-F0AFCD40177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9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29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30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6E6E1F-D5AD-4391-A86B-511C5759D2C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0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ftr" idx="31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sldNum" idx="32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4DE689-AF68-42B7-9CD6-85C1B4A78C6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09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ftr" idx="33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sldNum" idx="34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F9E9E9-307F-4B05-8C38-4DC53103F36F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1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 idx="35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sldNum" idx="36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1CFEE9-9CBD-45C4-AA88-A94C2173835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25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37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38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735CD3-BAE8-45DC-899F-7072EB0BA8E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8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1F012C-1429-4985-A15A-66B1D34213A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32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ftr" idx="39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sldNum" idx="40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7A9E1F-FAC4-42C5-81AC-29B617E09A3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4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8"/>
          <p:cNvSpPr>
            <a:spLocks noGrp="1"/>
          </p:cNvSpPr>
          <p:nvPr>
            <p:ph type="ftr" idx="41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9"/>
          <p:cNvSpPr>
            <a:spLocks noGrp="1"/>
          </p:cNvSpPr>
          <p:nvPr>
            <p:ph type="sldNum" idx="42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8C58C0-B08D-47CE-AD18-D09B834712C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2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ftr" idx="43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Num" idx="44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F9034E-2E19-4883-A5E0-EB51A79AFBA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8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45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46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C90275-DD6F-4884-8774-E75D1D0AD95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63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47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 idx="48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931340-1BC2-492C-951B-21FFC9C0056B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526B7C0-73A6-449C-9375-9D785B82928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3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6F7697-4823-43F4-A824-D8A687AB105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35B996-13A3-47E9-A75E-070C5408438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5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EDDB71-93E8-490F-8ADA-1E48262741F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3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66C5D3-8F4A-4FB1-9A12-4485FDF4D3F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1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17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13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14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246287-940F-451F-B18B-E10C9BF4578F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8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56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ftr" idx="15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sldNum" idx="16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0EBF00-72A1-4639-A537-5B4FED680259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/>
          <p:cNvSpPr/>
          <p:nvPr/>
        </p:nvSpPr>
        <p:spPr>
          <a:xfrm>
            <a:off x="0" y="6235560"/>
            <a:ext cx="12187440" cy="6177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57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360" cy="73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320" cy="18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ftr" idx="17"/>
          </p:nvPr>
        </p:nvSpPr>
        <p:spPr>
          <a:xfrm>
            <a:off x="461880" y="6385680"/>
            <a:ext cx="101300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sldNum" idx="18"/>
          </p:nvPr>
        </p:nvSpPr>
        <p:spPr>
          <a:xfrm>
            <a:off x="10885320" y="6385680"/>
            <a:ext cx="822240" cy="2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4639AF-B63D-4096-9781-4FB871A225C8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hteck 55"/>
          <p:cNvSpPr/>
          <p:nvPr/>
        </p:nvSpPr>
        <p:spPr>
          <a:xfrm>
            <a:off x="0" y="6235560"/>
            <a:ext cx="12187800" cy="6181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69" name="Grafik 41" descr="Logo der Technischen Universität Wien"/>
          <p:cNvPicPr/>
          <p:nvPr/>
        </p:nvPicPr>
        <p:blipFill>
          <a:blip r:embed="rId2"/>
          <a:stretch/>
        </p:blipFill>
        <p:spPr>
          <a:xfrm>
            <a:off x="468360" y="466560"/>
            <a:ext cx="1935720" cy="730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ftr" idx="49"/>
          </p:nvPr>
        </p:nvSpPr>
        <p:spPr>
          <a:xfrm>
            <a:off x="461880" y="6385680"/>
            <a:ext cx="101304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50"/>
          </p:nvPr>
        </p:nvSpPr>
        <p:spPr>
          <a:xfrm>
            <a:off x="10885320" y="6385680"/>
            <a:ext cx="822600" cy="28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3EDB89-78DC-45C8-8CAE-0A927633816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0.png"/><Relationship Id="rId3" Type="http://schemas.openxmlformats.org/officeDocument/2006/relationships/image" Target="../media/image21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Relationship Id="rId6" Type="http://schemas.openxmlformats.org/officeDocument/2006/relationships/image" Target="../media/image10.png"/><Relationship Id="rId7" Type="http://schemas.openxmlformats.org/officeDocument/2006/relationships/image" Target="../media/image23.png"/><Relationship Id="rId8" Type="http://schemas.openxmlformats.org/officeDocument/2006/relationships/image" Target="../media/image10.png"/><Relationship Id="rId9" Type="http://schemas.openxmlformats.org/officeDocument/2006/relationships/image" Target="../media/image24.png"/><Relationship Id="rId10" Type="http://schemas.openxmlformats.org/officeDocument/2006/relationships/image" Target="../media/image10.png"/><Relationship Id="rId11" Type="http://schemas.openxmlformats.org/officeDocument/2006/relationships/image" Target="../media/image25.png"/><Relationship Id="rId12" Type="http://schemas.openxmlformats.org/officeDocument/2006/relationships/image" Target="../media/image16.png"/><Relationship Id="rId13" Type="http://schemas.openxmlformats.org/officeDocument/2006/relationships/image" Target="../media/image26.png"/><Relationship Id="rId14" Type="http://schemas.openxmlformats.org/officeDocument/2006/relationships/image" Target="../media/image18.png"/><Relationship Id="rId15" Type="http://schemas.openxmlformats.org/officeDocument/2006/relationships/image" Target="../media/image27.png"/><Relationship Id="rId16" Type="http://schemas.openxmlformats.org/officeDocument/2006/relationships/image" Target="../media/image18.png"/><Relationship Id="rId17" Type="http://schemas.openxmlformats.org/officeDocument/2006/relationships/image" Target="../media/image28.png"/><Relationship Id="rId18" Type="http://schemas.openxmlformats.org/officeDocument/2006/relationships/slideLayout" Target="../slideLayouts/slideLayout2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10.png"/><Relationship Id="rId18" Type="http://schemas.openxmlformats.org/officeDocument/2006/relationships/slideLayout" Target="../slideLayouts/slideLayout2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0040" cy="10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0040" cy="34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30" name="" descr=""/>
          <p:cNvPicPr/>
          <p:nvPr/>
        </p:nvPicPr>
        <p:blipFill>
          <a:blip r:embed="rId1"/>
          <a:stretch/>
        </p:blipFill>
        <p:spPr>
          <a:xfrm>
            <a:off x="1307520" y="2762280"/>
            <a:ext cx="690480" cy="90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2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028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4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536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4972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7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8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0080" cy="70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128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78560" cy="352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2" name="" descr=""/>
          <p:cNvPicPr/>
          <p:nvPr/>
        </p:nvPicPr>
        <p:blipFill>
          <a:blip r:embed="rId13"/>
          <a:stretch/>
        </p:blipFill>
        <p:spPr>
          <a:xfrm>
            <a:off x="9185040" y="4270320"/>
            <a:ext cx="974160" cy="117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14"/>
          <a:stretch/>
        </p:blipFill>
        <p:spPr>
          <a:xfrm>
            <a:off x="8683200" y="4613760"/>
            <a:ext cx="352440" cy="17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15"/>
          <a:stretch/>
        </p:blipFill>
        <p:spPr>
          <a:xfrm>
            <a:off x="7799400" y="4270320"/>
            <a:ext cx="80964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16"/>
          <a:stretch/>
        </p:blipFill>
        <p:spPr>
          <a:xfrm>
            <a:off x="7315560" y="4613760"/>
            <a:ext cx="352440" cy="17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6" name="" descr=""/>
          <p:cNvPicPr/>
          <p:nvPr/>
        </p:nvPicPr>
        <p:blipFill>
          <a:blip r:embed="rId17"/>
          <a:stretch/>
        </p:blipFill>
        <p:spPr>
          <a:xfrm>
            <a:off x="6248160" y="4270320"/>
            <a:ext cx="1021680" cy="100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Textplatzhalter 2"/>
          <p:cNvSpPr/>
          <p:nvPr/>
        </p:nvSpPr>
        <p:spPr>
          <a:xfrm>
            <a:off x="10998360" y="6087240"/>
            <a:ext cx="1132920" cy="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48" name=""/>
          <p:cNvGraphicFramePr/>
          <p:nvPr/>
        </p:nvGraphicFramePr>
        <p:xfrm>
          <a:off x="110520" y="642960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6A3401B-C1F0-4B88-A522-25E68FC74C6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1" dur="indefinite" restart="never" nodeType="tmRoot">
          <p:childTnLst>
            <p:seq>
              <p:cTn id="322" dur="indefinite" nodeType="mainSeq">
                <p:childTnLst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7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Serum Bottle Experiments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50" name=""/>
          <p:cNvGraphicFramePr/>
          <p:nvPr/>
        </p:nvGraphicFramePr>
        <p:xfrm>
          <a:off x="1278720" y="2686320"/>
          <a:ext cx="8026920" cy="1190160"/>
        </p:xfrm>
        <a:graphic>
          <a:graphicData uri="http://schemas.openxmlformats.org/drawingml/2006/table">
            <a:tbl>
              <a:tblPr/>
              <a:tblGrid>
                <a:gridCol w="1731240"/>
                <a:gridCol w="6296040"/>
              </a:tblGrid>
              <a:tr h="396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6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 (WT)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+ 1,2-Propanediol 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967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2,3-Butanediol /  2-Butanone + 1,2-Propanediol + H₂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1" name=""/>
          <p:cNvSpPr/>
          <p:nvPr/>
        </p:nvSpPr>
        <p:spPr>
          <a:xfrm>
            <a:off x="1188360" y="4599000"/>
            <a:ext cx="10561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Analytics:</a:t>
            </a: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OD₆₀₀ and HPLC were performed for all cultures.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52" name=""/>
          <p:cNvGraphicFramePr/>
          <p:nvPr/>
        </p:nvGraphicFramePr>
        <p:xfrm>
          <a:off x="110520" y="642960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4DF8307-04FA-40CC-84B5-54D9A9A4803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6000" cy="590256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4" name=""/>
          <p:cNvGraphicFramePr/>
          <p:nvPr/>
        </p:nvGraphicFramePr>
        <p:xfrm>
          <a:off x="110160" y="642924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852075C-986D-441A-8DB0-2711AD9740E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6000" cy="590256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6" name=""/>
          <p:cNvGraphicFramePr/>
          <p:nvPr/>
        </p:nvGraphicFramePr>
        <p:xfrm>
          <a:off x="110520" y="642960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282ADA1-8531-4113-A8D0-FFD3BC55499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6000" cy="590256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58" name=""/>
          <p:cNvGraphicFramePr/>
          <p:nvPr/>
        </p:nvGraphicFramePr>
        <p:xfrm>
          <a:off x="110520" y="642960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8E3FD89-5F94-4229-9C44-E72D3A8AB6A3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112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112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Successful genetic engineering of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: Replacement of the native adh4 promoter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with the pta promoter from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C. Ljungdahlii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The promoter exchange didn’t have any effect on 2-butanol production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MEK was reduced to 2-butanol in increased amounds in the presence of 1,2-propanediol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Hydrogen doesn’t shift the reaction toward 2-butanol 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61" name=""/>
          <p:cNvGraphicFramePr/>
          <p:nvPr/>
        </p:nvGraphicFramePr>
        <p:xfrm>
          <a:off x="110880" y="642996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6257E629-E97D-439F-8D55-2CB6D155C8D5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0760" cy="30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64" name=""/>
          <p:cNvGraphicFramePr/>
          <p:nvPr/>
        </p:nvGraphicFramePr>
        <p:xfrm>
          <a:off x="110520" y="642960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9A16448-E2A8-461F-8140-D64F7D381BF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9" dur="indefinite" restart="never" nodeType="tmRoot">
          <p:childTnLst>
            <p:seq>
              <p:cTn id="410" dur="indefinite" nodeType="mainSeq">
                <p:childTnLst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1" dur="5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2" dur="500" fill="hold"/>
                                        <p:tgtEl>
                                          <p:spTgt spid="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7" dur="5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8" dur="500" fill="hold"/>
                                        <p:tgtEl>
                                          <p:spTgt spid="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3" dur="5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4" dur="500" fill="hold"/>
                                        <p:tgtEl>
                                          <p:spTgt spid="2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/>
          <p:nvPr/>
        </p:nvSpPr>
        <p:spPr>
          <a:xfrm>
            <a:off x="4599720" y="1310400"/>
            <a:ext cx="2990880" cy="51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3274200" y="2278080"/>
            <a:ext cx="56394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3036240" y="3237480"/>
            <a:ext cx="6117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2360880" y="4134240"/>
            <a:ext cx="746568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20CFD87-D130-4326-8885-4ABF67FE4E71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Background of the Project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0760" cy="30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19040" indent="-3142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to produce 2-butanol from 2,3-butanediol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19040" indent="-3142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Understand why the pathway stops at MEK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19040" indent="-3142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Context: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Biotech alternative to fossil chemicals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Higher energy density than ethanol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Microbial production still rare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  <a:p>
            <a:pPr marL="360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Coupled to CO₂ fixation (WLP)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7211160" y="3024000"/>
            <a:ext cx="4177440" cy="311220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185" name=""/>
          <p:cNvGraphicFramePr/>
          <p:nvPr/>
        </p:nvGraphicFramePr>
        <p:xfrm>
          <a:off x="109800" y="642888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E149A22-20EB-4085-8407-D8FDB8E1110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0760" cy="30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pathway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88" name=""/>
          <p:cNvGraphicFramePr/>
          <p:nvPr/>
        </p:nvGraphicFramePr>
        <p:xfrm>
          <a:off x="110160" y="642924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8203680" y="772920"/>
            <a:ext cx="2417400" cy="481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ADACA5E-A9F4-4D8D-9B71-FB7555D82641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0760" cy="30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 the expression of Adh4 by replacment of the native promoter with a stronger one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2-butanol is produced when 2,3-butanediol and another diol are used as cosubstrates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hydrogen shifts redox balance toward 2-butanol.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92" name=""/>
          <p:cNvGraphicFramePr/>
          <p:nvPr/>
        </p:nvGraphicFramePr>
        <p:xfrm>
          <a:off x="110160" y="642924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6CB1853-BC13-4155-9C85-05FD34388AE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>
                <p:childTnLst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500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0760" cy="30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00680" indent="-29988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95" name=""/>
          <p:cNvGraphicFramePr/>
          <p:nvPr/>
        </p:nvGraphicFramePr>
        <p:xfrm>
          <a:off x="110160" y="642924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1B90788-9FCF-4A28-A0E4-9F8FCDE552D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3" dur="indefinite" restart="never" nodeType="tmRoot">
          <p:childTnLst>
            <p:seq>
              <p:cTn id="114" dur="indefinite" nodeType="mainSeq">
                <p:childTnLst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50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4113360" y="625320"/>
            <a:ext cx="3960720" cy="171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4213440" y="2449080"/>
            <a:ext cx="3760920" cy="664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5276880" y="3259440"/>
            <a:ext cx="1633680" cy="130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4"/>
          <a:stretch/>
        </p:blipFill>
        <p:spPr>
          <a:xfrm>
            <a:off x="7145280" y="3869640"/>
            <a:ext cx="2162160" cy="39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0" name="" descr=""/>
          <p:cNvPicPr/>
          <p:nvPr/>
        </p:nvPicPr>
        <p:blipFill>
          <a:blip r:embed="rId5"/>
          <a:stretch/>
        </p:blipFill>
        <p:spPr>
          <a:xfrm>
            <a:off x="5140800" y="4739400"/>
            <a:ext cx="1905840" cy="100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Textplatzhalter 10"/>
          <p:cNvSpPr/>
          <p:nvPr/>
        </p:nvSpPr>
        <p:spPr>
          <a:xfrm>
            <a:off x="10998000" y="6120000"/>
            <a:ext cx="1132920" cy="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02" name=""/>
          <p:cNvGraphicFramePr/>
          <p:nvPr/>
        </p:nvGraphicFramePr>
        <p:xfrm>
          <a:off x="110160" y="642924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58E4642-657C-4C5C-9A48-4998B6E73EA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0760" cy="309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05" name=""/>
          <p:cNvGraphicFramePr/>
          <p:nvPr/>
        </p:nvGraphicFramePr>
        <p:xfrm>
          <a:off x="110160" y="642924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A8988B0-2A83-4FF3-9EBE-FDD39DE3C1D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0760" cy="329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Plasmid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Transformation of plasmid in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Phenotype testing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08" name=""/>
          <p:cNvGraphicFramePr/>
          <p:nvPr/>
        </p:nvGraphicFramePr>
        <p:xfrm>
          <a:off x="110160" y="642924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D725897-1DBE-45B4-913E-4E458585081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3" dur="indefinite" restart="never" nodeType="tmRoot">
          <p:childTnLst>
            <p:seq>
              <p:cTn id="214" dur="indefinite" nodeType="mainSeq">
                <p:childTnLst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0760" cy="8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Plasmid via Golden Gate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67600" cy="999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1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5600" cy="929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4024440" y="3062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5"/>
          <a:stretch/>
        </p:blipFill>
        <p:spPr>
          <a:xfrm>
            <a:off x="6008760" y="2697480"/>
            <a:ext cx="91008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6"/>
          <a:stretch/>
        </p:blipFill>
        <p:spPr>
          <a:xfrm>
            <a:off x="7012440" y="3098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6" name="" descr=""/>
          <p:cNvPicPr/>
          <p:nvPr/>
        </p:nvPicPr>
        <p:blipFill>
          <a:blip r:embed="rId7"/>
          <a:stretch/>
        </p:blipFill>
        <p:spPr>
          <a:xfrm>
            <a:off x="7490520" y="2695680"/>
            <a:ext cx="80964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7" name="" descr=""/>
          <p:cNvPicPr/>
          <p:nvPr/>
        </p:nvPicPr>
        <p:blipFill>
          <a:blip r:embed="rId8"/>
          <a:stretch/>
        </p:blipFill>
        <p:spPr>
          <a:xfrm>
            <a:off x="8842320" y="2697480"/>
            <a:ext cx="85536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9"/>
          <a:stretch/>
        </p:blipFill>
        <p:spPr>
          <a:xfrm>
            <a:off x="8416440" y="3098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10"/>
          <a:stretch/>
        </p:blipFill>
        <p:spPr>
          <a:xfrm>
            <a:off x="10254960" y="2697480"/>
            <a:ext cx="88272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11"/>
          <a:stretch/>
        </p:blipFill>
        <p:spPr>
          <a:xfrm>
            <a:off x="9784440" y="309816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12"/>
          <a:stretch/>
        </p:blipFill>
        <p:spPr>
          <a:xfrm>
            <a:off x="10630800" y="3812760"/>
            <a:ext cx="178560" cy="352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13"/>
          <a:stretch/>
        </p:blipFill>
        <p:spPr>
          <a:xfrm>
            <a:off x="10425960" y="4279320"/>
            <a:ext cx="910080" cy="100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14"/>
          <a:stretch/>
        </p:blipFill>
        <p:spPr>
          <a:xfrm>
            <a:off x="9906840" y="4685760"/>
            <a:ext cx="352440" cy="178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4" name="" descr=""/>
          <p:cNvPicPr/>
          <p:nvPr/>
        </p:nvPicPr>
        <p:blipFill>
          <a:blip r:embed="rId15"/>
          <a:stretch/>
        </p:blipFill>
        <p:spPr>
          <a:xfrm>
            <a:off x="9102960" y="4371840"/>
            <a:ext cx="663120" cy="87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Textplatzhalter 1"/>
          <p:cNvSpPr/>
          <p:nvPr/>
        </p:nvSpPr>
        <p:spPr>
          <a:xfrm>
            <a:off x="10998360" y="6087240"/>
            <a:ext cx="1132920" cy="2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6"/>
          <a:stretch/>
        </p:blipFill>
        <p:spPr>
          <a:xfrm>
            <a:off x="4530960" y="2661480"/>
            <a:ext cx="850320" cy="929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17"/>
          <a:stretch/>
        </p:blipFill>
        <p:spPr>
          <a:xfrm>
            <a:off x="5464800" y="3062520"/>
            <a:ext cx="356400" cy="18072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228" name=""/>
          <p:cNvGraphicFramePr/>
          <p:nvPr/>
        </p:nvGraphicFramePr>
        <p:xfrm>
          <a:off x="110520" y="6429600"/>
          <a:ext cx="3614040" cy="231120"/>
        </p:xfrm>
        <a:graphic>
          <a:graphicData uri="http://schemas.openxmlformats.org/drawingml/2006/table">
            <a:tbl>
              <a:tblPr/>
              <a:tblGrid>
                <a:gridCol w="903600"/>
                <a:gridCol w="903600"/>
                <a:gridCol w="903600"/>
                <a:gridCol w="903600"/>
              </a:tblGrid>
              <a:tr h="2430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Introduction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A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Workflow</a:t>
                      </a:r>
                      <a:endParaRPr b="0" lang="de-A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Results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 w="720">
                      <a:solidFill>
                        <a:srgbClr val="cccc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de-AT" sz="1200" strike="noStrike" u="none">
                          <a:solidFill>
                            <a:srgbClr val="999999"/>
                          </a:solidFill>
                          <a:effectLst/>
                          <a:uFillTx/>
                          <a:latin typeface="Arial"/>
                        </a:rPr>
                        <a:t>Discussion</a:t>
                      </a:r>
                      <a:endParaRPr b="0" lang="de-AT" sz="1200" strike="noStrike" u="none">
                        <a:solidFill>
                          <a:srgbClr val="999999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">
                      <a:solidFill>
                        <a:srgbClr val="cccc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F7D9403-0015-45AE-A236-49431D7E0E6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2896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2025-06-17T11:06:11Z</dcterms:modified>
  <cp:revision>136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