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13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7.png" ContentType="image/png"/>
  <Override PartName="/ppt/media/image16.png" ContentType="image/png"/>
  <Override PartName="/ppt/media/image33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0.png" ContentType="image/png"/>
  <Override PartName="/ppt/media/image2.svg" ContentType="image/sv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9" r:id="rId7"/>
    <p:sldMasterId id="2147483661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</a:t>
            </a:r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to </a:t>
            </a:r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mov</a:t>
            </a:r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 the </a:t>
            </a:r>
            <a:r>
              <a:rPr b="0" lang="de-AT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slide</a:t>
            </a: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13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1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FF361D26-49CE-4B84-B02E-DD9F59B88924}" type="slidenum"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de-AT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3880" cy="3083760"/>
          </a:xfrm>
          <a:prstGeom prst="rect">
            <a:avLst/>
          </a:prstGeom>
          <a:ln w="0">
            <a:noFill/>
          </a:ln>
        </p:spPr>
      </p:sp>
      <p:sp>
        <p:nvSpPr>
          <p:cNvPr id="13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880" cy="359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280" cy="45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9729C8-3C5A-40B7-B277-64D4D7EA29AB}" type="slidenum">
              <a:rPr b="0" lang="de-AT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4F3641-A7A3-4E52-BBEC-102E6CE60CF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154D53C-80E1-42EA-97DA-18FA0D861A66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453921-E912-4B03-97CC-C6E17331FF8E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C48B3F5-F9E4-463A-A83E-514385BCFB71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FF8284C-EFBD-4D95-9ED0-BEDB2FBFD15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34B8C35-ADBE-41E6-9390-C7AEDE20027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73DC35-9370-4814-A7CC-8ECF10BE683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7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073173-4C73-4536-8482-167FD6B3D388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15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3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4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21BE566-BABB-45E8-A0C5-986BCA5B3AC4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23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5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6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F5314C4-31E4-42BF-8CE2-F1E4985EA6F1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31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ftr" idx="7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sldNum" idx="8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97D941-FEA8-48A6-B0FB-2D4628AF81A3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  <p:sldLayoutId id="2147483658" r:id="rId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41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9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&lt;footer&gt;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10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9A2DEB-B03E-4508-8211-C761FD9E2811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600" cy="61992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trike="noStrike" u="none">
              <a:solidFill>
                <a:schemeClr val="lt1"/>
              </a:solidFill>
              <a:effectLst/>
              <a:uFillTx/>
              <a:latin typeface="Arial"/>
              <a:ea typeface="DejaVu Sans"/>
            </a:endParaRPr>
          </a:p>
        </p:txBody>
      </p:sp>
      <p:pic>
        <p:nvPicPr>
          <p:cNvPr id="49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520" cy="732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de-AT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de-AT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11"/>
          </p:nvPr>
        </p:nvSpPr>
        <p:spPr>
          <a:xfrm>
            <a:off x="461880" y="6385680"/>
            <a:ext cx="101322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 </a:t>
            </a:r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12"/>
          </p:nvPr>
        </p:nvSpPr>
        <p:spPr>
          <a:xfrm>
            <a:off x="10885320" y="6385680"/>
            <a:ext cx="824400" cy="28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20DDE18-B64E-4AEE-9AAB-056B28AE23C3}" type="slidenum">
              <a:rPr b="0" lang="de-AT" sz="12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1</a:t>
            </a:fld>
            <a:endParaRPr b="0" lang="de-AT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de-AT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10.png"/><Relationship Id="rId3" Type="http://schemas.openxmlformats.org/officeDocument/2006/relationships/image" Target="../media/image22.png"/><Relationship Id="rId4" Type="http://schemas.openxmlformats.org/officeDocument/2006/relationships/image" Target="../media/image10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Relationship Id="rId7" Type="http://schemas.openxmlformats.org/officeDocument/2006/relationships/image" Target="../media/image24.png"/><Relationship Id="rId8" Type="http://schemas.openxmlformats.org/officeDocument/2006/relationships/image" Target="../media/image10.png"/><Relationship Id="rId9" Type="http://schemas.openxmlformats.org/officeDocument/2006/relationships/image" Target="../media/image25.png"/><Relationship Id="rId10" Type="http://schemas.openxmlformats.org/officeDocument/2006/relationships/image" Target="../media/image10.png"/><Relationship Id="rId11" Type="http://schemas.openxmlformats.org/officeDocument/2006/relationships/image" Target="../media/image26.png"/><Relationship Id="rId12" Type="http://schemas.openxmlformats.org/officeDocument/2006/relationships/image" Target="../media/image16.png"/><Relationship Id="rId13" Type="http://schemas.openxmlformats.org/officeDocument/2006/relationships/image" Target="../media/image27.png"/><Relationship Id="rId14" Type="http://schemas.openxmlformats.org/officeDocument/2006/relationships/image" Target="../media/image19.png"/><Relationship Id="rId15" Type="http://schemas.openxmlformats.org/officeDocument/2006/relationships/image" Target="../media/image28.png"/><Relationship Id="rId16" Type="http://schemas.openxmlformats.org/officeDocument/2006/relationships/image" Target="../media/image19.png"/><Relationship Id="rId17" Type="http://schemas.openxmlformats.org/officeDocument/2006/relationships/image" Target="../media/image29.png"/><Relationship Id="rId18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6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Relationship Id="rId9" Type="http://schemas.openxmlformats.org/officeDocument/2006/relationships/image" Target="../media/image10.png"/><Relationship Id="rId10" Type="http://schemas.openxmlformats.org/officeDocument/2006/relationships/image" Target="../media/image15.png"/><Relationship Id="rId11" Type="http://schemas.openxmlformats.org/officeDocument/2006/relationships/image" Target="../media/image10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Relationship Id="rId14" Type="http://schemas.openxmlformats.org/officeDocument/2006/relationships/image" Target="../media/image18.png"/><Relationship Id="rId15" Type="http://schemas.openxmlformats.org/officeDocument/2006/relationships/image" Target="../media/image19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61880" y="4258800"/>
            <a:ext cx="10132200" cy="103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Exploring possibilities for 2-butanol production in </a:t>
            </a:r>
            <a:r>
              <a:rPr b="1" i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1" lang="de-AT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by exchange of the Adh4 promoter</a:t>
            </a:r>
            <a:endParaRPr b="0" lang="de-AT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61880" y="5550480"/>
            <a:ext cx="10132200" cy="34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Thomas Hackl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A. woodii</a:t>
            </a: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and Colony Screening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1307520" y="2660760"/>
            <a:ext cx="6926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2"/>
          <a:stretch/>
        </p:blipFill>
        <p:spPr>
          <a:xfrm>
            <a:off x="2188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3"/>
          <a:stretch/>
        </p:blipFill>
        <p:spPr>
          <a:xfrm>
            <a:off x="2659320" y="2660760"/>
            <a:ext cx="8024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4"/>
          <a:stretch/>
        </p:blipFill>
        <p:spPr>
          <a:xfrm>
            <a:off x="3628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5"/>
          <a:stretch/>
        </p:blipFill>
        <p:spPr>
          <a:xfrm>
            <a:off x="4132800" y="2660760"/>
            <a:ext cx="85752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6"/>
          <a:stretch/>
        </p:blipFill>
        <p:spPr>
          <a:xfrm>
            <a:off x="5068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7"/>
          <a:stretch/>
        </p:blipFill>
        <p:spPr>
          <a:xfrm>
            <a:off x="5501880" y="2660760"/>
            <a:ext cx="145188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8"/>
          <a:stretch/>
        </p:blipFill>
        <p:spPr>
          <a:xfrm>
            <a:off x="7012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9"/>
          <a:stretch/>
        </p:blipFill>
        <p:spPr>
          <a:xfrm>
            <a:off x="7517520" y="2804760"/>
            <a:ext cx="1092240" cy="71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10"/>
          <a:stretch/>
        </p:blipFill>
        <p:spPr>
          <a:xfrm>
            <a:off x="8740440" y="3026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11"/>
          <a:stretch/>
        </p:blipFill>
        <p:spPr>
          <a:xfrm>
            <a:off x="9208080" y="2660760"/>
            <a:ext cx="7934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12"/>
          <a:stretch/>
        </p:blipFill>
        <p:spPr>
          <a:xfrm>
            <a:off x="9550800" y="3777120"/>
            <a:ext cx="180720" cy="354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13"/>
          <a:stretch/>
        </p:blipFill>
        <p:spPr>
          <a:xfrm>
            <a:off x="9185040" y="4270320"/>
            <a:ext cx="97632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14"/>
          <a:stretch/>
        </p:blipFill>
        <p:spPr>
          <a:xfrm>
            <a:off x="8683200" y="4613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15"/>
          <a:stretch/>
        </p:blipFill>
        <p:spPr>
          <a:xfrm>
            <a:off x="7799400" y="4270320"/>
            <a:ext cx="81180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16"/>
          <a:stretch/>
        </p:blipFill>
        <p:spPr>
          <a:xfrm>
            <a:off x="7315560" y="4613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17"/>
          <a:stretch/>
        </p:blipFill>
        <p:spPr>
          <a:xfrm>
            <a:off x="6505920" y="4270320"/>
            <a:ext cx="766080" cy="100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Textplatzhalter 2"/>
          <p:cNvSpPr/>
          <p:nvPr/>
        </p:nvSpPr>
        <p:spPr>
          <a:xfrm>
            <a:off x="10998360" y="6087240"/>
            <a:ext cx="1135080" cy="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0B92694-4190-49CF-B5EC-7F87CD49E507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9" dur="indefinite" restart="never" nodeType="tmRoot">
          <p:childTnLst>
            <p:seq>
              <p:cTn id="330" dur="indefinite" nodeType="mainSeq">
                <p:childTnLst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1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2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1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2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7" fill="hold">
                      <p:stCondLst>
                        <p:cond delay="indefinite"/>
                      </p:stCondLst>
                      <p:childTnLst>
                        <p:par>
                          <p:cTn id="378" fill="hold">
                            <p:stCondLst>
                              <p:cond delay="0"/>
                            </p:stCondLst>
                            <p:childTnLst>
                              <p:par>
                                <p:cTn id="37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1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2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3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1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2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7" fill="hold">
                      <p:stCondLst>
                        <p:cond delay="indefinite"/>
                      </p:stCondLst>
                      <p:childTnLst>
                        <p:par>
                          <p:cTn id="398" fill="hold">
                            <p:stCondLst>
                              <p:cond delay="0"/>
                            </p:stCondLst>
                            <p:childTnLst>
                              <p:par>
                                <p:cTn id="39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7" fill="hold">
                      <p:stCondLst>
                        <p:cond delay="indefinite"/>
                      </p:stCondLst>
                      <p:childTnLst>
                        <p:par>
                          <p:cTn id="408" fill="hold">
                            <p:stCondLst>
                              <p:cond delay="0"/>
                            </p:stCondLst>
                            <p:childTnLst>
                              <p:par>
                                <p:cTn id="409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1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2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Serum Bottle Experiments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2" name=""/>
          <p:cNvGraphicFramePr/>
          <p:nvPr/>
        </p:nvGraphicFramePr>
        <p:xfrm>
          <a:off x="1307160" y="2629080"/>
          <a:ext cx="10404720" cy="2077920"/>
        </p:xfrm>
        <a:graphic>
          <a:graphicData uri="http://schemas.openxmlformats.org/drawingml/2006/table">
            <a:tbl>
              <a:tblPr/>
              <a:tblGrid>
                <a:gridCol w="1422720"/>
                <a:gridCol w="89823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Strain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Substrates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 (WT)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2,3-Butanediol + 1,2-Propanediol / 2,3-Butanediol + Ethylene glycol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Δaco1 (KO)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same as TU2.0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Δaco1_Ppta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  <a:ea typeface="DejaVu Sans"/>
                        </a:rPr>
                        <a:t>same as TU2.0_Ppta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TU2.0_Ppta (H₂)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2,3-Butanediol / 2,3-Butanediol + Methanol / 2-Butanone + 1,2-Propanediol</a:t>
                      </a:r>
                      <a:endParaRPr b="0" lang="de-AT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3" name=""/>
          <p:cNvSpPr/>
          <p:nvPr/>
        </p:nvSpPr>
        <p:spPr>
          <a:xfrm>
            <a:off x="1188360" y="5067000"/>
            <a:ext cx="1056348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Measurements: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 OD₆₀₀</a:t>
            </a:r>
            <a:r>
              <a:rPr b="0" lang="de-AT" sz="1400" strike="noStrike" u="none" baseline="-8000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/</a:t>
            </a:r>
            <a:r>
              <a:rPr b="0" lang="de-AT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₆₆₀ and HPLC were performed for all cultures.</a:t>
            </a:r>
            <a:endParaRPr b="0" lang="de-AT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3EAD579-E789-4F08-8E17-159B832BDAFD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HPLC Analysis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A119C4A-17E1-4F7C-B343-E6BBD870551C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0504258-1A0D-4962-A28C-183A3BC5405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A4F0582-66FC-48DD-8094-005771256F72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3807C9-7566-452A-B86D-DC5553BACF06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" descr=""/>
          <p:cNvPicPr/>
          <p:nvPr/>
        </p:nvPicPr>
        <p:blipFill>
          <a:blip r:embed="rId1"/>
          <a:stretch/>
        </p:blipFill>
        <p:spPr>
          <a:xfrm>
            <a:off x="2722680" y="304200"/>
            <a:ext cx="8858160" cy="5904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BAC26B-B7C2-4979-BFE1-9DDD49D743D4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2920" cy="62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Successes and Setbacks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Successful genetic engineering of A. woodii: Replacement of the native adh4 promoter with the pta promoter from C. ljungdahlii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Increased expression of adh4 confirmed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adh4 expression was induced in the presence of 1,2-propanediol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Redox shift toward 2-butanol by hydrogen could not be confirmed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2-butanol was produced, </a:t>
            </a:r>
            <a:r>
              <a:rPr b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but not in higher amounts</a:t>
            </a: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 than with the native promoter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ADE721-F88F-4CF7-B14A-CE6A75821CB5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Outlook and Further Improvements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Focus on NADH availability, not promoter strength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Replace Adh4 with a more selective alcohol dehydrogenase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Improve NADH regeneration (e.g. via FDH)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Test alternative redox conditions (e.g. formate, CO)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D546D67-B87D-4CC5-A60C-D10C0A1B3A92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"/>
          <p:cNvSpPr/>
          <p:nvPr/>
        </p:nvSpPr>
        <p:spPr>
          <a:xfrm>
            <a:off x="4604400" y="1310400"/>
            <a:ext cx="2982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for joining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274200" y="2278080"/>
            <a:ext cx="5641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Big thanks to Klara for the amazing supervision!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036600" y="3237480"/>
            <a:ext cx="61185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Thanks to Vincent for all the behind-the-scenes help!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2360880" y="4134240"/>
            <a:ext cx="746784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And thanks to Dr. Stefan Pflügl for letting me be part of the team!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de-AT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BEF2B9B-58A8-4084-A9DD-CC27270A6EE5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Background of the Project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 A. woodii to produce 2-butanol from 2,3-butanediol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Understand why the pathway stops at MEK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Context: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Biotech alternative to fossil chemicals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Higher energy density than ethanol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Microbial production still rare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Coupled to CO₂ fixation (WLP)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6" name="" descr=""/>
          <p:cNvPicPr/>
          <p:nvPr/>
        </p:nvPicPr>
        <p:blipFill>
          <a:blip r:embed="rId1"/>
          <a:stretch/>
        </p:blipFill>
        <p:spPr>
          <a:xfrm>
            <a:off x="7211160" y="3024000"/>
            <a:ext cx="4179600" cy="311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B311CEB-C55A-4C46-B8C0-4B12B03A5E5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Acetobacterium woodii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Anaerobic, acetogenic bacterium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Fixes CO₂ via the Wood-Ljungdahl pathy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Produces acetyl-CoA, but 2-butanol synthesis is energetically limited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Grows well anaerobically, quite robust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Easy to genetically modify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 harmful byproducts, safe to handle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0667D2-868E-4B59-B4D9-7B63C18552B5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3" dur="indefinite" restart="never" nodeType="tmRoot">
          <p:childTnLst>
            <p:seq>
              <p:cTn id="54" dur="indefinite" nodeType="mainSeq">
                <p:childTnLst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</a:t>
            </a: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-Cas </a:t>
            </a: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System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CRISPR = Clustered Regularly Interspaced Short Palindromic Repeats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Developed by Emmanuelle Charpentier &amp; Jennifer Doudna (published in 2012)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Awarded the 2020 Nobel Prize in Chemistry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Adaptive immune system of bacteria and archaea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Cas proteins (e.g. Cas9) cut DNA at specific sites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precise genome editing (knockout, knock-in)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Revolutionizing molecular biology, medicine &amp; biotechnology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443106-676F-45E5-9646-6A39FAD33DB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9" dur="5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0" dur="500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5" dur="50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6" dur="500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4113360" y="265320"/>
            <a:ext cx="3962880" cy="1719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4213440" y="2089080"/>
            <a:ext cx="3763080" cy="666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5276880" y="2899440"/>
            <a:ext cx="1635840" cy="1311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7145280" y="3509640"/>
            <a:ext cx="2164320" cy="399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" descr=""/>
          <p:cNvPicPr/>
          <p:nvPr/>
        </p:nvPicPr>
        <p:blipFill>
          <a:blip r:embed="rId5"/>
          <a:stretch/>
        </p:blipFill>
        <p:spPr>
          <a:xfrm>
            <a:off x="5140800" y="4379400"/>
            <a:ext cx="1908000" cy="100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Textplatzhalter 10"/>
          <p:cNvSpPr/>
          <p:nvPr/>
        </p:nvSpPr>
        <p:spPr>
          <a:xfrm>
            <a:off x="10998000" y="6120000"/>
            <a:ext cx="1135080" cy="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2275B6E-CEF4-4097-93F1-75B159F416BA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7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8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Cloning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Fast and efficient DNA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Uses Type IIS enzymes (e.g. Esp3I)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Cuts outside recognition sites → custom overhangs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Enables seamless &amp; directional ligation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Great for modular constructs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1DC9EC-25EA-447D-BAD5-B3CF98DAC042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9" dur="indefinite" restart="never" nodeType="tmRoot">
          <p:childTnLst>
            <p:seq>
              <p:cTn id="160" dur="indefinite" nodeType="mainSeq">
                <p:childTnLst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5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6" dur="500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Aim of the Work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10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Increase the expression of adh4 by replacment of the native promoter with a stronger one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2-butanol is produced when 2,3-butanediol and another diol are used as cosubstrates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Test if hydrogen shifts redox balance toward 2-butanol.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C26DE4-1C2F-4E41-98E8-A7727BF4C6E2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Experimental Workflow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2920" cy="3298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Plasmid Assembly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Annealing of spacer1/2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PCR of promoter, lha and rha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Golden Gate assembly of spacer and promoter plasmids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Transformation into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E. Coli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Midiprep isolation of promoter plasmid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Transformation of promoter plasmid in </a:t>
            </a:r>
            <a:r>
              <a:rPr b="0" i="1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A. Woodii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rial"/>
                <a:ea typeface="DejaVu Sans"/>
              </a:rPr>
              <a:t>Functional Testing</a:t>
            </a:r>
            <a:endParaRPr b="0" lang="de-AT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D7B03D1-FD81-4731-9396-3EB3A08C84E7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1" dur="indefinite" restart="never" nodeType="tmRoot">
          <p:childTnLst>
            <p:seq>
              <p:cTn id="192" dur="indefinite" nodeType="mainSeq">
                <p:childTnLst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9" dur="500" fill="hold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0" dur="500" fill="hold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2920" cy="82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Construction of the PTA-Plasmid via Golden Gate</a:t>
            </a:r>
            <a:endParaRPr b="0" lang="de-AT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1307160" y="2661480"/>
            <a:ext cx="869760" cy="1001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2"/>
          <a:stretch/>
        </p:blipFill>
        <p:spPr>
          <a:xfrm>
            <a:off x="2368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3"/>
          <a:stretch/>
        </p:blipFill>
        <p:spPr>
          <a:xfrm>
            <a:off x="2838600" y="2661480"/>
            <a:ext cx="106776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4"/>
          <a:stretch/>
        </p:blipFill>
        <p:spPr>
          <a:xfrm>
            <a:off x="4060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5"/>
          <a:stretch/>
        </p:blipFill>
        <p:spPr>
          <a:xfrm>
            <a:off x="4532760" y="2661480"/>
            <a:ext cx="9122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6"/>
          <a:stretch/>
        </p:blipFill>
        <p:spPr>
          <a:xfrm>
            <a:off x="5536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7"/>
          <a:stretch/>
        </p:blipFill>
        <p:spPr>
          <a:xfrm>
            <a:off x="6014520" y="2659680"/>
            <a:ext cx="81180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8"/>
          <a:stretch/>
        </p:blipFill>
        <p:spPr>
          <a:xfrm>
            <a:off x="7366320" y="2661480"/>
            <a:ext cx="85752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9"/>
          <a:stretch/>
        </p:blipFill>
        <p:spPr>
          <a:xfrm>
            <a:off x="6940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0"/>
          <a:stretch/>
        </p:blipFill>
        <p:spPr>
          <a:xfrm>
            <a:off x="8778960" y="2661480"/>
            <a:ext cx="88488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1"/>
          <a:stretch/>
        </p:blipFill>
        <p:spPr>
          <a:xfrm>
            <a:off x="8308440" y="3062160"/>
            <a:ext cx="358560" cy="182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2"/>
          <a:stretch/>
        </p:blipFill>
        <p:spPr>
          <a:xfrm>
            <a:off x="9154800" y="3776760"/>
            <a:ext cx="180720" cy="354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3"/>
          <a:stretch/>
        </p:blipFill>
        <p:spPr>
          <a:xfrm>
            <a:off x="8888760" y="4240080"/>
            <a:ext cx="8024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4"/>
          <a:stretch/>
        </p:blipFill>
        <p:spPr>
          <a:xfrm>
            <a:off x="7365960" y="4243320"/>
            <a:ext cx="912240" cy="10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15"/>
          <a:stretch/>
        </p:blipFill>
        <p:spPr>
          <a:xfrm>
            <a:off x="8322480" y="4649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16"/>
          <a:stretch/>
        </p:blipFill>
        <p:spPr>
          <a:xfrm>
            <a:off x="6846840" y="4649760"/>
            <a:ext cx="354600" cy="180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17"/>
          <a:stretch/>
        </p:blipFill>
        <p:spPr>
          <a:xfrm>
            <a:off x="6042960" y="4243320"/>
            <a:ext cx="665280" cy="100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1" name="Textplatzhalter 1"/>
          <p:cNvSpPr/>
          <p:nvPr/>
        </p:nvSpPr>
        <p:spPr>
          <a:xfrm>
            <a:off x="10998360" y="6087240"/>
            <a:ext cx="1135080" cy="2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© </a:t>
            </a:r>
            <a:r>
              <a:rPr b="0" lang="de-DE" sz="800" strike="noStrike" u="none" cap="all">
                <a:solidFill>
                  <a:srgbClr val="000000"/>
                </a:solidFill>
                <a:effectLst/>
                <a:uFillTx/>
                <a:latin typeface="Arial"/>
                <a:ea typeface="DejaVu Sans"/>
              </a:rPr>
              <a:t>Biorender.com</a:t>
            </a:r>
            <a:endParaRPr b="0" lang="de-AT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FB52CBF-816A-430A-849E-A08A04E53C4D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1" dur="indefinite" restart="never" nodeType="tmRoot">
          <p:childTnLst>
            <p:seq>
              <p:cTn id="242" dur="indefinite" nodeType="mainSeq">
                <p:childTnLst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4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3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9" fill="hold">
                      <p:stCondLst>
                        <p:cond delay="indefinite"/>
                      </p:stCondLst>
                      <p:childTnLst>
                        <p:par>
                          <p:cTn id="300" fill="hold">
                            <p:stCondLst>
                              <p:cond delay="0"/>
                            </p:stCondLst>
                            <p:childTnLst>
                              <p:par>
                                <p:cTn id="3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3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4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5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4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9" fill="hold">
                      <p:stCondLst>
                        <p:cond delay="indefinite"/>
                      </p:stCondLst>
                      <p:childTnLst>
                        <p:par>
                          <p:cTn id="320" fill="hold">
                            <p:stCondLst>
                              <p:cond delay="0"/>
                            </p:stCondLst>
                            <p:childTnLst>
                              <p:par>
                                <p:cTn id="321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3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4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2386</TotalTime>
  <Application>LibreOffice/25.2.3.2$Linux_X86_64 LibreOffice_project/520$Build-2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2025-06-10T22:32:09Z</dcterms:modified>
  <cp:revision>112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