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31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image2.svg" ContentType="image/sv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1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1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58F117E-51C1-4C9F-B10C-FD5C8DAA599F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0EC194-02AE-429F-8433-26AD02BA2070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6800" y="1650240"/>
            <a:ext cx="10399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6800" y="1650240"/>
            <a:ext cx="10399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0FA1E4-03A0-4109-A29B-78325764EC3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6800" y="1650240"/>
            <a:ext cx="10399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801A6A-712F-4FB8-8D69-EBDD49939CA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6800" y="1650240"/>
            <a:ext cx="10399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761EF2-DA07-4B2C-A179-08A9DA41D8F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abel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6800" y="182556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7"/>
          </p:nvPr>
        </p:nvSpPr>
        <p:spPr>
          <a:xfrm>
            <a:off x="461520" y="6385680"/>
            <a:ext cx="1012896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8"/>
          </p:nvPr>
        </p:nvSpPr>
        <p:spPr>
          <a:xfrm>
            <a:off x="10882080" y="6385680"/>
            <a:ext cx="82332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25A416-0FC9-4CEA-82E4-7FD41B3094D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1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7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06800" y="182556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9"/>
          </p:nvPr>
        </p:nvSpPr>
        <p:spPr>
          <a:xfrm>
            <a:off x="461520" y="6385680"/>
            <a:ext cx="1012896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10"/>
          </p:nvPr>
        </p:nvSpPr>
        <p:spPr>
          <a:xfrm>
            <a:off x="10882080" y="6385680"/>
            <a:ext cx="82332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ED505C-9A92-484A-BFF6-C0F38CEB651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2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6800" y="182556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11"/>
          </p:nvPr>
        </p:nvSpPr>
        <p:spPr>
          <a:xfrm>
            <a:off x="461520" y="6385680"/>
            <a:ext cx="1012896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12"/>
          </p:nvPr>
        </p:nvSpPr>
        <p:spPr>
          <a:xfrm>
            <a:off x="10882080" y="6385680"/>
            <a:ext cx="82332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2D2EAE-8A3C-44AC-A5FE-ACBB3C8CB7B5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06800" y="1650240"/>
            <a:ext cx="10399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82E2894-F87E-4EAE-898C-ED113BF8AB4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06800" y="1650240"/>
            <a:ext cx="10399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08E688E-68C0-4187-974E-DCDA6AFE8AC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6800" y="182520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6800" y="182520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61520" y="6385680"/>
            <a:ext cx="1012896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882080" y="6385680"/>
            <a:ext cx="82332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CCA225-898A-445D-A83D-D640786DA265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6800" y="182520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3"/>
          </p:nvPr>
        </p:nvSpPr>
        <p:spPr>
          <a:xfrm>
            <a:off x="461520" y="6385680"/>
            <a:ext cx="1012896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4"/>
          </p:nvPr>
        </p:nvSpPr>
        <p:spPr>
          <a:xfrm>
            <a:off x="10882080" y="6385680"/>
            <a:ext cx="82332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B22B9E-CBDA-464A-BE6D-4BEA8C7E247F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3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6800" y="182520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5"/>
          </p:nvPr>
        </p:nvSpPr>
        <p:spPr>
          <a:xfrm>
            <a:off x="461520" y="6385680"/>
            <a:ext cx="1012896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10882080" y="6385680"/>
            <a:ext cx="82332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FFB00A-361D-420F-ABD3-5C23BD2B246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8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06800" y="182520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13"/>
          </p:nvPr>
        </p:nvSpPr>
        <p:spPr>
          <a:xfrm>
            <a:off x="461520" y="6385680"/>
            <a:ext cx="1012896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14"/>
          </p:nvPr>
        </p:nvSpPr>
        <p:spPr>
          <a:xfrm>
            <a:off x="10882080" y="6385680"/>
            <a:ext cx="82332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D94A99-E176-477F-851D-4ADDAD9C2BA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5640" cy="6192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56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000" y="466560"/>
            <a:ext cx="1936440" cy="7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06800" y="1825200"/>
            <a:ext cx="10399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15"/>
          </p:nvPr>
        </p:nvSpPr>
        <p:spPr>
          <a:xfrm>
            <a:off x="461520" y="6385680"/>
            <a:ext cx="1012896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16"/>
          </p:nvPr>
        </p:nvSpPr>
        <p:spPr>
          <a:xfrm>
            <a:off x="10882080" y="6385680"/>
            <a:ext cx="823320" cy="2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FEF6BC-1982-41CB-A8C4-C0B7EA7B60A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1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10.png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Relationship Id="rId7" Type="http://schemas.openxmlformats.org/officeDocument/2006/relationships/image" Target="../media/image23.png"/><Relationship Id="rId8" Type="http://schemas.openxmlformats.org/officeDocument/2006/relationships/image" Target="../media/image10.png"/><Relationship Id="rId9" Type="http://schemas.openxmlformats.org/officeDocument/2006/relationships/image" Target="../media/image24.png"/><Relationship Id="rId10" Type="http://schemas.openxmlformats.org/officeDocument/2006/relationships/image" Target="../media/image10.png"/><Relationship Id="rId11" Type="http://schemas.openxmlformats.org/officeDocument/2006/relationships/image" Target="../media/image25.png"/><Relationship Id="rId12" Type="http://schemas.openxmlformats.org/officeDocument/2006/relationships/image" Target="../media/image16.png"/><Relationship Id="rId13" Type="http://schemas.openxmlformats.org/officeDocument/2006/relationships/image" Target="../media/image26.png"/><Relationship Id="rId14" Type="http://schemas.openxmlformats.org/officeDocument/2006/relationships/image" Target="../media/image18.png"/><Relationship Id="rId15" Type="http://schemas.openxmlformats.org/officeDocument/2006/relationships/image" Target="../media/image27.png"/><Relationship Id="rId16" Type="http://schemas.openxmlformats.org/officeDocument/2006/relationships/image" Target="../media/image18.png"/><Relationship Id="rId17" Type="http://schemas.openxmlformats.org/officeDocument/2006/relationships/image" Target="../media/image28.png"/><Relationship Id="rId18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5.png"/><Relationship Id="rId11" Type="http://schemas.openxmlformats.org/officeDocument/2006/relationships/image" Target="../media/image10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1520" y="4258800"/>
            <a:ext cx="10128960" cy="10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61520" y="5550480"/>
            <a:ext cx="101289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307160" y="2660760"/>
            <a:ext cx="69156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187720" y="3026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658600" y="2660760"/>
            <a:ext cx="80136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4"/>
          <a:stretch/>
        </p:blipFill>
        <p:spPr>
          <a:xfrm>
            <a:off x="3627360" y="3026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5"/>
          <a:stretch/>
        </p:blipFill>
        <p:spPr>
          <a:xfrm>
            <a:off x="4131360" y="2660760"/>
            <a:ext cx="85644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6"/>
          <a:stretch/>
        </p:blipFill>
        <p:spPr>
          <a:xfrm>
            <a:off x="5067000" y="3026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7"/>
          <a:stretch/>
        </p:blipFill>
        <p:spPr>
          <a:xfrm>
            <a:off x="5500080" y="2660760"/>
            <a:ext cx="145080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8"/>
          <a:stretch/>
        </p:blipFill>
        <p:spPr>
          <a:xfrm>
            <a:off x="7010280" y="3026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9"/>
          <a:stretch/>
        </p:blipFill>
        <p:spPr>
          <a:xfrm>
            <a:off x="7515360" y="2804760"/>
            <a:ext cx="1091160" cy="709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0"/>
          <a:stretch/>
        </p:blipFill>
        <p:spPr>
          <a:xfrm>
            <a:off x="8737920" y="3026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1"/>
          <a:stretch/>
        </p:blipFill>
        <p:spPr>
          <a:xfrm>
            <a:off x="9205560" y="2660760"/>
            <a:ext cx="79236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12"/>
          <a:stretch/>
        </p:blipFill>
        <p:spPr>
          <a:xfrm>
            <a:off x="9547920" y="3777120"/>
            <a:ext cx="180000" cy="353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13"/>
          <a:stretch/>
        </p:blipFill>
        <p:spPr>
          <a:xfrm>
            <a:off x="9182520" y="4270320"/>
            <a:ext cx="97524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14"/>
          <a:stretch/>
        </p:blipFill>
        <p:spPr>
          <a:xfrm>
            <a:off x="8680680" y="4613760"/>
            <a:ext cx="353880" cy="1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15"/>
          <a:stretch/>
        </p:blipFill>
        <p:spPr>
          <a:xfrm>
            <a:off x="7797240" y="4270320"/>
            <a:ext cx="81072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16"/>
          <a:stretch/>
        </p:blipFill>
        <p:spPr>
          <a:xfrm>
            <a:off x="7313400" y="4613760"/>
            <a:ext cx="353880" cy="1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17"/>
          <a:stretch/>
        </p:blipFill>
        <p:spPr>
          <a:xfrm>
            <a:off x="6504120" y="4270320"/>
            <a:ext cx="765000" cy="10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Textplatzhalter 2"/>
          <p:cNvSpPr/>
          <p:nvPr/>
        </p:nvSpPr>
        <p:spPr>
          <a:xfrm>
            <a:off x="10995120" y="6087240"/>
            <a:ext cx="1134000" cy="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7C4194-8172-49A9-BD06-EC8EEEFFDEB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Serum Bottle Experiments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7" name=""/>
          <p:cNvGraphicFramePr/>
          <p:nvPr/>
        </p:nvGraphicFramePr>
        <p:xfrm>
          <a:off x="1306800" y="2629080"/>
          <a:ext cx="10401840" cy="1385280"/>
        </p:xfrm>
        <a:graphic>
          <a:graphicData uri="http://schemas.openxmlformats.org/drawingml/2006/table">
            <a:tbl>
              <a:tblPr/>
              <a:tblGrid>
                <a:gridCol w="1422360"/>
                <a:gridCol w="897948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 (WT)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 (H₂)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2-Butanone + 1,2-Propanediol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8" name=""/>
          <p:cNvSpPr/>
          <p:nvPr/>
        </p:nvSpPr>
        <p:spPr>
          <a:xfrm>
            <a:off x="1188000" y="5067000"/>
            <a:ext cx="10559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Measurements: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OD₆₀₀</a:t>
            </a:r>
            <a:r>
              <a:rPr b="0" lang="de-AT" sz="1400" strike="noStrike" u="none" baseline="-8000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/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₆₆₀ and HPLC were performed for all cultures.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4EEC7B-FDE0-4ADE-9841-197D51DF856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HPLC Analysis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980F68-4AFF-4A3F-B40A-D5087D7ED2D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721600" y="340200"/>
            <a:ext cx="8854920" cy="590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52005D-2446-4F41-96B1-03289127CA7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721600" y="340200"/>
            <a:ext cx="8854920" cy="590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ECB3C8-3796-4F64-B4C9-57B0D19072C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721600" y="340200"/>
            <a:ext cx="8854920" cy="590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BF6896-90E0-4116-8EBB-5CBD1925853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06800" y="1650600"/>
            <a:ext cx="1039932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Successful genetic engineering of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: Replacement of the native Adh4 promoter with the pta promoter from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C. ljungdahlii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Increased expression of Adh4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Adh4 expression was induced in the presence of 1,2-propanediol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Redox shift toward 2-butanol by hydrogen could not be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2-butanol was produced, </a:t>
            </a:r>
            <a:r>
              <a:rPr b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but not in higher amounts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than with the native promoter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269A29-110E-45FA-990F-66C8F3EE5959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588305-BD8D-4158-BBB4-342E10D1424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4602600" y="1310400"/>
            <a:ext cx="2982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273120" y="2278080"/>
            <a:ext cx="5639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035160" y="3237480"/>
            <a:ext cx="6117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360160" y="4134240"/>
            <a:ext cx="7464960" cy="9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A9DEE4-24E2-4ABF-BDBB-5266596860E7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Background of the Project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to produce 2-butanol from 2,3-butanediol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Understand why the pathway stops at MEK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Context: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Biotech alternative to fossil chemicals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Higher energy density than ethanol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Microbial production still rare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Coupled to CO₂ fixation (WLP)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425000" y="2988000"/>
            <a:ext cx="4177800" cy="311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7A44B7-D792-4C54-B5EB-87524A31B86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Fixes CO₂ via the Wood-Ljungdahl pathy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Produces acetyl-CoA, but 2-butanol synthesis is energetically limited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Grows well anaerobically, quite robust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Easy to genetically modify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 harmful byproducts, safe to handle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D4C3A9-9D0B-4E02-BA65-1427B10CDE2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CRISPR-Cas System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 = Clustered Regularly Interspaced Short Palindromic Repeats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Developed by Emmanuelle Charpentier &amp; Jennifer Doudna (published in 2012)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Awarded the 2020 Nobel Prize in Chemistry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Adaptive immune system of bacteria and archaea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 proteins (e.g. Cas9) cut DNA at specific sites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precise genome editing (knockout, knock-in)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Revolutionizing molecular biology, medicine &amp; biotechnology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46CE57-08CD-4C71-9A45-5E698AD1023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111920" y="265320"/>
            <a:ext cx="3961080" cy="1718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212000" y="2089080"/>
            <a:ext cx="3761280" cy="66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5275440" y="2899440"/>
            <a:ext cx="1634760" cy="1310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>
            <a:off x="7143120" y="3509640"/>
            <a:ext cx="2162880" cy="39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5"/>
          <a:stretch/>
        </p:blipFill>
        <p:spPr>
          <a:xfrm>
            <a:off x="5139360" y="4379400"/>
            <a:ext cx="1906920" cy="100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Textplatzhalter 10"/>
          <p:cNvSpPr/>
          <p:nvPr/>
        </p:nvSpPr>
        <p:spPr>
          <a:xfrm>
            <a:off x="10994760" y="6120000"/>
            <a:ext cx="1134000" cy="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100114-4C1A-4CD1-9041-A14D5048A7D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Fast and efficient DNA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enzymes (e.g. Esp3I)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Cuts outside recognition sites → custom overhangs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&amp; directional ligation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Great for modular constructs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33F78C-C521-464E-804C-4743EAAB08A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 the expression of Adh4 by replacment of the native promoter with a stronger one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2-butanol is produced when 2,3-butanediol and another diol are used as cosubstrates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hydrogen shifts redox balance toward 2-butanol.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F4A78B-7698-447D-B424-89967267819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306800" y="2629080"/>
            <a:ext cx="10399320" cy="32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Plasmid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Annealing of spacer1/2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PCR of promoter, lha and rha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assembly of spacer and promoter plasmids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Midiprep isolation of promoter plasmid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Transformation of promoter plasmid in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Functional Testing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557A7A-CD6E-4766-978A-6CB871236DF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06800" y="1549080"/>
            <a:ext cx="10399320" cy="82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PTA-Plasmid via Golden Gate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306800" y="2661480"/>
            <a:ext cx="868680" cy="1000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367720" y="3062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2837520" y="2661480"/>
            <a:ext cx="106668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4059360" y="3062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5"/>
          <a:stretch/>
        </p:blipFill>
        <p:spPr>
          <a:xfrm>
            <a:off x="4531320" y="2661480"/>
            <a:ext cx="91116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6"/>
          <a:stretch/>
        </p:blipFill>
        <p:spPr>
          <a:xfrm>
            <a:off x="5534640" y="3062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7"/>
          <a:stretch/>
        </p:blipFill>
        <p:spPr>
          <a:xfrm>
            <a:off x="6012720" y="2659680"/>
            <a:ext cx="81072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8"/>
          <a:stretch/>
        </p:blipFill>
        <p:spPr>
          <a:xfrm>
            <a:off x="7364160" y="2661480"/>
            <a:ext cx="85644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9"/>
          <a:stretch/>
        </p:blipFill>
        <p:spPr>
          <a:xfrm>
            <a:off x="6938280" y="3062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10"/>
          <a:stretch/>
        </p:blipFill>
        <p:spPr>
          <a:xfrm>
            <a:off x="8776440" y="2661480"/>
            <a:ext cx="88380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11"/>
          <a:stretch/>
        </p:blipFill>
        <p:spPr>
          <a:xfrm>
            <a:off x="8305920" y="3062160"/>
            <a:ext cx="357840" cy="1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12"/>
          <a:stretch/>
        </p:blipFill>
        <p:spPr>
          <a:xfrm>
            <a:off x="9152280" y="3776760"/>
            <a:ext cx="180000" cy="353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13"/>
          <a:stretch/>
        </p:blipFill>
        <p:spPr>
          <a:xfrm>
            <a:off x="8983800" y="4243320"/>
            <a:ext cx="911160" cy="10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14"/>
          <a:stretch/>
        </p:blipFill>
        <p:spPr>
          <a:xfrm>
            <a:off x="8464680" y="4649760"/>
            <a:ext cx="353880" cy="1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15"/>
          <a:stretch/>
        </p:blipFill>
        <p:spPr>
          <a:xfrm>
            <a:off x="7661160" y="4243320"/>
            <a:ext cx="664560" cy="10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Textplatzhalter 1"/>
          <p:cNvSpPr/>
          <p:nvPr/>
        </p:nvSpPr>
        <p:spPr>
          <a:xfrm>
            <a:off x="10995120" y="6087240"/>
            <a:ext cx="1134000" cy="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8F747B-AC3B-4761-A95D-3262CC58FDA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2025-06-11T22:30:59Z</dcterms:modified>
  <cp:revision>115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