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2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29.png" ContentType="image/png"/>
  <Override PartName="/ppt/media/image7.png" ContentType="image/png"/>
  <Override PartName="/ppt/media/image16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 idx="4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 idx="5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 idx="5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5FC973BE-6049-4329-8DD1-3BD3D5711003}" type="slidenum"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91F9AA-6168-4BCC-B132-2ADAC4BF0BF2}" type="slidenum">
              <a: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</a:t>
            </a: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B2688B-25AF-463D-B586-535864BD8F4C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68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19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0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4D95E4-193C-4811-A092-51FEB747DFE4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73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ftr" idx="21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22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8CC5A8-22E4-4865-A7AD-3827A757620E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77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3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24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0E458F-3E71-4F0F-938E-14A355C07F9A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85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25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26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478D15-91B5-4739-B40D-451EB345F363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93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27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28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D8E91F-00B7-4CDA-87CC-4E1D4A2A1CD5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01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 idx="29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 idx="30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768C87-584F-4B80-9D17-07D87B242401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08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ftr" idx="31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sldNum" idx="32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E14ADF-E7F3-4B14-9015-AF0CDA318D40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17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8"/>
          <p:cNvSpPr>
            <a:spLocks noGrp="1"/>
          </p:cNvSpPr>
          <p:nvPr>
            <p:ph type="ftr" idx="33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PlaceHolder 9"/>
          <p:cNvSpPr>
            <a:spLocks noGrp="1"/>
          </p:cNvSpPr>
          <p:nvPr>
            <p:ph type="sldNum" idx="34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F9C644-8131-462A-B3E8-1EF23B6A0B54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28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ftr" idx="35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Num" idx="36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F42845-D9D3-4396-ACA9-19455CBC485D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34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ftr" idx="37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38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897C91-6BCF-4D2A-9F85-B01D47FE7B5A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9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3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4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5FF846-6416-496E-9BB4-4A4972B0BFE0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39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ftr" idx="39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sldNum" idx="40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441CE5-692A-44DC-955D-D4DE9FBC9A49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45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ftr" idx="41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sldNum" idx="42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6F3468-F493-4D9D-89F7-C59F415FD19E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52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ftr" idx="43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44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8E987C-E273-47B6-A870-5450087E8F7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57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ftr" idx="45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46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B2176E-C176-426B-9B43-3CE953597AE2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61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ftr" idx="47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sldNum" idx="48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D33D99-A630-487F-88A5-8045CF4085F8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7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5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6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7FFCB9-5460-460B-9FC4-E8FF5620DAB5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4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ftr" idx="7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7"/>
          <p:cNvSpPr>
            <a:spLocks noGrp="1"/>
          </p:cNvSpPr>
          <p:nvPr>
            <p:ph type="sldNum" idx="8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42D9A5-8E98-40B7-8C50-DD326A1F7E33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33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8"/>
          <p:cNvSpPr>
            <a:spLocks noGrp="1"/>
          </p:cNvSpPr>
          <p:nvPr>
            <p:ph type="ftr" idx="9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9"/>
          <p:cNvSpPr>
            <a:spLocks noGrp="1"/>
          </p:cNvSpPr>
          <p:nvPr>
            <p:ph type="sldNum" idx="10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1A6521-F708-412F-8DBB-4A04BD4FFC98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44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ftr" idx="11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12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93FCC0-55BF-4315-AC58-B40E0AD9CD62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50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13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14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29875B-CDB9-4C9B-886B-7CCE09D628BC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55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ftr" idx="15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16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11B290-E735-4678-904A-3B9AE13B79DE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61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ftr" idx="17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sldNum" idx="18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431CF2-882F-4BF9-B055-34966FD1A314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9.png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22.png"/><Relationship Id="rId8" Type="http://schemas.openxmlformats.org/officeDocument/2006/relationships/image" Target="../media/image9.png"/><Relationship Id="rId9" Type="http://schemas.openxmlformats.org/officeDocument/2006/relationships/image" Target="../media/image23.png"/><Relationship Id="rId10" Type="http://schemas.openxmlformats.org/officeDocument/2006/relationships/image" Target="../media/image9.png"/><Relationship Id="rId11" Type="http://schemas.openxmlformats.org/officeDocument/2006/relationships/image" Target="../media/image24.png"/><Relationship Id="rId12" Type="http://schemas.openxmlformats.org/officeDocument/2006/relationships/image" Target="../media/image15.png"/><Relationship Id="rId13" Type="http://schemas.openxmlformats.org/officeDocument/2006/relationships/image" Target="../media/image25.png"/><Relationship Id="rId14" Type="http://schemas.openxmlformats.org/officeDocument/2006/relationships/image" Target="../media/image17.png"/><Relationship Id="rId15" Type="http://schemas.openxmlformats.org/officeDocument/2006/relationships/image" Target="../media/image26.png"/><Relationship Id="rId16" Type="http://schemas.openxmlformats.org/officeDocument/2006/relationships/image" Target="../media/image17.png"/><Relationship Id="rId17" Type="http://schemas.openxmlformats.org/officeDocument/2006/relationships/image" Target="../media/image27.png"/><Relationship Id="rId18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0" Type="http://schemas.openxmlformats.org/officeDocument/2006/relationships/image" Target="../media/image14.png"/><Relationship Id="rId11" Type="http://schemas.openxmlformats.org/officeDocument/2006/relationships/image" Target="../media/image9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9.png"/><Relationship Id="rId18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61880" y="4258800"/>
            <a:ext cx="10130400" cy="10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Exploring possibilities for 2-butanol production in </a:t>
            </a:r>
            <a:r>
              <a:rPr b="1" i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by exchange of the Adh4 promoter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61880" y="5550480"/>
            <a:ext cx="1013040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Thomas Hackl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1120" cy="8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and Colony Screening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307520" y="2660760"/>
            <a:ext cx="690840" cy="100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2188440" y="3026160"/>
            <a:ext cx="356760" cy="181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2659320" y="2660760"/>
            <a:ext cx="800640" cy="100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8" name="" descr=""/>
          <p:cNvPicPr/>
          <p:nvPr/>
        </p:nvPicPr>
        <p:blipFill>
          <a:blip r:embed="rId4"/>
          <a:stretch/>
        </p:blipFill>
        <p:spPr>
          <a:xfrm>
            <a:off x="3628440" y="3026160"/>
            <a:ext cx="356760" cy="181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5"/>
          <a:stretch/>
        </p:blipFill>
        <p:spPr>
          <a:xfrm>
            <a:off x="4132800" y="2660760"/>
            <a:ext cx="855720" cy="100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6"/>
          <a:stretch/>
        </p:blipFill>
        <p:spPr>
          <a:xfrm>
            <a:off x="5068440" y="3026160"/>
            <a:ext cx="356760" cy="181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7"/>
          <a:stretch/>
        </p:blipFill>
        <p:spPr>
          <a:xfrm>
            <a:off x="5501880" y="2660760"/>
            <a:ext cx="1450080" cy="100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8"/>
          <a:stretch/>
        </p:blipFill>
        <p:spPr>
          <a:xfrm>
            <a:off x="7012440" y="3026160"/>
            <a:ext cx="356760" cy="181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9"/>
          <a:stretch/>
        </p:blipFill>
        <p:spPr>
          <a:xfrm>
            <a:off x="7517520" y="2804760"/>
            <a:ext cx="1090440" cy="708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10"/>
          <a:stretch/>
        </p:blipFill>
        <p:spPr>
          <a:xfrm>
            <a:off x="8740440" y="3026160"/>
            <a:ext cx="356760" cy="181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5" name="" descr=""/>
          <p:cNvPicPr/>
          <p:nvPr/>
        </p:nvPicPr>
        <p:blipFill>
          <a:blip r:embed="rId11"/>
          <a:stretch/>
        </p:blipFill>
        <p:spPr>
          <a:xfrm>
            <a:off x="9208080" y="2660760"/>
            <a:ext cx="791640" cy="100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12"/>
          <a:stretch/>
        </p:blipFill>
        <p:spPr>
          <a:xfrm>
            <a:off x="9550800" y="3777120"/>
            <a:ext cx="178920" cy="352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13"/>
          <a:stretch/>
        </p:blipFill>
        <p:spPr>
          <a:xfrm>
            <a:off x="9185040" y="4270320"/>
            <a:ext cx="974520" cy="117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14"/>
          <a:stretch/>
        </p:blipFill>
        <p:spPr>
          <a:xfrm>
            <a:off x="8683200" y="4613760"/>
            <a:ext cx="352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9" name="" descr=""/>
          <p:cNvPicPr/>
          <p:nvPr/>
        </p:nvPicPr>
        <p:blipFill>
          <a:blip r:embed="rId15"/>
          <a:stretch/>
        </p:blipFill>
        <p:spPr>
          <a:xfrm>
            <a:off x="7799400" y="4270320"/>
            <a:ext cx="810000" cy="100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16"/>
          <a:stretch/>
        </p:blipFill>
        <p:spPr>
          <a:xfrm>
            <a:off x="7315560" y="4613760"/>
            <a:ext cx="352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17"/>
          <a:stretch/>
        </p:blipFill>
        <p:spPr>
          <a:xfrm>
            <a:off x="6391080" y="4270320"/>
            <a:ext cx="879120" cy="100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2" name="Textplatzhalter 2"/>
          <p:cNvSpPr/>
          <p:nvPr/>
        </p:nvSpPr>
        <p:spPr>
          <a:xfrm>
            <a:off x="10998360" y="6087240"/>
            <a:ext cx="1133280" cy="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D045CB3-3970-4F63-97F5-2258D43CAE2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3" dur="indefinite" restart="never" nodeType="tmRoot">
          <p:childTnLst>
            <p:seq>
              <p:cTn id="314" dur="indefinite" nodeType="mainSeq">
                <p:childTnLst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1120" cy="8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Serum Bottle Experiments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34" name=""/>
          <p:cNvGraphicFramePr/>
          <p:nvPr/>
        </p:nvGraphicFramePr>
        <p:xfrm>
          <a:off x="1307160" y="2629080"/>
          <a:ext cx="8027280" cy="1451520"/>
        </p:xfrm>
        <a:graphic>
          <a:graphicData uri="http://schemas.openxmlformats.org/drawingml/2006/table">
            <a:tbl>
              <a:tblPr/>
              <a:tblGrid>
                <a:gridCol w="1731240"/>
                <a:gridCol w="6296040"/>
              </a:tblGrid>
              <a:tr h="3967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Strain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Substrates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7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 (WT)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+ 1,2-Propanediol 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2,3-Butanediol /  2-Butanone + 1,2-Propanediol + H₂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5" name=""/>
          <p:cNvSpPr/>
          <p:nvPr/>
        </p:nvSpPr>
        <p:spPr>
          <a:xfrm>
            <a:off x="1188360" y="4599000"/>
            <a:ext cx="10561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Analytics:</a:t>
            </a: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OD₆₀₀ and HPLC were performed for all cultures.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D8C31D5-ADBD-492D-AE9F-2003FFD3E01B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6360" cy="590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FC9357F-34D6-405A-88C1-D63BA49F5DFE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6360" cy="590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AE6EFA5-4B62-4D11-A835-8138807E3EF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6360" cy="590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E375C1C-9B72-4A84-BF84-B4C3FAB3E2FB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1120" cy="62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Successes and Setbacks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1120" cy="30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Successful genetic engineering of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A. woodii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: Replacement of the native adh4 promoter with the pta promoter from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C. Ljungdahlii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The promoter exchange didn’t have any effect on 2-butanol production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MEK was reduced to 2-butanol in increased amounts in the presence of 1,2-propanediol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Hydrogen does not shift the reaction toward 2-butanol 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94783AA-3395-49FF-92E9-B09E0463B14A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1" dur="indefinite" restart="never" nodeType="tmRoot">
          <p:childTnLst>
            <p:seq>
              <p:cTn id="402" dur="indefinite" nodeType="mainSeq">
                <p:childTnLst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7" dur="500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8" dur="500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3" dur="500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4" dur="500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9" dur="500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6" dur="500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1120" cy="8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Outlook and Further Improvements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1120" cy="30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Focus on NADH availability, not promoter strength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Replace Adh4 with a more selective alcohol dehydrogenase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Improve NADH regeneration (e.g. via FDH)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 alternative redox conditions (e.g. formate, CO)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6F8D1B2-4EBA-437D-8274-28B774C11691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7" dur="indefinite" restart="never" nodeType="tmRoot">
          <p:childTnLst>
            <p:seq>
              <p:cTn id="428" dur="indefinite" nodeType="mainSeq">
                <p:childTnLst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3" dur="500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4" dur="500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9" dur="500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0" dur="500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5" dur="500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6" dur="500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1" dur="50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2" dur="50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"/>
          <p:cNvSpPr/>
          <p:nvPr/>
        </p:nvSpPr>
        <p:spPr>
          <a:xfrm>
            <a:off x="4599720" y="1310400"/>
            <a:ext cx="2991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for joining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3274200" y="2278080"/>
            <a:ext cx="5639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Big thanks to Klara for the amazing supervision!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3036240" y="3237480"/>
            <a:ext cx="6118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to Vincent for all the behind-the-scenes help!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2360880" y="4134240"/>
            <a:ext cx="746604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And thanks to Dr. Stefan Pflügl for letting me be part of the team!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9824BFF-2371-4D17-8BC0-B0462371CC02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1120" cy="8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Background of the Project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1120" cy="30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19040" indent="-3142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to produce 2-butanol from 2,3-butanediol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19040" indent="-3142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Understand why the pathway stops at MEK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19040" indent="-3142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Context: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Biotech alternative to fossil chemicals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  <a:p>
            <a:pPr marL="360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Higher energy density than ethanol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  <a:p>
            <a:pPr marL="360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Microbial production still rare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  <a:p>
            <a:pPr marL="360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Coupled to CO₂ fixation (WLP)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211160" y="3024000"/>
            <a:ext cx="4177800" cy="311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25E11AC-2505-4467-A7AD-0BE5B146D09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1120" cy="8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Acetobacterium woodii</a:t>
            </a:r>
            <a:endParaRPr b="0" i="1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1120" cy="30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Anaerobic, acetogenic bacterium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Fixes CO₂ via the Wood-Ljungdahl pathway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Grows well anaerobically, quite robust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Easy to genetically modify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 harmful byproducts, safe to handle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3235EC9-5A99-4187-814C-B68B0C058F69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1120" cy="8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Aim of the Work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1120" cy="30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Increase the expression of adh4 by replacment of the native promoter with a stronger 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one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2-butanol is produced when 2,3-butanediol and another diol are used as 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cosubstrates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hydrogen shifts redox balance toward 2-butanol.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4B6DF13-2B74-4620-AA57-989C037D095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1120" cy="8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CRISPR-Cas System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1120" cy="30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 = Clustered Regularly Interspaced Short Palindromic Repeats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Developed by Emmanuelle Charpentier &amp; Jennifer Doudna (published in 2012)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Awarded the 2020 Nobel Prize in Chemistry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Adaptive immune system of bacteria and archaea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Cas proteins (e.g. Cas9) cut DNA at specific sites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precise genome editing (knockout, knock-in)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Revolutionizing molecular biology, medicine &amp; biotechnology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B3CD299-27AC-49B4-8D7F-161CC985B78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4113360" y="625320"/>
            <a:ext cx="3961080" cy="1717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4213440" y="2449080"/>
            <a:ext cx="3761280" cy="66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5276880" y="3259440"/>
            <a:ext cx="1634040" cy="1309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4"/>
          <a:stretch/>
        </p:blipFill>
        <p:spPr>
          <a:xfrm>
            <a:off x="7145280" y="3869640"/>
            <a:ext cx="2162520" cy="397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9" name="" descr=""/>
          <p:cNvPicPr/>
          <p:nvPr/>
        </p:nvPicPr>
        <p:blipFill>
          <a:blip r:embed="rId5"/>
          <a:stretch/>
        </p:blipFill>
        <p:spPr>
          <a:xfrm>
            <a:off x="5140800" y="4739400"/>
            <a:ext cx="1906200" cy="1001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" name="Textplatzhalter 10"/>
          <p:cNvSpPr/>
          <p:nvPr/>
        </p:nvSpPr>
        <p:spPr>
          <a:xfrm>
            <a:off x="10998000" y="6120000"/>
            <a:ext cx="1133280" cy="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D6ED634-84CE-484D-8DF7-C200C864424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1120" cy="8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Cloning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1120" cy="30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Fast and efficient DNA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Uses Type IIS enzymes (e.g. Esp3I)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Cuts outside recognition sites → custom overhangs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seamless &amp; directional ligation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Great for modular constructs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4928F11-C601-4443-BDA8-A386A2709A40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1120" cy="8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Experimental Workflow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1120" cy="32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Plasmid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Transformation of plasmid in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A. Woodii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Phenotype testing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FBAF1D8-41E2-4F9E-B612-F418BF3C29F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3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1120" cy="8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Construction of the Plasmid via Golden Gate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307160" y="2661480"/>
            <a:ext cx="867960" cy="999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2368440" y="3062160"/>
            <a:ext cx="356760" cy="181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2838600" y="2661480"/>
            <a:ext cx="1065960" cy="929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4"/>
          <a:stretch/>
        </p:blipFill>
        <p:spPr>
          <a:xfrm>
            <a:off x="4024440" y="3062160"/>
            <a:ext cx="356760" cy="181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5"/>
          <a:stretch/>
        </p:blipFill>
        <p:spPr>
          <a:xfrm>
            <a:off x="6008760" y="2697480"/>
            <a:ext cx="910440" cy="100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6"/>
          <a:stretch/>
        </p:blipFill>
        <p:spPr>
          <a:xfrm>
            <a:off x="7012440" y="3098160"/>
            <a:ext cx="356760" cy="181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2" name="" descr=""/>
          <p:cNvPicPr/>
          <p:nvPr/>
        </p:nvPicPr>
        <p:blipFill>
          <a:blip r:embed="rId7"/>
          <a:stretch/>
        </p:blipFill>
        <p:spPr>
          <a:xfrm>
            <a:off x="7490520" y="2695680"/>
            <a:ext cx="810000" cy="100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3" name="" descr=""/>
          <p:cNvPicPr/>
          <p:nvPr/>
        </p:nvPicPr>
        <p:blipFill>
          <a:blip r:embed="rId8"/>
          <a:stretch/>
        </p:blipFill>
        <p:spPr>
          <a:xfrm>
            <a:off x="8842320" y="2697480"/>
            <a:ext cx="855720" cy="100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9"/>
          <a:stretch/>
        </p:blipFill>
        <p:spPr>
          <a:xfrm>
            <a:off x="8416440" y="3098160"/>
            <a:ext cx="356760" cy="181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10"/>
          <a:stretch/>
        </p:blipFill>
        <p:spPr>
          <a:xfrm>
            <a:off x="10254960" y="2697480"/>
            <a:ext cx="883080" cy="100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11"/>
          <a:stretch/>
        </p:blipFill>
        <p:spPr>
          <a:xfrm>
            <a:off x="9784440" y="3098160"/>
            <a:ext cx="356760" cy="181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7" name="" descr=""/>
          <p:cNvPicPr/>
          <p:nvPr/>
        </p:nvPicPr>
        <p:blipFill>
          <a:blip r:embed="rId12"/>
          <a:stretch/>
        </p:blipFill>
        <p:spPr>
          <a:xfrm>
            <a:off x="10630800" y="3812760"/>
            <a:ext cx="178920" cy="352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8" name="" descr=""/>
          <p:cNvPicPr/>
          <p:nvPr/>
        </p:nvPicPr>
        <p:blipFill>
          <a:blip r:embed="rId13"/>
          <a:stretch/>
        </p:blipFill>
        <p:spPr>
          <a:xfrm>
            <a:off x="10425960" y="4279320"/>
            <a:ext cx="910440" cy="100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9" name="" descr=""/>
          <p:cNvPicPr/>
          <p:nvPr/>
        </p:nvPicPr>
        <p:blipFill>
          <a:blip r:embed="rId14"/>
          <a:stretch/>
        </p:blipFill>
        <p:spPr>
          <a:xfrm>
            <a:off x="9906840" y="4685760"/>
            <a:ext cx="352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15"/>
          <a:stretch/>
        </p:blipFill>
        <p:spPr>
          <a:xfrm>
            <a:off x="9102960" y="4371840"/>
            <a:ext cx="663480" cy="87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1" name="Textplatzhalter 1"/>
          <p:cNvSpPr/>
          <p:nvPr/>
        </p:nvSpPr>
        <p:spPr>
          <a:xfrm>
            <a:off x="10998360" y="6087240"/>
            <a:ext cx="1133280" cy="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6"/>
          <a:stretch/>
        </p:blipFill>
        <p:spPr>
          <a:xfrm>
            <a:off x="4530960" y="2661480"/>
            <a:ext cx="850680" cy="929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17"/>
          <a:stretch/>
        </p:blipFill>
        <p:spPr>
          <a:xfrm>
            <a:off x="5464800" y="3062520"/>
            <a:ext cx="356760" cy="181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EF376FB-2A61-4239-8179-4A903378618F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</TotalTime>
  <Application>LibreOffice/25.2.3.2$Linux_X86_64 LibreOffice_project/520$Build-2</Application>
  <AppVersion>15.0000</AppVersion>
  <Company>Technische Universität Wien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2025-05-23T19:18:09Z</dcterms:created>
  <dc:creator/>
  <dc:description/>
  <dc:language>en-US</dc:language>
  <cp:lastModifiedBy/>
  <dcterms:modified xsi:type="dcterms:W3CDTF">2025-06-16T22:58:54Z</dcterms:modified>
  <cp:revision>128</cp:revision>
  <dc:subject/>
  <dc:title>Anleitung  zur PowerPoint-Vorlage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  <property fmtid="{D5CDD505-2E9C-101B-9397-08002B2CF9AE}" pid="3" name="Notes">
    <vt:r8>28</vt:r8>
  </property>
  <property fmtid="{D5CDD505-2E9C-101B-9397-08002B2CF9AE}" pid="4" name="PresentationFormat">
    <vt:lpwstr>Breitbild</vt:lpwstr>
  </property>
  <property fmtid="{D5CDD505-2E9C-101B-9397-08002B2CF9AE}" pid="5" name="Slides">
    <vt:r8>28</vt:r8>
  </property>
</Properties>
</file>