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7.png" ContentType="image/png"/>
  <Override PartName="/ppt/media/image26.png" ContentType="image/png"/>
  <Override PartName="/ppt/media/image25.png" ContentType="image/png"/>
  <Override PartName="/ppt/media/image24.png" ContentType="image/png"/>
  <Override PartName="/ppt/media/image23.png" ContentType="image/png"/>
  <Override PartName="/ppt/media/image21.png" ContentType="image/png"/>
  <Override PartName="/ppt/media/image19.png" ContentType="image/png"/>
  <Override PartName="/ppt/media/image17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13.png" ContentType="image/png"/>
  <Override PartName="/ppt/media/image4.png" ContentType="image/png"/>
  <Override PartName="/ppt/media/image36.png" ContentType="image/png"/>
  <Override PartName="/ppt/media/image12.png" ContentType="image/png"/>
  <Override PartName="/ppt/media/image35.png" ContentType="image/png"/>
  <Override PartName="/ppt/media/image3.png" ContentType="image/png"/>
  <Override PartName="/ppt/media/image30.png" ContentType="image/png"/>
  <Override PartName="/ppt/media/image28.png" ContentType="image/png"/>
  <Override PartName="/ppt/media/image31.png" ContentType="image/png"/>
  <Override PartName="/ppt/media/image32.png" ContentType="image/png"/>
  <Override PartName="/ppt/media/image33.jpeg" ContentType="image/jpeg"/>
  <Override PartName="/ppt/media/image34.png" ContentType="image/png"/>
  <Override PartName="/ppt/media/image11.png" ContentType="image/png"/>
  <Override PartName="/ppt/media/image7.png" ContentType="image/png"/>
  <Override PartName="/ppt/media/image16.png" ContentType="image/png"/>
  <Override PartName="/ppt/media/image1.png" ContentType="image/png"/>
  <Override PartName="/ppt/media/image2.svg" ContentType="image/svg"/>
  <Override PartName="/ppt/media/image10.png" ContentType="image/png"/>
  <Override PartName="/ppt/media/image15.png" ContentType="image/png"/>
  <Override PartName="/ppt/media/image8.jpeg" ContentType="image/jpeg"/>
  <Override PartName="/ppt/media/image6.png" ContentType="image/png"/>
  <Override PartName="/ppt/media/image38.png" ContentType="image/png"/>
  <Override PartName="/ppt/media/image22.jpeg" ContentType="image/jpeg"/>
  <Override PartName="/ppt/media/image37.png" ContentType="image/png"/>
  <Override PartName="/ppt/media/image5.png" ContentType="image/png"/>
  <Override PartName="/ppt/media/image14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  <p:sldId id="275" r:id="rId29"/>
    <p:sldId id="276" r:id="rId30"/>
    <p:sldId id="277" r:id="rId31"/>
    <p:sldId id="278" r:id="rId32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slide" Target="slides/slide20.xml"/><Relationship Id="rId30" Type="http://schemas.openxmlformats.org/officeDocument/2006/relationships/slide" Target="slides/slide21.xml"/><Relationship Id="rId31" Type="http://schemas.openxmlformats.org/officeDocument/2006/relationships/slide" Target="slides/slide22.xml"/><Relationship Id="rId32" Type="http://schemas.openxmlformats.org/officeDocument/2006/relationships/slide" Target="slides/slide23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A7017C8-D604-4BEA-8349-4A3DF7BC039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320" cy="3599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720" cy="457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A2E1515-8D2D-4967-B89B-B15B8F46BAF5}" type="slidenum">
              <a:rPr b="0" lang="de-A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64FBE36-6E02-4D55-94FA-6C0271886390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6E6B4D0-64D0-4046-B6CB-B9C40EF20DBE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277EB01-4745-444B-9D75-BE98522EC2B6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3FB9CBF-982A-4452-AF84-6F5FA2CDA80D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64442E8E-F99D-486B-9EDC-EA811F83C21C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8CCCB17-86F4-472D-83F1-811C2CB203A0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040" cy="6213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960" cy="7336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040" cy="6213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7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960" cy="73368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461880" y="6385680"/>
            <a:ext cx="101336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10885320" y="6385680"/>
            <a:ext cx="8258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09EF5BD-D1FB-4B70-B055-79EEB7D6D756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040" cy="6213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5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960" cy="73368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3"/>
          </p:nvPr>
        </p:nvSpPr>
        <p:spPr>
          <a:xfrm>
            <a:off x="461880" y="6385680"/>
            <a:ext cx="101336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4"/>
          </p:nvPr>
        </p:nvSpPr>
        <p:spPr>
          <a:xfrm>
            <a:off x="10885320" y="6385680"/>
            <a:ext cx="8258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A4BE042-DB86-4A89-8DFE-1AFF3A0A715F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040" cy="6213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23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960" cy="73368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5"/>
          </p:nvPr>
        </p:nvSpPr>
        <p:spPr>
          <a:xfrm>
            <a:off x="461880" y="6385680"/>
            <a:ext cx="101336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6"/>
          </p:nvPr>
        </p:nvSpPr>
        <p:spPr>
          <a:xfrm>
            <a:off x="10885320" y="6385680"/>
            <a:ext cx="8258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E557217-05B9-42E0-AFDB-D1A5C7B593E0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040" cy="6213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31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960" cy="73368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ftr" idx="7"/>
          </p:nvPr>
        </p:nvSpPr>
        <p:spPr>
          <a:xfrm>
            <a:off x="461880" y="6385680"/>
            <a:ext cx="101336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sldNum" idx="8"/>
          </p:nvPr>
        </p:nvSpPr>
        <p:spPr>
          <a:xfrm>
            <a:off x="10885320" y="6385680"/>
            <a:ext cx="8258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13B597D-2219-4E89-B5B5-9FA2972411E4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040" cy="6213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39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960" cy="73368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 idx="9"/>
          </p:nvPr>
        </p:nvSpPr>
        <p:spPr>
          <a:xfrm>
            <a:off x="461880" y="6385680"/>
            <a:ext cx="101336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10"/>
          </p:nvPr>
        </p:nvSpPr>
        <p:spPr>
          <a:xfrm>
            <a:off x="10885320" y="6385680"/>
            <a:ext cx="8258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02ABFE9-E36B-4205-877E-F72D959E2687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91040" cy="62136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47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8960" cy="73368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436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1"/>
          </p:nvPr>
        </p:nvSpPr>
        <p:spPr>
          <a:xfrm>
            <a:off x="461880" y="6385680"/>
            <a:ext cx="101336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2"/>
          </p:nvPr>
        </p:nvSpPr>
        <p:spPr>
          <a:xfrm>
            <a:off x="10885320" y="6385680"/>
            <a:ext cx="825840" cy="28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1C33DAC-064E-4DDC-93D7-DC27625E8641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0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Relationship Id="rId8" Type="http://schemas.openxmlformats.org/officeDocument/2006/relationships/image" Target="../media/image10.png"/><Relationship Id="rId9" Type="http://schemas.openxmlformats.org/officeDocument/2006/relationships/image" Target="../media/image14.png"/><Relationship Id="rId10" Type="http://schemas.openxmlformats.org/officeDocument/2006/relationships/image" Target="../media/image15.png"/><Relationship Id="rId11" Type="http://schemas.openxmlformats.org/officeDocument/2006/relationships/image" Target="../media/image10.png"/><Relationship Id="rId12" Type="http://schemas.openxmlformats.org/officeDocument/2006/relationships/image" Target="../media/image16.png"/><Relationship Id="rId13" Type="http://schemas.openxmlformats.org/officeDocument/2006/relationships/image" Target="../media/image10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9.png"/><Relationship Id="rId17" Type="http://schemas.openxmlformats.org/officeDocument/2006/relationships/image" Target="../media/image20.png"/><Relationship Id="rId18" Type="http://schemas.openxmlformats.org/officeDocument/2006/relationships/image" Target="../media/image20.png"/><Relationship Id="rId19" Type="http://schemas.openxmlformats.org/officeDocument/2006/relationships/image" Target="../media/image21.png"/><Relationship Id="rId20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2.jpeg"/><Relationship Id="rId2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3.png"/><Relationship Id="rId2" Type="http://schemas.openxmlformats.org/officeDocument/2006/relationships/image" Target="../media/image10.png"/><Relationship Id="rId3" Type="http://schemas.openxmlformats.org/officeDocument/2006/relationships/image" Target="../media/image24.png"/><Relationship Id="rId4" Type="http://schemas.openxmlformats.org/officeDocument/2006/relationships/image" Target="../media/image10.png"/><Relationship Id="rId5" Type="http://schemas.openxmlformats.org/officeDocument/2006/relationships/image" Target="../media/image25.png"/><Relationship Id="rId6" Type="http://schemas.openxmlformats.org/officeDocument/2006/relationships/image" Target="../media/image10.png"/><Relationship Id="rId7" Type="http://schemas.openxmlformats.org/officeDocument/2006/relationships/image" Target="../media/image26.png"/><Relationship Id="rId8" Type="http://schemas.openxmlformats.org/officeDocument/2006/relationships/image" Target="../media/image10.png"/><Relationship Id="rId9" Type="http://schemas.openxmlformats.org/officeDocument/2006/relationships/image" Target="../media/image27.png"/><Relationship Id="rId10" Type="http://schemas.openxmlformats.org/officeDocument/2006/relationships/image" Target="../media/image10.png"/><Relationship Id="rId11" Type="http://schemas.openxmlformats.org/officeDocument/2006/relationships/image" Target="../media/image28.png"/><Relationship Id="rId12" Type="http://schemas.openxmlformats.org/officeDocument/2006/relationships/image" Target="../media/image17.png"/><Relationship Id="rId13" Type="http://schemas.openxmlformats.org/officeDocument/2006/relationships/image" Target="../media/image29.png"/><Relationship Id="rId14" Type="http://schemas.openxmlformats.org/officeDocument/2006/relationships/image" Target="../media/image20.png"/><Relationship Id="rId15" Type="http://schemas.openxmlformats.org/officeDocument/2006/relationships/image" Target="../media/image30.png"/><Relationship Id="rId16" Type="http://schemas.openxmlformats.org/officeDocument/2006/relationships/image" Target="../media/image20.png"/><Relationship Id="rId17" Type="http://schemas.openxmlformats.org/officeDocument/2006/relationships/image" Target="../media/image31.png"/><Relationship Id="rId18" Type="http://schemas.openxmlformats.org/officeDocument/2006/relationships/image" Target="../media/image20.png"/><Relationship Id="rId19" Type="http://schemas.openxmlformats.org/officeDocument/2006/relationships/image" Target="../media/image32.png"/><Relationship Id="rId20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3.jpe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4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35.png"/><Relationship Id="rId2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36.png"/><Relationship Id="rId2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37.png"/><Relationship Id="rId2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38.png"/><Relationship Id="rId2" Type="http://schemas.openxmlformats.org/officeDocument/2006/relationships/slideLayout" Target="../slideLayouts/slideLayout5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1880" y="4258800"/>
            <a:ext cx="10133640" cy="103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AT" sz="3200" spc="-1" strike="noStrike">
                <a:solidFill>
                  <a:schemeClr val="dk1"/>
                </a:solidFill>
                <a:latin typeface="Arial"/>
              </a:rPr>
              <a:t>Exploring possibilities for 2-butanol production in </a:t>
            </a:r>
            <a:r>
              <a:rPr b="1" i="1" lang="de-AT" sz="3200" spc="-1" strike="noStrike">
                <a:solidFill>
                  <a:schemeClr val="dk1"/>
                </a:solidFill>
                <a:latin typeface="Arial"/>
              </a:rPr>
              <a:t>A. woodii</a:t>
            </a:r>
            <a:r>
              <a:rPr b="1" lang="de-AT" sz="3200" spc="-1" strike="noStrike">
                <a:solidFill>
                  <a:schemeClr val="dk1"/>
                </a:solidFill>
                <a:latin typeface="Arial"/>
              </a:rPr>
              <a:t> by exchange of the Adh4 promoter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61880" y="5550480"/>
            <a:ext cx="10133640" cy="344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pc="-1" strike="noStrike">
                <a:solidFill>
                  <a:schemeClr val="dk1"/>
                </a:solidFill>
                <a:latin typeface="Arial"/>
              </a:rPr>
              <a:t>Thomas Hackl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Construction of the PTA-Plasmid via Golden Gate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3" name="" descr=""/>
          <p:cNvPicPr/>
          <p:nvPr/>
        </p:nvPicPr>
        <p:blipFill>
          <a:blip r:embed="rId1"/>
          <a:stretch/>
        </p:blipFill>
        <p:spPr>
          <a:xfrm>
            <a:off x="1307160" y="2661480"/>
            <a:ext cx="871200" cy="100260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2"/>
          <a:stretch/>
        </p:blipFill>
        <p:spPr>
          <a:xfrm>
            <a:off x="2368440" y="3062160"/>
            <a:ext cx="360000" cy="18432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3"/>
          <a:stretch/>
        </p:blipFill>
        <p:spPr>
          <a:xfrm>
            <a:off x="2838600" y="2661480"/>
            <a:ext cx="1069200" cy="100512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4"/>
          <a:stretch/>
        </p:blipFill>
        <p:spPr>
          <a:xfrm>
            <a:off x="4024440" y="3062160"/>
            <a:ext cx="360000" cy="18432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5"/>
          <a:stretch/>
        </p:blipFill>
        <p:spPr>
          <a:xfrm>
            <a:off x="4552560" y="2661480"/>
            <a:ext cx="785520" cy="100512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6"/>
          <a:stretch/>
        </p:blipFill>
        <p:spPr>
          <a:xfrm>
            <a:off x="5392440" y="3062160"/>
            <a:ext cx="360000" cy="18432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7"/>
          <a:stretch/>
        </p:blipFill>
        <p:spPr>
          <a:xfrm>
            <a:off x="5864760" y="2661480"/>
            <a:ext cx="913680" cy="100512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8"/>
          <a:stretch/>
        </p:blipFill>
        <p:spPr>
          <a:xfrm>
            <a:off x="6868440" y="3062160"/>
            <a:ext cx="360000" cy="18432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9"/>
          <a:stretch/>
        </p:blipFill>
        <p:spPr>
          <a:xfrm>
            <a:off x="7346520" y="2659680"/>
            <a:ext cx="813240" cy="100512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10"/>
          <a:stretch/>
        </p:blipFill>
        <p:spPr>
          <a:xfrm>
            <a:off x="8698320" y="2661480"/>
            <a:ext cx="858960" cy="100512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1"/>
          <a:stretch/>
        </p:blipFill>
        <p:spPr>
          <a:xfrm>
            <a:off x="8272440" y="3062160"/>
            <a:ext cx="360000" cy="18432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2"/>
          <a:stretch/>
        </p:blipFill>
        <p:spPr>
          <a:xfrm>
            <a:off x="10110960" y="2661480"/>
            <a:ext cx="886320" cy="100512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3"/>
          <a:stretch/>
        </p:blipFill>
        <p:spPr>
          <a:xfrm>
            <a:off x="9640440" y="3062160"/>
            <a:ext cx="360000" cy="18432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4"/>
          <a:stretch/>
        </p:blipFill>
        <p:spPr>
          <a:xfrm>
            <a:off x="10486800" y="3776760"/>
            <a:ext cx="182160" cy="35604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5"/>
          <a:stretch/>
        </p:blipFill>
        <p:spPr>
          <a:xfrm>
            <a:off x="10220760" y="4240080"/>
            <a:ext cx="803880" cy="1005120"/>
          </a:xfrm>
          <a:prstGeom prst="rect">
            <a:avLst/>
          </a:prstGeom>
          <a:ln w="0">
            <a:noFill/>
          </a:ln>
        </p:spPr>
      </p:pic>
      <p:pic>
        <p:nvPicPr>
          <p:cNvPr id="98" name="" descr=""/>
          <p:cNvPicPr/>
          <p:nvPr/>
        </p:nvPicPr>
        <p:blipFill>
          <a:blip r:embed="rId16"/>
          <a:stretch/>
        </p:blipFill>
        <p:spPr>
          <a:xfrm>
            <a:off x="8697960" y="4243320"/>
            <a:ext cx="913680" cy="1005120"/>
          </a:xfrm>
          <a:prstGeom prst="rect">
            <a:avLst/>
          </a:prstGeom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17"/>
          <a:stretch/>
        </p:blipFill>
        <p:spPr>
          <a:xfrm>
            <a:off x="9654480" y="4649760"/>
            <a:ext cx="356040" cy="182160"/>
          </a:xfrm>
          <a:prstGeom prst="rect">
            <a:avLst/>
          </a:prstGeom>
          <a:ln w="0">
            <a:noFill/>
          </a:ln>
        </p:spPr>
      </p:pic>
      <p:pic>
        <p:nvPicPr>
          <p:cNvPr id="100" name="" descr=""/>
          <p:cNvPicPr/>
          <p:nvPr/>
        </p:nvPicPr>
        <p:blipFill>
          <a:blip r:embed="rId18"/>
          <a:stretch/>
        </p:blipFill>
        <p:spPr>
          <a:xfrm>
            <a:off x="8178840" y="4649760"/>
            <a:ext cx="356040" cy="18216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19"/>
          <a:stretch/>
        </p:blipFill>
        <p:spPr>
          <a:xfrm>
            <a:off x="7374960" y="4243320"/>
            <a:ext cx="666720" cy="1005120"/>
          </a:xfrm>
          <a:prstGeom prst="rect">
            <a:avLst/>
          </a:prstGeom>
          <a:ln w="0">
            <a:noFill/>
          </a:ln>
        </p:spPr>
      </p:pic>
      <p:sp>
        <p:nvSpPr>
          <p:cNvPr id="102" name="Textplatzhalter 1"/>
          <p:cNvSpPr/>
          <p:nvPr/>
        </p:nvSpPr>
        <p:spPr>
          <a:xfrm>
            <a:off x="10998360" y="6087240"/>
            <a:ext cx="1136520" cy="2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© </a:t>
            </a:r>
            <a:r>
              <a:rPr b="0" lang="de-DE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Biorender.com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33AD20-4D5F-432D-AC65-5DA5EA17F1DF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35" dur="indefinite" restart="never" nodeType="tmRoot">
          <p:childTnLst>
            <p:seq>
              <p:cTn id="236" dur="indefinite" nodeType="mainSeq">
                <p:childTnLst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3" fill="hold">
                      <p:stCondLst>
                        <p:cond delay="indefinite"/>
                      </p:stCondLst>
                      <p:childTnLst>
                        <p:par>
                          <p:cTn id="274" fill="hold">
                            <p:stCondLst>
                              <p:cond delay="0"/>
                            </p:stCondLst>
                            <p:childTnLst>
                              <p:par>
                                <p:cTn id="27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3" fill="hold">
                      <p:stCondLst>
                        <p:cond delay="indefinite"/>
                      </p:stCondLst>
                      <p:childTnLst>
                        <p:par>
                          <p:cTn id="284" fill="hold">
                            <p:stCondLst>
                              <p:cond delay="0"/>
                            </p:stCondLst>
                            <p:childTnLst>
                              <p:par>
                                <p:cTn id="28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3" fill="hold">
                      <p:stCondLst>
                        <p:cond delay="indefinite"/>
                      </p:stCondLst>
                      <p:childTnLst>
                        <p:par>
                          <p:cTn id="304" fill="hold">
                            <p:stCondLst>
                              <p:cond delay="0"/>
                            </p:stCondLst>
                            <p:childTnLst>
                              <p:par>
                                <p:cTn id="3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7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8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1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2" dur="5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7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8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1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2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7760" cy="6030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E07AB0-C0B7-4B7C-9729-CEC0A8A88210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Transformation into </a:t>
            </a:r>
            <a:r>
              <a:rPr b="0" i="1" lang="de-DE" sz="2800" spc="-1" strike="noStrike">
                <a:solidFill>
                  <a:schemeClr val="dk1"/>
                </a:solidFill>
                <a:latin typeface="Arial"/>
              </a:rPr>
              <a:t>A. woodii</a:t>
            </a: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 and Colony Screening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7" name="" descr=""/>
          <p:cNvPicPr/>
          <p:nvPr/>
        </p:nvPicPr>
        <p:blipFill>
          <a:blip r:embed="rId1"/>
          <a:stretch/>
        </p:blipFill>
        <p:spPr>
          <a:xfrm>
            <a:off x="1307520" y="2660760"/>
            <a:ext cx="694080" cy="100512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2"/>
          <a:stretch/>
        </p:blipFill>
        <p:spPr>
          <a:xfrm>
            <a:off x="2188440" y="3026160"/>
            <a:ext cx="360000" cy="18432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3"/>
          <a:stretch/>
        </p:blipFill>
        <p:spPr>
          <a:xfrm>
            <a:off x="2659320" y="2660760"/>
            <a:ext cx="803880" cy="100512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4"/>
          <a:stretch/>
        </p:blipFill>
        <p:spPr>
          <a:xfrm>
            <a:off x="3628440" y="3026160"/>
            <a:ext cx="360000" cy="18432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5"/>
          <a:stretch/>
        </p:blipFill>
        <p:spPr>
          <a:xfrm>
            <a:off x="4132800" y="2660760"/>
            <a:ext cx="858960" cy="100512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6"/>
          <a:stretch/>
        </p:blipFill>
        <p:spPr>
          <a:xfrm>
            <a:off x="5068440" y="3026160"/>
            <a:ext cx="360000" cy="18432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7"/>
          <a:stretch/>
        </p:blipFill>
        <p:spPr>
          <a:xfrm>
            <a:off x="5501880" y="2660760"/>
            <a:ext cx="1453320" cy="100512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8"/>
          <a:stretch/>
        </p:blipFill>
        <p:spPr>
          <a:xfrm>
            <a:off x="7012440" y="3026160"/>
            <a:ext cx="360000" cy="18432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9"/>
          <a:stretch/>
        </p:blipFill>
        <p:spPr>
          <a:xfrm>
            <a:off x="7517520" y="2804760"/>
            <a:ext cx="1093680" cy="71172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10"/>
          <a:stretch/>
        </p:blipFill>
        <p:spPr>
          <a:xfrm>
            <a:off x="8740440" y="3026160"/>
            <a:ext cx="360000" cy="18432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11"/>
          <a:stretch/>
        </p:blipFill>
        <p:spPr>
          <a:xfrm>
            <a:off x="9208080" y="2660760"/>
            <a:ext cx="794880" cy="100512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12"/>
          <a:stretch/>
        </p:blipFill>
        <p:spPr>
          <a:xfrm>
            <a:off x="9550800" y="3777120"/>
            <a:ext cx="182160" cy="356040"/>
          </a:xfrm>
          <a:prstGeom prst="rect">
            <a:avLst/>
          </a:prstGeom>
          <a:ln w="0">
            <a:noFill/>
          </a:ln>
        </p:spPr>
      </p:pic>
      <p:pic>
        <p:nvPicPr>
          <p:cNvPr id="119" name="" descr=""/>
          <p:cNvPicPr/>
          <p:nvPr/>
        </p:nvPicPr>
        <p:blipFill>
          <a:blip r:embed="rId13"/>
          <a:stretch/>
        </p:blipFill>
        <p:spPr>
          <a:xfrm>
            <a:off x="9295200" y="4269240"/>
            <a:ext cx="749160" cy="1005120"/>
          </a:xfrm>
          <a:prstGeom prst="rect">
            <a:avLst/>
          </a:prstGeom>
          <a:ln w="0">
            <a:noFill/>
          </a:ln>
        </p:spPr>
      </p:pic>
      <p:pic>
        <p:nvPicPr>
          <p:cNvPr id="120" name="" descr=""/>
          <p:cNvPicPr/>
          <p:nvPr/>
        </p:nvPicPr>
        <p:blipFill>
          <a:blip r:embed="rId14"/>
          <a:stretch/>
        </p:blipFill>
        <p:spPr>
          <a:xfrm>
            <a:off x="8754840" y="4613760"/>
            <a:ext cx="356040" cy="182160"/>
          </a:xfrm>
          <a:prstGeom prst="rect">
            <a:avLst/>
          </a:prstGeom>
          <a:ln w="0">
            <a:noFill/>
          </a:ln>
        </p:spPr>
      </p:pic>
      <p:pic>
        <p:nvPicPr>
          <p:cNvPr id="121" name="" descr=""/>
          <p:cNvPicPr/>
          <p:nvPr/>
        </p:nvPicPr>
        <p:blipFill>
          <a:blip r:embed="rId15"/>
          <a:stretch/>
        </p:blipFill>
        <p:spPr>
          <a:xfrm>
            <a:off x="7673040" y="4270320"/>
            <a:ext cx="977760" cy="1005120"/>
          </a:xfrm>
          <a:prstGeom prst="rect">
            <a:avLst/>
          </a:prstGeom>
          <a:ln w="0">
            <a:noFill/>
          </a:ln>
        </p:spPr>
      </p:pic>
      <p:pic>
        <p:nvPicPr>
          <p:cNvPr id="122" name="" descr=""/>
          <p:cNvPicPr/>
          <p:nvPr/>
        </p:nvPicPr>
        <p:blipFill>
          <a:blip r:embed="rId16"/>
          <a:stretch/>
        </p:blipFill>
        <p:spPr>
          <a:xfrm>
            <a:off x="7171200" y="4613760"/>
            <a:ext cx="356040" cy="182160"/>
          </a:xfrm>
          <a:prstGeom prst="rect">
            <a:avLst/>
          </a:prstGeom>
          <a:ln w="0">
            <a:noFill/>
          </a:ln>
        </p:spPr>
      </p:pic>
      <p:pic>
        <p:nvPicPr>
          <p:cNvPr id="123" name="" descr=""/>
          <p:cNvPicPr/>
          <p:nvPr/>
        </p:nvPicPr>
        <p:blipFill>
          <a:blip r:embed="rId17"/>
          <a:stretch/>
        </p:blipFill>
        <p:spPr>
          <a:xfrm>
            <a:off x="6287400" y="4270320"/>
            <a:ext cx="813240" cy="1005120"/>
          </a:xfrm>
          <a:prstGeom prst="rect">
            <a:avLst/>
          </a:prstGeom>
          <a:ln w="0">
            <a:noFill/>
          </a:ln>
        </p:spPr>
      </p:pic>
      <p:pic>
        <p:nvPicPr>
          <p:cNvPr id="124" name="" descr=""/>
          <p:cNvPicPr/>
          <p:nvPr/>
        </p:nvPicPr>
        <p:blipFill>
          <a:blip r:embed="rId18"/>
          <a:stretch/>
        </p:blipFill>
        <p:spPr>
          <a:xfrm>
            <a:off x="5803560" y="4613760"/>
            <a:ext cx="356040" cy="182160"/>
          </a:xfrm>
          <a:prstGeom prst="rect">
            <a:avLst/>
          </a:prstGeom>
          <a:ln w="0">
            <a:noFill/>
          </a:ln>
        </p:spPr>
      </p:pic>
      <p:pic>
        <p:nvPicPr>
          <p:cNvPr id="125" name="" descr=""/>
          <p:cNvPicPr/>
          <p:nvPr/>
        </p:nvPicPr>
        <p:blipFill>
          <a:blip r:embed="rId19"/>
          <a:stretch/>
        </p:blipFill>
        <p:spPr>
          <a:xfrm>
            <a:off x="4993920" y="4270320"/>
            <a:ext cx="767520" cy="1005120"/>
          </a:xfrm>
          <a:prstGeom prst="rect">
            <a:avLst/>
          </a:prstGeom>
          <a:ln w="0">
            <a:noFill/>
          </a:ln>
        </p:spPr>
      </p:pic>
      <p:sp>
        <p:nvSpPr>
          <p:cNvPr id="126" name="Textplatzhalter 2"/>
          <p:cNvSpPr/>
          <p:nvPr/>
        </p:nvSpPr>
        <p:spPr>
          <a:xfrm>
            <a:off x="10998360" y="6087240"/>
            <a:ext cx="1136520" cy="2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© </a:t>
            </a:r>
            <a:r>
              <a:rPr b="0" lang="de-DE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Biorender.com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0469649-1D04-4DED-91FB-CD0F3365BC2D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3" dur="indefinite" restart="never" nodeType="tmRoot">
          <p:childTnLst>
            <p:seq>
              <p:cTn id="334" dur="indefinite" nodeType="mainSeq">
                <p:childTnLst>
                  <p:par>
                    <p:cTn id="335" fill="hold">
                      <p:stCondLst>
                        <p:cond delay="indefinite"/>
                      </p:stCondLst>
                      <p:childTnLst>
                        <p:par>
                          <p:cTn id="336" fill="hold">
                            <p:stCondLst>
                              <p:cond delay="0"/>
                            </p:stCondLst>
                            <p:childTnLst>
                              <p:par>
                                <p:cTn id="33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1" fill="hold">
                      <p:stCondLst>
                        <p:cond delay="indefinite"/>
                      </p:stCondLst>
                      <p:childTnLst>
                        <p:par>
                          <p:cTn id="342" fill="hold">
                            <p:stCondLst>
                              <p:cond delay="0"/>
                            </p:stCondLst>
                            <p:childTnLst>
                              <p:par>
                                <p:cTn id="34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5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6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49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0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1" fill="hold">
                      <p:stCondLst>
                        <p:cond delay="indefinite"/>
                      </p:stCondLst>
                      <p:childTnLst>
                        <p:par>
                          <p:cTn id="352" fill="hold">
                            <p:stCondLst>
                              <p:cond delay="0"/>
                            </p:stCondLst>
                            <p:childTnLst>
                              <p:par>
                                <p:cTn id="35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5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5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5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1" fill="hold">
                      <p:stCondLst>
                        <p:cond delay="indefinite"/>
                      </p:stCondLst>
                      <p:childTnLst>
                        <p:par>
                          <p:cTn id="362" fill="hold">
                            <p:stCondLst>
                              <p:cond delay="0"/>
                            </p:stCondLst>
                            <p:childTnLst>
                              <p:par>
                                <p:cTn id="36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5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66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69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0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1" fill="hold">
                      <p:stCondLst>
                        <p:cond delay="indefinite"/>
                      </p:stCondLst>
                      <p:childTnLst>
                        <p:par>
                          <p:cTn id="372" fill="hold">
                            <p:stCondLst>
                              <p:cond delay="0"/>
                            </p:stCondLst>
                            <p:childTnLst>
                              <p:par>
                                <p:cTn id="37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5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76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79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0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1" fill="hold">
                      <p:stCondLst>
                        <p:cond delay="indefinite"/>
                      </p:stCondLst>
                      <p:childTnLst>
                        <p:par>
                          <p:cTn id="382" fill="hold">
                            <p:stCondLst>
                              <p:cond delay="0"/>
                            </p:stCondLst>
                            <p:childTnLst>
                              <p:par>
                                <p:cTn id="38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5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86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8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0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1" fill="hold">
                      <p:stCondLst>
                        <p:cond delay="indefinite"/>
                      </p:stCondLst>
                      <p:childTnLst>
                        <p:par>
                          <p:cTn id="392" fill="hold">
                            <p:stCondLst>
                              <p:cond delay="0"/>
                            </p:stCondLst>
                            <p:childTnLst>
                              <p:par>
                                <p:cTn id="3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5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96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9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0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1" fill="hold">
                      <p:stCondLst>
                        <p:cond delay="indefinite"/>
                      </p:stCondLst>
                      <p:childTnLst>
                        <p:par>
                          <p:cTn id="402" fill="hold">
                            <p:stCondLst>
                              <p:cond delay="0"/>
                            </p:stCondLst>
                            <p:childTnLst>
                              <p:par>
                                <p:cTn id="40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5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6" dur="5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09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0" dur="5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1" fill="hold">
                      <p:stCondLst>
                        <p:cond delay="indefinite"/>
                      </p:stCondLst>
                      <p:childTnLst>
                        <p:par>
                          <p:cTn id="412" fill="hold">
                            <p:stCondLst>
                              <p:cond delay="0"/>
                            </p:stCondLst>
                            <p:childTnLst>
                              <p:par>
                                <p:cTn id="4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5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16" dur="5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19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0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5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26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29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30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29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7760" cy="6030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D55D7EC-542D-4BE1-B9F2-F75B201F3DF6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ADH4 Activity Screening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31" name=""/>
          <p:cNvGraphicFramePr/>
          <p:nvPr/>
        </p:nvGraphicFramePr>
        <p:xfrm>
          <a:off x="1307160" y="2629080"/>
          <a:ext cx="10404720" cy="2077920"/>
        </p:xfrm>
        <a:graphic>
          <a:graphicData uri="http://schemas.openxmlformats.org/drawingml/2006/table">
            <a:tbl>
              <a:tblPr/>
              <a:tblGrid>
                <a:gridCol w="1422720"/>
                <a:gridCol w="89823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Strain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Substrates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TU2.0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2,3-Butanediol / 2,3-Butanediol + Methanol / 2,3-Butanediol + 1,2-Propanediol / 2,3-Butanediol + Ethylene glycol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Δaco1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same as TU2.0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TU2.0_Ppta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2,3-Butanediol / 2,3-Butanediol + Methanol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Δaco1_Ppta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same as TU2.0_Ppta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TU2.0_Ppta (H₂)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2,3-Butanediol / 2,3-Butanediol + Methanol / 2-Butanone + 1,2-Propanediol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2" name=""/>
          <p:cNvSpPr/>
          <p:nvPr/>
        </p:nvSpPr>
        <p:spPr>
          <a:xfrm>
            <a:off x="1188360" y="5067000"/>
            <a:ext cx="1056492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Measurements:</a:t>
            </a: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OD₆₀₀</a:t>
            </a:r>
            <a:r>
              <a:rPr b="0" lang="de-AT" sz="14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₆₆₀ and HPLC were performed for all cultures.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E96585-4011-4F6A-A2CB-F259D0BB77DF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HPLC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8F88AAE-823F-444E-A362-2DC2B2385902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9600" cy="5906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AE8614-BC22-4CE6-A929-8D2BDA4BB26E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9600" cy="5906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E04A281-0A12-412F-BC12-FEA7FEEDFF2F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9600" cy="5906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DBB1E24-73D4-4721-B7F5-9B87F2DE9519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9600" cy="5906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8E7472F-B729-4407-B354-1A75534F90A6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Background of the Project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Biotech alternative to fossil chemicals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Higher energy density than ethanol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Microbial production still rare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Better optimized via genetic engineering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Linked to CO₂ fixation (WLP)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F827C27-0EEB-4C15-BECB-928132F9DCF1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" dur="500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" dur="500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" dur="500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" dur="500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" descr=""/>
          <p:cNvPicPr/>
          <p:nvPr/>
        </p:nvPicPr>
        <p:blipFill>
          <a:blip r:embed="rId1"/>
          <a:stretch/>
        </p:blipFill>
        <p:spPr>
          <a:xfrm>
            <a:off x="2722680" y="304200"/>
            <a:ext cx="8859600" cy="590616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D1FE741-B4C6-4CC7-97D0-4F239FCC93CE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Successes and Setbacks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40" name=""/>
          <p:cNvGraphicFramePr/>
          <p:nvPr/>
        </p:nvGraphicFramePr>
        <p:xfrm>
          <a:off x="1307160" y="2629080"/>
          <a:ext cx="10404720" cy="3065760"/>
        </p:xfrm>
        <a:graphic>
          <a:graphicData uri="http://schemas.openxmlformats.org/drawingml/2006/table">
            <a:tbl>
              <a:tblPr/>
              <a:tblGrid>
                <a:gridCol w="9798840"/>
                <a:gridCol w="606240"/>
              </a:tblGrid>
              <a:tr h="76644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417"/>
                        </a:spcBef>
                        <a:tabLst>
                          <a:tab algn="l" pos="0"/>
                        </a:tabLst>
                      </a:pPr>
                      <a:r>
                        <a:rPr b="0" lang="de-DE" sz="2000" spc="-1" strike="noStrike">
                          <a:solidFill>
                            <a:schemeClr val="dk1"/>
                          </a:solidFill>
                          <a:latin typeface="Arial"/>
                          <a:ea typeface="DejaVu Sans"/>
                        </a:rPr>
                        <a:t>Replace the native adh4 promoter with the pta promoter from Clostridium ljungdahlii and the </a:t>
                      </a:r>
                      <a:r>
                        <a:rPr b="0" lang="de-AT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rso5 promoter from </a:t>
                      </a:r>
                      <a:r>
                        <a:rPr b="0" i="1" lang="de-AT" sz="20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A. woodii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de-A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417"/>
                        </a:spcBef>
                        <a:tabLst>
                          <a:tab algn="l" pos="0"/>
                        </a:tabLst>
                      </a:pPr>
                      <a:r>
                        <a:rPr b="0" lang="de-AT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Increase the expression of adh4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de-A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417"/>
                        </a:spcBef>
                        <a:tabLst>
                          <a:tab algn="l" pos="0"/>
                        </a:tabLst>
                      </a:pPr>
                      <a:r>
                        <a:rPr b="0" lang="de-AT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Test if the presence of 1,2-propanediol triggers adh4 expression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de-A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72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766440"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9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20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Test if hydrogen shifts redox balance toward 2-butanol.</a:t>
                      </a:r>
                      <a:endParaRPr b="0" lang="en-US" sz="20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12240">
                      <a:noFill/>
                      <a:prstDash val="solid"/>
                    </a:lnL>
                    <a:lnR w="12240">
                      <a:noFill/>
                      <a:prstDash val="solid"/>
                    </a:lnR>
                    <a:lnT w="12240">
                      <a:noFill/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  <a:tc>
                  <a:txBody>
                    <a:bodyPr lIns="36000" rIns="36000" anchor="ctr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endParaRPr b="0" lang="de-AT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ctr" marL="36000" marR="36000">
                    <a:lnL w="720">
                      <a:solidFill>
                        <a:srgbClr val="000000"/>
                      </a:solidFill>
                      <a:prstDash val="solid"/>
                    </a:lnL>
                    <a:lnR w="12240">
                      <a:noFill/>
                      <a:prstDash val="solid"/>
                    </a:lnR>
                    <a:lnT w="720">
                      <a:solidFill>
                        <a:srgbClr val="000000"/>
                      </a:solidFill>
                      <a:prstDash val="solid"/>
                    </a:lnT>
                    <a:lnB w="12240">
                      <a:noFill/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41" name="trend-arrow-up"/>
          <p:cNvSpPr/>
          <p:nvPr/>
        </p:nvSpPr>
        <p:spPr>
          <a:xfrm>
            <a:off x="11211840" y="2787120"/>
            <a:ext cx="392400" cy="392400"/>
          </a:xfrm>
          <a:prstGeom prst="upArrow">
            <a:avLst>
              <a:gd name="adj1" fmla="val 50898"/>
              <a:gd name="adj2" fmla="val 47705"/>
            </a:avLst>
          </a:prstGeom>
          <a:solidFill>
            <a:srgbClr val="77bc65"/>
          </a:solidFill>
          <a:ln w="648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pPr>
              <a:lnSpc>
                <a:spcPct val="100000"/>
              </a:lnSpc>
            </a:pPr>
            <a:endParaRPr b="0" lang="de-AT" sz="1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2" name="trend-arrow-right"/>
          <p:cNvSpPr/>
          <p:nvPr/>
        </p:nvSpPr>
        <p:spPr>
          <a:xfrm>
            <a:off x="11210400" y="3567240"/>
            <a:ext cx="392400" cy="392400"/>
          </a:xfrm>
          <a:prstGeom prst="rightArrow">
            <a:avLst>
              <a:gd name="adj1" fmla="val 58483"/>
              <a:gd name="adj2" fmla="val 45309"/>
            </a:avLst>
          </a:prstGeom>
          <a:solidFill>
            <a:srgbClr val="ffde59"/>
          </a:solidFill>
          <a:ln w="648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pPr>
              <a:lnSpc>
                <a:spcPct val="100000"/>
              </a:lnSpc>
            </a:pPr>
            <a:endParaRPr b="0" lang="de-AT" sz="1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3" name="trend-arrow-right 1"/>
          <p:cNvSpPr/>
          <p:nvPr/>
        </p:nvSpPr>
        <p:spPr>
          <a:xfrm>
            <a:off x="11210400" y="4344480"/>
            <a:ext cx="392400" cy="392400"/>
          </a:xfrm>
          <a:prstGeom prst="rightArrow">
            <a:avLst>
              <a:gd name="adj1" fmla="val 58483"/>
              <a:gd name="adj2" fmla="val 45309"/>
            </a:avLst>
          </a:prstGeom>
          <a:solidFill>
            <a:srgbClr val="ffde59"/>
          </a:solidFill>
          <a:ln w="6480">
            <a:solidFill>
              <a:srgbClr val="e8a202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pPr>
              <a:lnSpc>
                <a:spcPct val="100000"/>
              </a:lnSpc>
            </a:pPr>
            <a:endParaRPr b="0" lang="de-AT" sz="1200" spc="-1" strike="noStrike">
              <a:solidFill>
                <a:srgbClr val="000000"/>
              </a:solidFill>
              <a:latin typeface="Arial"/>
              <a:ea typeface="Microsoft YaHei"/>
            </a:endParaRPr>
          </a:p>
        </p:txBody>
      </p:sp>
      <p:sp>
        <p:nvSpPr>
          <p:cNvPr id="144" name="trend-arrow-down"/>
          <p:cNvSpPr/>
          <p:nvPr/>
        </p:nvSpPr>
        <p:spPr>
          <a:xfrm>
            <a:off x="11212200" y="5153760"/>
            <a:ext cx="392400" cy="392400"/>
          </a:xfrm>
          <a:prstGeom prst="downArrow">
            <a:avLst>
              <a:gd name="adj1" fmla="val 42515"/>
              <a:gd name="adj2" fmla="val 47106"/>
            </a:avLst>
          </a:prstGeom>
          <a:solidFill>
            <a:srgbClr val="ff6d6d"/>
          </a:solidFill>
          <a:ln w="6480">
            <a:solidFill>
              <a:srgbClr val="f10d0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3240" rIns="93240" tIns="48240" bIns="48240" anchor="ctr">
            <a:noAutofit/>
          </a:bodyPr>
          <a:p>
            <a:pPr>
              <a:lnSpc>
                <a:spcPct val="100000"/>
              </a:lnSpc>
            </a:pPr>
            <a:endParaRPr b="0" lang="de-AT" sz="1200" spc="-1" strike="noStrike">
              <a:solidFill>
                <a:srgbClr val="ffffff"/>
              </a:solidFill>
              <a:latin typeface="Arial"/>
              <a:ea typeface="Microsoft YaHe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75ABAC0-175F-4F0B-A0A2-3DA25CD3A93A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1" dur="indefinite" restart="never" nodeType="tmRoot">
          <p:childTnLst>
            <p:seq>
              <p:cTn id="432" dur="indefinite" nodeType="mainSeq">
                <p:childTnLst>
                  <p:par>
                    <p:cTn id="433" fill="hold">
                      <p:stCondLst>
                        <p:cond delay="indefinite"/>
                      </p:stCondLst>
                      <p:childTnLst>
                        <p:par>
                          <p:cTn id="434" fill="hold">
                            <p:stCondLst>
                              <p:cond delay="0"/>
                            </p:stCondLst>
                            <p:childTnLst>
                              <p:par>
                                <p:cTn id="4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7" fill="hold">
                      <p:stCondLst>
                        <p:cond delay="indefinite"/>
                      </p:stCondLst>
                      <p:childTnLst>
                        <p:par>
                          <p:cTn id="438" fill="hold">
                            <p:stCondLst>
                              <p:cond delay="0"/>
                            </p:stCondLst>
                            <p:childTnLst>
                              <p:par>
                                <p:cTn id="4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1" fill="hold">
                      <p:stCondLst>
                        <p:cond delay="indefinite"/>
                      </p:stCondLst>
                      <p:childTnLst>
                        <p:par>
                          <p:cTn id="442" fill="hold">
                            <p:stCondLst>
                              <p:cond delay="0"/>
                            </p:stCondLst>
                            <p:childTnLst>
                              <p:par>
                                <p:cTn id="44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5" fill="hold">
                      <p:stCondLst>
                        <p:cond delay="indefinite"/>
                      </p:stCondLst>
                      <p:childTnLst>
                        <p:par>
                          <p:cTn id="446" fill="hold">
                            <p:stCondLst>
                              <p:cond delay="0"/>
                            </p:stCondLst>
                            <p:childTnLst>
                              <p:par>
                                <p:cTn id="4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Outlook and Further Improvements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Focus on NADH availability, not promoter strength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Replace Adh4 with a more selective alcohol dehydrogenase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Improve NADH regeneration (e.g. via FDH)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Knockout of competing NADH-consuming pathways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Test alternative redox conditions (e.g. formate, CO)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5F2AA49-C10D-4891-B26E-A07D587B7FAF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"/>
          <p:cNvSpPr/>
          <p:nvPr/>
        </p:nvSpPr>
        <p:spPr>
          <a:xfrm>
            <a:off x="4604400" y="1310400"/>
            <a:ext cx="298260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joining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3274200" y="2278080"/>
            <a:ext cx="564300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pc="-1" strike="noStrike">
                <a:solidFill>
                  <a:srgbClr val="000000"/>
                </a:solidFill>
                <a:latin typeface="Arial"/>
                <a:ea typeface="DejaVu Sans"/>
              </a:rPr>
              <a:t>Big thanks to Klara for the amazing supervision!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3037320" y="3237480"/>
            <a:ext cx="611676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Thanks to Vincent for all the behind-the-scenes help!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2360880" y="4134240"/>
            <a:ext cx="746928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And thanks to Dr. Stefan Pflügl for letting me be part of the team!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69DA14-D9BA-42DF-840E-553CCFBEBA79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Acetobacterium woodii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Anaerobic, acetogenic bacterium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Fixes CO₂ via the Wood-Ljungdahl pathy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Produces acetyl-CoA, but 2-butanol synthesis is energetically limited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Grows well anaerobically, quite robust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Easy to genetically modify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No harmful byproducts, safe to handle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22116C3-2B2F-49AB-8723-1106D32A7D6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3" dur="indefinite" restart="never" nodeType="tmRoot">
          <p:childTnLst>
            <p:seq>
              <p:cTn id="34" dur="indefinite" nodeType="mainSeq">
                <p:childTnLst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1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2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7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8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3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4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9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0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CRISPR-Cas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CRISPR = Clustered Regularly Interspaced Short Palindromic Repeats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Developed by Emmanuelle Charpentier &amp; Jennifer Doudna (published in 2012)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Awarded the 2020 Nobel Prize in Chemistry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Adaptive immune system of bacteria and archaea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Cas proteins (e.g. Cas9) cut DNA at specific sites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Enables precise genome editing (knockout, knock-in)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Revolutionizing molecular biology, medicine &amp; biotechnology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277289-E495-43B8-9265-95CE1E3ECCCC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1" dur="indefinite" restart="never" nodeType="tmRoot">
          <p:childTnLst>
            <p:seq>
              <p:cTn id="72" dur="indefinite" nodeType="mainSeq">
                <p:childTnLst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5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6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1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2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7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8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113360" y="265320"/>
            <a:ext cx="3964320" cy="172080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4213440" y="2089080"/>
            <a:ext cx="3764520" cy="66816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5276880" y="2899440"/>
            <a:ext cx="1637280" cy="131256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7145280" y="3509640"/>
            <a:ext cx="2165760" cy="40104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5"/>
          <a:stretch/>
        </p:blipFill>
        <p:spPr>
          <a:xfrm>
            <a:off x="5140800" y="4379400"/>
            <a:ext cx="1909440" cy="1004400"/>
          </a:xfrm>
          <a:prstGeom prst="rect">
            <a:avLst/>
          </a:prstGeom>
          <a:ln w="0">
            <a:noFill/>
          </a:ln>
        </p:spPr>
      </p:pic>
      <p:sp>
        <p:nvSpPr>
          <p:cNvPr id="73" name="Textplatzhalter 10"/>
          <p:cNvSpPr/>
          <p:nvPr/>
        </p:nvSpPr>
        <p:spPr>
          <a:xfrm>
            <a:off x="10998000" y="6120000"/>
            <a:ext cx="1136520" cy="2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© </a:t>
            </a:r>
            <a:r>
              <a:rPr b="0" lang="de-DE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Biorender.com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B5F9B0F-D981-46B9-BD68-DFAFE5AF6046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Golden Gate Cloning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Fast and efficient DNA assembly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Uses Type IIS enzymes (e.g. Esp3I)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Cuts outside recognition sites → custom overhangs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Enables seamless &amp; directional ligation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Great for modular constructs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C6B4806-9938-452D-8E98-D2E3DCEC3C51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9" dur="indefinite" restart="never" nodeType="tmRoot">
          <p:childTnLst>
            <p:seq>
              <p:cTn id="140" dur="indefinite" nodeType="mainSeq">
                <p:childTnLst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1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2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7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8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3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4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9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0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Aim of the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Replace the native adh4 promoter with the pta promoter from Clostridium ljungdahlii and the rso5 promoter from </a:t>
            </a:r>
            <a:r>
              <a:rPr b="0" i="1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A. woodii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Increase the expression of adh4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Test if the presence of 1,2-propanediol triggers adh4 expression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Test if hydrogen shifts redox balance toward 2-butanol.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6DDC2D3-AABB-47A6-86F3-207E5A5D0D3A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1" dur="indefinite" restart="never" nodeType="tmRoot">
          <p:childTnLst>
            <p:seq>
              <p:cTn id="172" dur="indefinite" nodeType="mainSeq">
                <p:childTnLst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3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4" dur="500" fill="hold"/>
                                        <p:tgtEl>
                                          <p:spTgt spid="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9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0" dur="500" fill="hold"/>
                                        <p:tgtEl>
                                          <p:spTgt spid="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5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6" dur="500" fill="hold"/>
                                        <p:tgtEl>
                                          <p:spTgt spid="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Experimental Workflow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4360" cy="3102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Annealing</a:t>
            </a:r>
            <a:r>
              <a:rPr b="0" lang="de-DE" sz="1000" spc="-1" strike="noStrike">
                <a:solidFill>
                  <a:schemeClr val="dk1"/>
                </a:solidFill>
                <a:latin typeface="Arial"/>
                <a:ea typeface="DejaVu Sans"/>
              </a:rPr>
              <a:t> </a:t>
            </a: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spacer1/2 and amplification of pta, rso5, lha and rha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Construction of spacer plasmid and transformation into </a:t>
            </a:r>
            <a:r>
              <a:rPr b="0" i="1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E. coli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Construction of promoter plasmid and transformation into </a:t>
            </a:r>
            <a:r>
              <a:rPr b="0" i="1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E. coli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Midiprep isolation of promoter plasmid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Transformation of promoter plasmid into </a:t>
            </a:r>
            <a:r>
              <a:rPr b="0" i="1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A. woodii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Functional test of adh4 activity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3B273BA-09B5-42B9-B1D5-C3E515ADB27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7" dur="indefinite" restart="never" nodeType="tmRoot">
          <p:childTnLst>
            <p:seq>
              <p:cTn id="198" dur="indefinite" nodeType="mainSeq">
                <p:childTnLst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4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9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0" dur="500" fill="hold"/>
                                        <p:tgtEl>
                                          <p:spTgt spid="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5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6" dur="500" fill="hold"/>
                                        <p:tgtEl>
                                          <p:spTgt spid="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3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4" dur="500" fill="hold"/>
                                        <p:tgtEl>
                                          <p:spTgt spid="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4360" cy="82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3048840" y="166680"/>
            <a:ext cx="8537760" cy="6030720"/>
          </a:xfrm>
          <a:prstGeom prst="rect">
            <a:avLst/>
          </a:prstGeom>
          <a:ln w="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8125BF4-7768-4CC1-BC6F-210B0703D528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1835</TotalTime>
  <Application>LibreOffice/24.2.7.2$Linux_X86_64 LibreOffice_project/420$Build-2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2025-06-04T22:23:49Z</dcterms:modified>
  <cp:revision>100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