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6.png" ContentType="image/png"/>
  <Override PartName="/ppt/media/image25.png" ContentType="image/png"/>
  <Override PartName="/ppt/media/image27.jpeg" ContentType="image/jpe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6.png" ContentType="image/png"/>
  <Override PartName="/ppt/media/image14.png" ContentType="image/png"/>
  <Override PartName="/ppt/media/image2.svg" ContentType="image/svg"/>
  <Override PartName="/ppt/media/image10.png" ContentType="image/png"/>
  <Override PartName="/ppt/media/image32.png" ContentType="image/png"/>
  <Override PartName="/ppt/media/image34.png" ContentType="image/png"/>
  <Override PartName="/ppt/media/image11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37.png" ContentType="image/png"/>
  <Override PartName="/ppt/media/image39.png" ContentType="image/png"/>
  <Override PartName="/ppt/media/image41.png" ContentType="image/png"/>
  <Override PartName="/ppt/media/image40.png" ContentType="image/png"/>
  <Override PartName="/ppt/media/image5.svg" ContentType="image/svg"/>
  <Override PartName="/ppt/media/image42.png" ContentType="image/png"/>
  <Override PartName="/ppt/media/image35.png" ContentType="image/png"/>
  <Override PartName="/ppt/media/image38.jpeg" ContentType="image/jpeg"/>
  <Override PartName="/ppt/media/image31.png" ContentType="image/png"/>
  <Override PartName="/ppt/media/image43.png" ContentType="image/png"/>
  <Override PartName="/ppt/media/image33.png" ContentType="image/png"/>
  <Override PartName="/ppt/media/image1.png" ContentType="image/png"/>
  <Override PartName="/ppt/media/image6.png" ContentType="image/png"/>
  <Override PartName="/ppt/media/image7.svg" ContentType="image/svg"/>
  <Override PartName="/ppt/media/image15.png" ContentType="image/png"/>
  <Override PartName="/ppt/media/image3.jpeg" ContentType="image/jpeg"/>
  <Override PartName="/ppt/media/image30.png" ContentType="image/png"/>
  <Override PartName="/ppt/media/image12.png" ContentType="image/png"/>
  <Override PartName="/ppt/media/image8.png" ContentType="image/png"/>
  <Override PartName="/ppt/media/image17.png" ContentType="image/png"/>
  <Override PartName="/ppt/media/image36.png" ContentType="image/png"/>
  <Override PartName="/ppt/media/image4.png" ContentType="image/png"/>
  <Override PartName="/ppt/media/image13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9" r:id="rId7"/>
    <p:sldMasterId id="2147483660" r:id="rId8"/>
    <p:sldMasterId id="2147483661" r:id="rId9"/>
    <p:sldMasterId id="2147483662" r:id="rId10"/>
    <p:sldMasterId id="2147483663" r:id="rId11"/>
    <p:sldMasterId id="2147483664" r:id="rId12"/>
    <p:sldMasterId id="2147483665" r:id="rId13"/>
    <p:sldMasterId id="2147483666" r:id="rId14"/>
    <p:sldMasterId id="2147483667" r:id="rId15"/>
    <p:sldMasterId id="2147483668" r:id="rId16"/>
    <p:sldMasterId id="2147483669" r:id="rId17"/>
    <p:sldMasterId id="2147483670" r:id="rId18"/>
    <p:sldMasterId id="2147483671" r:id="rId19"/>
    <p:sldMasterId id="2147483672" r:id="rId20"/>
    <p:sldMasterId id="2147483673" r:id="rId21"/>
    <p:sldMasterId id="2147483674" r:id="rId22"/>
    <p:sldMasterId id="2147483675" r:id="rId23"/>
    <p:sldMasterId id="2147483676" r:id="rId24"/>
    <p:sldMasterId id="2147483677" r:id="rId25"/>
    <p:sldMasterId id="2147483678" r:id="rId26"/>
    <p:sldMasterId id="2147483679" r:id="rId27"/>
    <p:sldMasterId id="2147483680" r:id="rId28"/>
    <p:sldMasterId id="2147483681" r:id="rId29"/>
    <p:sldMasterId id="2147483682" r:id="rId30"/>
    <p:sldMasterId id="2147483683" r:id="rId31"/>
    <p:sldMasterId id="2147483684" r:id="rId32"/>
    <p:sldMasterId id="2147483685" r:id="rId33"/>
    <p:sldMasterId id="2147483686" r:id="rId34"/>
  </p:sldMasterIdLst>
  <p:notesMasterIdLst>
    <p:notesMasterId r:id="rId35"/>
  </p:notes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72" r:id="rId52"/>
    <p:sldId id="273" r:id="rId53"/>
    <p:sldId id="274" r:id="rId54"/>
    <p:sldId id="275" r:id="rId55"/>
    <p:sldId id="276" r:id="rId56"/>
    <p:sldId id="277" r:id="rId5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notesMaster" Target="notesMasters/notesMaster1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slide" Target="slides/slide12.xml"/><Relationship Id="rId48" Type="http://schemas.openxmlformats.org/officeDocument/2006/relationships/slide" Target="slides/slide13.xml"/><Relationship Id="rId49" Type="http://schemas.openxmlformats.org/officeDocument/2006/relationships/slide" Target="slides/slide14.xml"/><Relationship Id="rId50" Type="http://schemas.openxmlformats.org/officeDocument/2006/relationships/slide" Target="slides/slide15.xml"/><Relationship Id="rId51" Type="http://schemas.openxmlformats.org/officeDocument/2006/relationships/slide" Target="slides/slide16.xml"/><Relationship Id="rId52" Type="http://schemas.openxmlformats.org/officeDocument/2006/relationships/slide" Target="slides/slide17.xml"/><Relationship Id="rId53" Type="http://schemas.openxmlformats.org/officeDocument/2006/relationships/slide" Target="slides/slide18.xml"/><Relationship Id="rId54" Type="http://schemas.openxmlformats.org/officeDocument/2006/relationships/slide" Target="slides/slide19.xml"/><Relationship Id="rId55" Type="http://schemas.openxmlformats.org/officeDocument/2006/relationships/slide" Target="slides/slide20.xml"/><Relationship Id="rId56" Type="http://schemas.openxmlformats.org/officeDocument/2006/relationships/slide" Target="slides/slide21.xml"/><Relationship Id="rId57" Type="http://schemas.openxmlformats.org/officeDocument/2006/relationships/slide" Target="slides/slide22.xml"/><Relationship Id="rId5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move the slide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dt" idx="5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ftr" idx="5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sldNum" idx="5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E5B480F-4A06-4DCD-AE8A-B6AD260FBFD8}" type="slidenum"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3F7078-5287-4F9C-95F5-2B35E7340952}" type="slidenum">
              <a: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28E7F55-F481-4D23-9679-24F718C2F44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48ED8F-5414-4C56-A442-D07003652035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4415A3-CB78-4A5E-BC0C-EFE60E6232F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D0B03D-5953-4077-9F77-78362A13950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DA497ED-CE04-47AF-851B-0A04C12F778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3.jpeg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svg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6.png"/><Relationship Id="rId3" Type="http://schemas.openxmlformats.org/officeDocument/2006/relationships/image" Target="../media/image7.svg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08240" y="2276640"/>
            <a:ext cx="957708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AT" sz="54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Titel</a:t>
            </a:r>
            <a:endParaRPr b="0" lang="de-DE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89520" y="6413040"/>
            <a:ext cx="41227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432000" indent="-324000" algn="r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AT" sz="1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www.tuwien.at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64040" y="468360"/>
            <a:ext cx="2423880" cy="73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Sublogo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1308240" y="2276640"/>
            <a:ext cx="9288000" cy="15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AT" sz="54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Titel</a:t>
            </a:r>
            <a:endParaRPr b="0" lang="de-DE" sz="5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7589520" y="6413040"/>
            <a:ext cx="41227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1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www.tuwien.at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79" name="Grafik 6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0" b="11501"/>
          <a:stretch/>
        </p:blipFill>
        <p:spPr>
          <a:xfrm>
            <a:off x="0" y="3240"/>
            <a:ext cx="12191760" cy="6063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64040" y="468360"/>
            <a:ext cx="2423880" cy="73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Sublogo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title"/>
          </p:nvPr>
        </p:nvSpPr>
        <p:spPr>
          <a:xfrm>
            <a:off x="461880" y="4301640"/>
            <a:ext cx="10134360" cy="117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AT" sz="3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Titel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1880" y="5550480"/>
            <a:ext cx="10134360" cy="34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Untertitel (Datum, Ort, Name, …)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7247520" y="6050520"/>
            <a:ext cx="446472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70000" indent="-270000" algn="r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7589520" y="6413040"/>
            <a:ext cx="41227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1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www.tuwien.at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86" name="Grafik 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rcRect l="0" t="0" r="0" b="11501"/>
          <a:stretch/>
        </p:blipFill>
        <p:spPr>
          <a:xfrm>
            <a:off x="0" y="3240"/>
            <a:ext cx="12191760" cy="6063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Grafik 49" descr="Logo der Technischen Universität Wien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468360" y="467640"/>
            <a:ext cx="1939680" cy="73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1880" y="4438800"/>
            <a:ext cx="10134360" cy="10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AT" sz="3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Titel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61880" y="5550480"/>
            <a:ext cx="10134360" cy="34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Untertitel (Datum, Ort, Name, ...)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7247520" y="6050520"/>
            <a:ext cx="446472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70000" indent="-270000" algn="r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7589520" y="6413040"/>
            <a:ext cx="412272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14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www.tuwien.at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64040" y="468360"/>
            <a:ext cx="2423880" cy="73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Sublogo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28800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1308240" y="2629080"/>
            <a:ext cx="928800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Mastertextformat bearbeiten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 idx="17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 idx="18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F32FA9-BF79-4444-BF99-D1AA797EDDB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99" name="Grafik 6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07160" y="468360"/>
            <a:ext cx="9289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928800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928800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ftr" idx="19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sldNum" idx="20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6DE0B29-2699-4B48-970F-DE06F192D340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06" name="Grafik 12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07160" y="468360"/>
            <a:ext cx="9289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9288000" cy="4174920"/>
          </a:xfrm>
          <a:prstGeom prst="rect">
            <a:avLst/>
          </a:prstGeom>
          <a:noFill/>
          <a:ln w="0">
            <a:noFill/>
          </a:ln>
        </p:spPr>
        <p:txBody>
          <a:bodyPr numCol="2" spcCol="540000"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928800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1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2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5C02BA8-673B-46A6-BB0B-EECF7058EA5A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13" name="Grafik 14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9577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4463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AT" sz="2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419880" y="1549440"/>
            <a:ext cx="4463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2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272880" indent="-27288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536400" indent="-26820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809640" indent="-26820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4227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ftr" idx="23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sldNum" idx="24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5A5C57-7F96-418D-8056-7EA96A081E7F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22" name="Grafik 13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9577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4463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419880" y="1549440"/>
            <a:ext cx="44654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64227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ftr" idx="25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sldNum" idx="26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AE484DC-74A7-4655-85E6-4F2239162479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31" name="Grafik 14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445860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4463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419880" y="468360"/>
            <a:ext cx="44654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Titel kurz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419880" y="1549440"/>
            <a:ext cx="44654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64227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ftr" idx="27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PlaceHolder 8"/>
          <p:cNvSpPr>
            <a:spLocks noGrp="1"/>
          </p:cNvSpPr>
          <p:nvPr>
            <p:ph type="sldNum" idx="28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620344-C19D-49AD-9601-266512EDA34B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41" name="Grafik 14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9577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1306440" y="1547280"/>
            <a:ext cx="9578520" cy="33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AT" sz="2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Mastertextformat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1308240" y="1956960"/>
            <a:ext cx="446364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419880" y="1956960"/>
            <a:ext cx="4465440" cy="376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body"/>
          </p:nvPr>
        </p:nvSpPr>
        <p:spPr>
          <a:xfrm>
            <a:off x="64227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7"/>
          <p:cNvSpPr>
            <a:spLocks noGrp="1"/>
          </p:cNvSpPr>
          <p:nvPr>
            <p:ph type="ftr" idx="29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PlaceHolder 8"/>
          <p:cNvSpPr>
            <a:spLocks noGrp="1"/>
          </p:cNvSpPr>
          <p:nvPr>
            <p:ph type="sldNum" idx="30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F1C420-CB3F-4D48-BC96-8DEFD9AD8823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7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sldNum" idx="1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008472-D3FC-4FA6-AD63-7DCAF013D26B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1308240" y="1549440"/>
            <a:ext cx="44636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1308240" y="2629080"/>
            <a:ext cx="446364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419880" y="1549440"/>
            <a:ext cx="44636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Titel kurz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body"/>
          </p:nvPr>
        </p:nvSpPr>
        <p:spPr>
          <a:xfrm>
            <a:off x="6419880" y="2629080"/>
            <a:ext cx="446364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7"/>
          <p:cNvSpPr>
            <a:spLocks noGrp="1"/>
          </p:cNvSpPr>
          <p:nvPr>
            <p:ph type="body"/>
          </p:nvPr>
        </p:nvSpPr>
        <p:spPr>
          <a:xfrm>
            <a:off x="64191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8"/>
          <p:cNvSpPr>
            <a:spLocks noGrp="1"/>
          </p:cNvSpPr>
          <p:nvPr>
            <p:ph type="ftr" idx="2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51" name="Grafik 16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9577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307520" y="1549440"/>
            <a:ext cx="2879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2879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4655880" y="1549440"/>
            <a:ext cx="2879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4655880" y="5796000"/>
            <a:ext cx="2879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8004600" y="1549440"/>
            <a:ext cx="2879640" cy="4174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03880" y="5796000"/>
            <a:ext cx="2879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8"/>
          <p:cNvSpPr>
            <a:spLocks noGrp="1"/>
          </p:cNvSpPr>
          <p:nvPr>
            <p:ph type="ftr" idx="31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PlaceHolder 9"/>
          <p:cNvSpPr>
            <a:spLocks noGrp="1"/>
          </p:cNvSpPr>
          <p:nvPr>
            <p:ph type="sldNum" idx="32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1DF357-5A1D-442B-8878-59DEEFA0AADC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62" name="Grafik 1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44636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</a:t>
            </a: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ertite</a:t>
            </a: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lform</a:t>
            </a: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at </a:t>
            </a: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bear</a:t>
            </a: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beite</a:t>
            </a: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4463640" cy="434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</a:t>
            </a: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mat</a:t>
            </a: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vorl</a:t>
            </a: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age</a:t>
            </a: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 </a:t>
            </a: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des </a:t>
            </a: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Text</a:t>
            </a: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mas</a:t>
            </a: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ters </a:t>
            </a: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bear</a:t>
            </a: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beit</a:t>
            </a: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</a:t>
            </a: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</a:t>
            </a: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it</a:t>
            </a: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</a:t>
            </a: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ü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419880" y="466560"/>
            <a:ext cx="5292360" cy="525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Bild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422760" y="5796000"/>
            <a:ext cx="5291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7" name="PlaceHolder 5"/>
          <p:cNvSpPr>
            <a:spLocks noGrp="1"/>
          </p:cNvSpPr>
          <p:nvPr>
            <p:ph type="ftr" idx="33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PlaceHolder 6"/>
          <p:cNvSpPr>
            <a:spLocks noGrp="1"/>
          </p:cNvSpPr>
          <p:nvPr>
            <p:ph type="sldNum" idx="34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DDB040-B58C-4E8A-BBE9-C67C12ACF23A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70" name="Grafik 11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1040400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4463640" cy="434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419880" y="1549440"/>
            <a:ext cx="5292360" cy="352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Bild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6422760" y="5141880"/>
            <a:ext cx="5291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ftr" idx="35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sldNum" idx="36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3183DC-CC9B-4311-AE62-6BD9D69E6572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78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289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AT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1308240" y="2629080"/>
            <a:ext cx="9288000" cy="309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928800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 idx="37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 idx="38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5045951-E18A-4614-B043-A7B0FD1920E4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85" name="Grafik 13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308240" y="468360"/>
            <a:ext cx="1040400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10404000" cy="41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Tabelle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1040652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 type="ftr" idx="39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PlaceHolder 5"/>
          <p:cNvSpPr>
            <a:spLocks noGrp="1"/>
          </p:cNvSpPr>
          <p:nvPr>
            <p:ph type="sldNum" idx="40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1D3B66-3325-49DA-BB0F-8EDBDF5E94DF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92" name="Grafik 14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1880" y="468360"/>
            <a:ext cx="488520" cy="488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308600" y="468360"/>
            <a:ext cx="445860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28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1308240" y="1549440"/>
            <a:ext cx="4463640" cy="434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419880" y="468360"/>
            <a:ext cx="5292360" cy="525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Diagramm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body"/>
          </p:nvPr>
        </p:nvSpPr>
        <p:spPr>
          <a:xfrm>
            <a:off x="6422760" y="5796000"/>
            <a:ext cx="5291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ftr" idx="41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sldNum" idx="42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2676B38-D997-4D14-99BC-60DED7FC2880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00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289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AT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Kontaktinformationen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1307160" y="3429000"/>
            <a:ext cx="9289080" cy="245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432000" indent="-324000" defTabSz="9144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Kontaktdaten eingeben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ftr" idx="43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sldNum" idx="44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4F61B50-A59B-45C9-9A96-5ACEF6914E0D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hteck 55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07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289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1308240" y="2629080"/>
            <a:ext cx="9288000" cy="3095280"/>
          </a:xfrm>
          <a:prstGeom prst="rect">
            <a:avLst/>
          </a:prstGeom>
          <a:noFill/>
          <a:ln w="0">
            <a:noFill/>
          </a:ln>
        </p:spPr>
        <p:txBody>
          <a:bodyPr numCol="2" spcCol="540000"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928800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 type="ftr" idx="45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 type="sldNum" idx="46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F56908-A789-4A6A-A031-22494A3A48C9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14" name="Grafik 43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5781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446472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AT" sz="2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418080" y="2629080"/>
            <a:ext cx="446472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1" lang="de-AT" sz="2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272880" indent="-27288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536400" indent="-26820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809640" indent="-26820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64191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ftr" idx="47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sldNum" idx="48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3E8B3C1-3A6B-4D73-A307-D27E8E68AF22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19" name="Grafik 43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08240" y="1549440"/>
            <a:ext cx="44636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</a:t>
            </a: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ertit</a:t>
            </a: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elfor</a:t>
            </a: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mat </a:t>
            </a: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bear</a:t>
            </a: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beit</a:t>
            </a: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308240" y="2629080"/>
            <a:ext cx="4463640" cy="327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419880" y="466560"/>
            <a:ext cx="5292360" cy="5257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Bild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422760" y="5796000"/>
            <a:ext cx="5291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ftr" idx="3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sldNum" idx="4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B27C203-3FAB-4405-B02A-23798AA05BB5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23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2685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1308240" y="2629080"/>
            <a:ext cx="926856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Mastertextformat bearbeiten</a:t>
            </a:r>
            <a:endParaRPr b="0" lang="de-DE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ftr" idx="49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sldNum" idx="50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DCD1197-AD9D-43EE-8D8B-4B8E5F376C86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29" name="Grafik 44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5781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446472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424920" y="2629080"/>
            <a:ext cx="44596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4191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ftr" idx="51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PlaceHolder 7"/>
          <p:cNvSpPr>
            <a:spLocks noGrp="1"/>
          </p:cNvSpPr>
          <p:nvPr>
            <p:ph type="sldNum" idx="52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C471C3-0BA0-49C8-9CC2-3B308D2FE42C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38" name="Grafik 47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5781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1306440" y="2635560"/>
            <a:ext cx="9578520" cy="41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de-AT" sz="2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Zwischentitel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1307160" y="3047760"/>
            <a:ext cx="4464720" cy="26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body"/>
          </p:nvPr>
        </p:nvSpPr>
        <p:spPr>
          <a:xfrm>
            <a:off x="130824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body"/>
          </p:nvPr>
        </p:nvSpPr>
        <p:spPr>
          <a:xfrm>
            <a:off x="6424920" y="3047760"/>
            <a:ext cx="4459680" cy="2676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body"/>
          </p:nvPr>
        </p:nvSpPr>
        <p:spPr>
          <a:xfrm>
            <a:off x="6422760" y="5796000"/>
            <a:ext cx="446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 type="ftr" idx="53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PlaceHolder 8"/>
          <p:cNvSpPr>
            <a:spLocks noGrp="1"/>
          </p:cNvSpPr>
          <p:nvPr>
            <p:ph type="sldNum" idx="54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2CB55D8-A281-4B59-8742-748A9341B74E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48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95781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1307520" y="2629080"/>
            <a:ext cx="287964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2879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4655880" y="2629080"/>
            <a:ext cx="287964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4655880" y="5796000"/>
            <a:ext cx="2879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 type="body"/>
          </p:nvPr>
        </p:nvSpPr>
        <p:spPr>
          <a:xfrm>
            <a:off x="8004600" y="2629080"/>
            <a:ext cx="287964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601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533520" indent="-271440" defTabSz="914400">
              <a:lnSpc>
                <a:spcPct val="90000"/>
              </a:lnSpc>
              <a:spcBef>
                <a:spcPts val="400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80496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07784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1349280" indent="-266760" defTabSz="914400">
              <a:lnSpc>
                <a:spcPct val="90000"/>
              </a:lnSpc>
              <a:spcBef>
                <a:spcPts val="499"/>
              </a:spcBef>
              <a:buClr>
                <a:srgbClr val="006699"/>
              </a:buClr>
              <a:buSzPct val="90000"/>
              <a:buFont typeface="Arial"/>
              <a:buChar char="■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 type="body"/>
          </p:nvPr>
        </p:nvSpPr>
        <p:spPr>
          <a:xfrm>
            <a:off x="8003880" y="5796000"/>
            <a:ext cx="2879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8"/>
          <p:cNvSpPr>
            <a:spLocks noGrp="1"/>
          </p:cNvSpPr>
          <p:nvPr>
            <p:ph type="ftr" idx="55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PlaceHolder 9"/>
          <p:cNvSpPr>
            <a:spLocks noGrp="1"/>
          </p:cNvSpPr>
          <p:nvPr>
            <p:ph type="sldNum" idx="56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6A07B3A-5440-4A18-82FA-DBB10FC78750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29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308240" y="1549440"/>
            <a:ext cx="44636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308240" y="2629080"/>
            <a:ext cx="4463640" cy="245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419880" y="1549440"/>
            <a:ext cx="5292360" cy="352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Bild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422760" y="5139000"/>
            <a:ext cx="5291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ftr" idx="5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sldNum" idx="6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CBE82E-773B-41E5-8785-C12AE4719DF1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39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Tabelle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308240" y="5796000"/>
            <a:ext cx="10403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 idx="7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 idx="8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A6A2B4-5381-45D2-8C55-59D19B541DAC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  <p:sldLayoutId id="2147483658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pic>
        <p:nvPicPr>
          <p:cNvPr id="50" name="Grafik 44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9680" cy="734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08240" y="1549440"/>
            <a:ext cx="446364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accen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308240" y="2629080"/>
            <a:ext cx="4463640" cy="3274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Formatvorlagen des Textmasters bearbeiten</a:t>
            </a: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Zweite Ebene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Dritte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Vierte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Fünfte Ebene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419880" y="1209600"/>
            <a:ext cx="5292360" cy="45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Diagramm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422760" y="5796000"/>
            <a:ext cx="529164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9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10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33BB818-7284-44C2-B11B-A892BEDD6772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 55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22960" y="195120"/>
            <a:ext cx="10469520" cy="5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838080" y="860760"/>
            <a:ext cx="10454400" cy="5179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Mediaclip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422760" y="6082200"/>
            <a:ext cx="4869720" cy="9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lt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ftr" idx="11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sldNum" idx="12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EDE054-F042-49F1-8C93-B6BA314CA55C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hteck 55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08240" y="1209600"/>
            <a:ext cx="9577080" cy="309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de-DE" sz="40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4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232680" y="4503600"/>
            <a:ext cx="4652640" cy="57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 algn="r" defTabSz="914400">
              <a:lnSpc>
                <a:spcPct val="90000"/>
              </a:lnSpc>
              <a:spcBef>
                <a:spcPts val="6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DE" sz="18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Mastertextformat bearbeiten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ftr" idx="13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sldNum" idx="14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3C04E9-4CA4-45F1-9C2E-A8A3047EC488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760" cy="6220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6063120"/>
          </a:xfrm>
          <a:prstGeom prst="rect">
            <a:avLst/>
          </a:prstGeom>
          <a:solidFill>
            <a:schemeClr val="lt1">
              <a:lumMod val="75000"/>
            </a:schemeClr>
          </a:solidFill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e-AT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Bild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title"/>
          </p:nvPr>
        </p:nvSpPr>
        <p:spPr>
          <a:xfrm>
            <a:off x="822960" y="195120"/>
            <a:ext cx="10469520" cy="5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1" lang="de-DE" sz="3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Mastertitelformat bearbeiten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247520" y="6050520"/>
            <a:ext cx="4464720" cy="17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marL="270000" indent="-270000" algn="r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800" strike="noStrike" u="none" cap="all">
                <a:solidFill>
                  <a:schemeClr val="dk1"/>
                </a:solidFill>
                <a:effectLst/>
                <a:uFillTx/>
                <a:latin typeface="Arial"/>
              </a:rPr>
              <a:t>© Copyright-Info, Quelle, …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ftr" idx="15"/>
          </p:nvPr>
        </p:nvSpPr>
        <p:spPr>
          <a:xfrm>
            <a:off x="461880" y="6385680"/>
            <a:ext cx="101343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sldNum" idx="16"/>
          </p:nvPr>
        </p:nvSpPr>
        <p:spPr>
          <a:xfrm>
            <a:off x="10885320" y="6385680"/>
            <a:ext cx="826560" cy="2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EB1020-E048-4CDA-8EBA-08BE2F26B8B3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15.png"/><Relationship Id="rId3" Type="http://schemas.openxmlformats.org/officeDocument/2006/relationships/image" Target="../media/image29.png"/><Relationship Id="rId4" Type="http://schemas.openxmlformats.org/officeDocument/2006/relationships/image" Target="../media/image15.png"/><Relationship Id="rId5" Type="http://schemas.openxmlformats.org/officeDocument/2006/relationships/image" Target="../media/image30.png"/><Relationship Id="rId6" Type="http://schemas.openxmlformats.org/officeDocument/2006/relationships/image" Target="../media/image15.png"/><Relationship Id="rId7" Type="http://schemas.openxmlformats.org/officeDocument/2006/relationships/image" Target="../media/image31.png"/><Relationship Id="rId8" Type="http://schemas.openxmlformats.org/officeDocument/2006/relationships/image" Target="../media/image15.png"/><Relationship Id="rId9" Type="http://schemas.openxmlformats.org/officeDocument/2006/relationships/image" Target="../media/image32.png"/><Relationship Id="rId10" Type="http://schemas.openxmlformats.org/officeDocument/2006/relationships/image" Target="../media/image15.png"/><Relationship Id="rId11" Type="http://schemas.openxmlformats.org/officeDocument/2006/relationships/image" Target="../media/image33.png"/><Relationship Id="rId12" Type="http://schemas.openxmlformats.org/officeDocument/2006/relationships/image" Target="../media/image22.png"/><Relationship Id="rId13" Type="http://schemas.openxmlformats.org/officeDocument/2006/relationships/image" Target="../media/image34.png"/><Relationship Id="rId14" Type="http://schemas.openxmlformats.org/officeDocument/2006/relationships/image" Target="../media/image25.png"/><Relationship Id="rId15" Type="http://schemas.openxmlformats.org/officeDocument/2006/relationships/image" Target="../media/image35.png"/><Relationship Id="rId16" Type="http://schemas.openxmlformats.org/officeDocument/2006/relationships/image" Target="../media/image25.png"/><Relationship Id="rId17" Type="http://schemas.openxmlformats.org/officeDocument/2006/relationships/image" Target="../media/image36.png"/><Relationship Id="rId18" Type="http://schemas.openxmlformats.org/officeDocument/2006/relationships/image" Target="../media/image25.png"/><Relationship Id="rId19" Type="http://schemas.openxmlformats.org/officeDocument/2006/relationships/image" Target="../media/image37.png"/><Relationship Id="rId20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Relationship Id="rId7" Type="http://schemas.openxmlformats.org/officeDocument/2006/relationships/image" Target="../media/image18.png"/><Relationship Id="rId8" Type="http://schemas.openxmlformats.org/officeDocument/2006/relationships/image" Target="../media/image15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15.png"/><Relationship Id="rId12" Type="http://schemas.openxmlformats.org/officeDocument/2006/relationships/image" Target="../media/image21.png"/><Relationship Id="rId13" Type="http://schemas.openxmlformats.org/officeDocument/2006/relationships/image" Target="../media/image15.png"/><Relationship Id="rId14" Type="http://schemas.openxmlformats.org/officeDocument/2006/relationships/image" Target="../media/image22.png"/><Relationship Id="rId15" Type="http://schemas.openxmlformats.org/officeDocument/2006/relationships/image" Target="../media/image23.png"/><Relationship Id="rId16" Type="http://schemas.openxmlformats.org/officeDocument/2006/relationships/image" Target="../media/image24.png"/><Relationship Id="rId17" Type="http://schemas.openxmlformats.org/officeDocument/2006/relationships/image" Target="../media/image25.png"/><Relationship Id="rId18" Type="http://schemas.openxmlformats.org/officeDocument/2006/relationships/image" Target="../media/image25.png"/><Relationship Id="rId19" Type="http://schemas.openxmlformats.org/officeDocument/2006/relationships/image" Target="../media/image26.png"/><Relationship Id="rId20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61880" y="4258800"/>
            <a:ext cx="10134360" cy="103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Exploring possibilities for 2-butanol production in </a:t>
            </a:r>
            <a:r>
              <a:rPr b="1" i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by exchange of the Adh4 promoter</a:t>
            </a:r>
            <a:endParaRPr b="0" lang="de-DE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61880" y="5550480"/>
            <a:ext cx="10134360" cy="34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Thomas Hackl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07" name="" descr=""/>
          <p:cNvPicPr/>
          <p:nvPr/>
        </p:nvPicPr>
        <p:blipFill>
          <a:blip r:embed="rId1"/>
          <a:stretch/>
        </p:blipFill>
        <p:spPr>
          <a:xfrm>
            <a:off x="3048840" y="166680"/>
            <a:ext cx="8538480" cy="603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3F4F58-4EC5-46BD-86A6-2C1AE00CBBDC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and Colony Screening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09" name="" descr=""/>
          <p:cNvPicPr/>
          <p:nvPr/>
        </p:nvPicPr>
        <p:blipFill>
          <a:blip r:embed="rId1"/>
          <a:stretch/>
        </p:blipFill>
        <p:spPr>
          <a:xfrm>
            <a:off x="1307520" y="2660760"/>
            <a:ext cx="69480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0" name="" descr=""/>
          <p:cNvPicPr/>
          <p:nvPr/>
        </p:nvPicPr>
        <p:blipFill>
          <a:blip r:embed="rId2"/>
          <a:stretch/>
        </p:blipFill>
        <p:spPr>
          <a:xfrm>
            <a:off x="2188440" y="3026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1" name="" descr=""/>
          <p:cNvPicPr/>
          <p:nvPr/>
        </p:nvPicPr>
        <p:blipFill>
          <a:blip r:embed="rId3"/>
          <a:stretch/>
        </p:blipFill>
        <p:spPr>
          <a:xfrm>
            <a:off x="2659320" y="2660760"/>
            <a:ext cx="80460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2" name="" descr=""/>
          <p:cNvPicPr/>
          <p:nvPr/>
        </p:nvPicPr>
        <p:blipFill>
          <a:blip r:embed="rId4"/>
          <a:stretch/>
        </p:blipFill>
        <p:spPr>
          <a:xfrm>
            <a:off x="3628440" y="3026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3" name="" descr=""/>
          <p:cNvPicPr/>
          <p:nvPr/>
        </p:nvPicPr>
        <p:blipFill>
          <a:blip r:embed="rId5"/>
          <a:stretch/>
        </p:blipFill>
        <p:spPr>
          <a:xfrm>
            <a:off x="4132800" y="2660760"/>
            <a:ext cx="85968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4" name="" descr=""/>
          <p:cNvPicPr/>
          <p:nvPr/>
        </p:nvPicPr>
        <p:blipFill>
          <a:blip r:embed="rId6"/>
          <a:stretch/>
        </p:blipFill>
        <p:spPr>
          <a:xfrm>
            <a:off x="5068440" y="3026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5" name="" descr=""/>
          <p:cNvPicPr/>
          <p:nvPr/>
        </p:nvPicPr>
        <p:blipFill>
          <a:blip r:embed="rId7"/>
          <a:stretch/>
        </p:blipFill>
        <p:spPr>
          <a:xfrm>
            <a:off x="5501880" y="2660760"/>
            <a:ext cx="145404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6" name="" descr=""/>
          <p:cNvPicPr/>
          <p:nvPr/>
        </p:nvPicPr>
        <p:blipFill>
          <a:blip r:embed="rId8"/>
          <a:stretch/>
        </p:blipFill>
        <p:spPr>
          <a:xfrm>
            <a:off x="7012440" y="3026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7" name="" descr=""/>
          <p:cNvPicPr/>
          <p:nvPr/>
        </p:nvPicPr>
        <p:blipFill>
          <a:blip r:embed="rId9"/>
          <a:stretch/>
        </p:blipFill>
        <p:spPr>
          <a:xfrm>
            <a:off x="7517520" y="2804760"/>
            <a:ext cx="1094400" cy="712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8" name="" descr=""/>
          <p:cNvPicPr/>
          <p:nvPr/>
        </p:nvPicPr>
        <p:blipFill>
          <a:blip r:embed="rId10"/>
          <a:stretch/>
        </p:blipFill>
        <p:spPr>
          <a:xfrm>
            <a:off x="8740440" y="3026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9" name="" descr=""/>
          <p:cNvPicPr/>
          <p:nvPr/>
        </p:nvPicPr>
        <p:blipFill>
          <a:blip r:embed="rId11"/>
          <a:stretch/>
        </p:blipFill>
        <p:spPr>
          <a:xfrm>
            <a:off x="9208080" y="2660760"/>
            <a:ext cx="79560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0" name="" descr=""/>
          <p:cNvPicPr/>
          <p:nvPr/>
        </p:nvPicPr>
        <p:blipFill>
          <a:blip r:embed="rId12"/>
          <a:stretch/>
        </p:blipFill>
        <p:spPr>
          <a:xfrm>
            <a:off x="9550800" y="3777120"/>
            <a:ext cx="182880" cy="356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1" name="" descr=""/>
          <p:cNvPicPr/>
          <p:nvPr/>
        </p:nvPicPr>
        <p:blipFill>
          <a:blip r:embed="rId13"/>
          <a:stretch/>
        </p:blipFill>
        <p:spPr>
          <a:xfrm>
            <a:off x="9295200" y="4269240"/>
            <a:ext cx="74988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2" name="" descr=""/>
          <p:cNvPicPr/>
          <p:nvPr/>
        </p:nvPicPr>
        <p:blipFill>
          <a:blip r:embed="rId14"/>
          <a:stretch/>
        </p:blipFill>
        <p:spPr>
          <a:xfrm>
            <a:off x="8754840" y="4613760"/>
            <a:ext cx="3567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3" name="" descr=""/>
          <p:cNvPicPr/>
          <p:nvPr/>
        </p:nvPicPr>
        <p:blipFill>
          <a:blip r:embed="rId15"/>
          <a:stretch/>
        </p:blipFill>
        <p:spPr>
          <a:xfrm>
            <a:off x="7673040" y="4270320"/>
            <a:ext cx="97848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4" name="" descr=""/>
          <p:cNvPicPr/>
          <p:nvPr/>
        </p:nvPicPr>
        <p:blipFill>
          <a:blip r:embed="rId16"/>
          <a:stretch/>
        </p:blipFill>
        <p:spPr>
          <a:xfrm>
            <a:off x="7171200" y="4613760"/>
            <a:ext cx="3567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5" name="" descr=""/>
          <p:cNvPicPr/>
          <p:nvPr/>
        </p:nvPicPr>
        <p:blipFill>
          <a:blip r:embed="rId17"/>
          <a:stretch/>
        </p:blipFill>
        <p:spPr>
          <a:xfrm>
            <a:off x="6287400" y="4270320"/>
            <a:ext cx="81396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6" name="" descr=""/>
          <p:cNvPicPr/>
          <p:nvPr/>
        </p:nvPicPr>
        <p:blipFill>
          <a:blip r:embed="rId18"/>
          <a:stretch/>
        </p:blipFill>
        <p:spPr>
          <a:xfrm>
            <a:off x="5803560" y="4613760"/>
            <a:ext cx="3567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7" name="" descr=""/>
          <p:cNvPicPr/>
          <p:nvPr/>
        </p:nvPicPr>
        <p:blipFill>
          <a:blip r:embed="rId19"/>
          <a:stretch/>
        </p:blipFill>
        <p:spPr>
          <a:xfrm>
            <a:off x="4993920" y="4270320"/>
            <a:ext cx="768240" cy="1005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8" name="Textplatzhalter 2"/>
          <p:cNvSpPr txBox="1"/>
          <p:nvPr/>
        </p:nvSpPr>
        <p:spPr>
          <a:xfrm>
            <a:off x="10998360" y="6087240"/>
            <a:ext cx="1137240" cy="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</a:rPr>
              <a:t>Biorender.com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2D47F50-8E05-4A65-99C0-B32EFBCFA89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7" dur="indefinite" restart="never" nodeType="tmRoot">
          <p:childTnLst>
            <p:seq>
              <p:cTn id="158" dur="indefinite" nodeType="mainSeq">
                <p:childTnLst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3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4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0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3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4" dur="5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9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0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3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4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0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3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31" name="" descr=""/>
          <p:cNvPicPr/>
          <p:nvPr/>
        </p:nvPicPr>
        <p:blipFill>
          <a:blip r:embed="rId1"/>
          <a:stretch/>
        </p:blipFill>
        <p:spPr>
          <a:xfrm>
            <a:off x="3048840" y="166680"/>
            <a:ext cx="8538480" cy="603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E5E7CC-7C54-478C-9C08-ECEA1A80CAA4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ADH4 Activity Screening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33" name=""/>
          <p:cNvGraphicFramePr/>
          <p:nvPr/>
        </p:nvGraphicFramePr>
        <p:xfrm>
          <a:off x="1307160" y="2629080"/>
          <a:ext cx="10404720" cy="2077560"/>
        </p:xfrm>
        <a:graphic>
          <a:graphicData uri="http://schemas.openxmlformats.org/drawingml/2006/table">
            <a:tbl>
              <a:tblPr/>
              <a:tblGrid>
                <a:gridCol w="1422720"/>
                <a:gridCol w="8982360"/>
              </a:tblGrid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Strain</a:t>
                      </a:r>
                      <a:endParaRPr b="1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Substrates</a:t>
                      </a:r>
                      <a:endParaRPr b="1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2,3-Butanediol + 1,2-Propanediol / 2,3-Butanediol + Ethylene glycol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Δaco1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same as </a:t>
                      </a: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Δaco1_Ppta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same as </a:t>
                      </a: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 (H₂)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2-Butanone + 1,2-Propanediol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4" name=""/>
          <p:cNvSpPr txBox="1"/>
          <p:nvPr/>
        </p:nvSpPr>
        <p:spPr>
          <a:xfrm>
            <a:off x="1188360" y="5067000"/>
            <a:ext cx="10565640" cy="48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de-AT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Measurements: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OD₆₀₀</a:t>
            </a:r>
            <a:r>
              <a:rPr b="0" lang="de-AT" sz="1400" strike="noStrike" u="none" baseline="-8000">
                <a:solidFill>
                  <a:srgbClr val="000000"/>
                </a:solidFill>
                <a:effectLst/>
                <a:uFillTx/>
                <a:latin typeface="Arial"/>
              </a:rPr>
              <a:t>/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₆₆₀ and HPLC were performed for all cultures.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FEC3D37-DE15-4BC6-9A27-FCFE50C157D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HPLC Analysis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2908E7-99F2-4C27-8100-3860FBA1F9CA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60320" cy="5906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F07E22-DB86-433E-A99D-B9CFD3FC519D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60320" cy="5906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2E15D0-B0BC-47AB-A966-02A92C63B952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60320" cy="5906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15AF44-BD7C-4331-9DCC-7E856FB3B16A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60320" cy="5906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51F93C-1B1A-49D0-B642-49D80926B6B9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" descr=""/>
          <p:cNvPicPr/>
          <p:nvPr/>
        </p:nvPicPr>
        <p:blipFill>
          <a:blip r:embed="rId1"/>
          <a:stretch/>
        </p:blipFill>
        <p:spPr>
          <a:xfrm>
            <a:off x="2722680" y="304200"/>
            <a:ext cx="8860320" cy="5906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201071-5AD1-443D-A3E2-30D28D5A42B6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Acetobacterium woodii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Anaerobic, acetogenic bacterium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Uses the Wood-Ljungdahl pathway for CO₂ fixation and acetyl-CoA production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Well studied for acetogenesis but energetically challenging for 2-butanol synthesis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Our project tests its potential and limitations for 2-butanol production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F46BCF-6E39-4410-A3AD-F52C28E5056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Successes and Setbacks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42" name=""/>
          <p:cNvGraphicFramePr/>
          <p:nvPr/>
        </p:nvGraphicFramePr>
        <p:xfrm>
          <a:off x="1307160" y="2629080"/>
          <a:ext cx="10404720" cy="3065400"/>
        </p:xfrm>
        <a:graphic>
          <a:graphicData uri="http://schemas.openxmlformats.org/drawingml/2006/table">
            <a:tbl>
              <a:tblPr/>
              <a:tblGrid>
                <a:gridCol w="9798840"/>
                <a:gridCol w="606240"/>
              </a:tblGrid>
              <a:tr h="766440"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lnSpc>
                          <a:spcPct val="90000"/>
                        </a:lnSpc>
                        <a:spcBef>
                          <a:spcPts val="1417"/>
                        </a:spcBef>
                        <a:buNone/>
                      </a:pPr>
                      <a:r>
                        <a:rPr b="0" lang="de-DE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Replace the native adh4 promoter with the pta promoter from Clostridium ljungdahlii and the </a:t>
                      </a: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rso5 promoter from </a:t>
                      </a:r>
                      <a:r>
                        <a:rPr b="0" i="1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A. woodii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buNone/>
                      </a:pPr>
                      <a:endParaRPr b="0" lang="de-A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6440"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lnSpc>
                          <a:spcPct val="90000"/>
                        </a:lnSpc>
                        <a:spcBef>
                          <a:spcPts val="1417"/>
                        </a:spcBef>
                        <a:buNone/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Increase the expression of adh4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buNone/>
                      </a:pPr>
                      <a:endParaRPr b="0" lang="de-A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6440"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lnSpc>
                          <a:spcPct val="90000"/>
                        </a:lnSpc>
                        <a:spcBef>
                          <a:spcPts val="1417"/>
                        </a:spcBef>
                        <a:buNone/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Test if the presence of 1,2-propanediol triggers adh4 expression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buNone/>
                      </a:pPr>
                      <a:endParaRPr b="0" lang="de-A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6440"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lnSpc>
                          <a:spcPct val="9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buNone/>
                      </a:pPr>
                      <a:r>
                        <a:rPr b="0" lang="de-AT" sz="2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Test if hydrogen shifts redox balance toward 2-butanol.</a:t>
                      </a:r>
                      <a:endParaRPr b="0" lang="de-AT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>
                      <a:noFill/>
                    </a:lnL>
                    <a:lnR w="72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ctr">
                      <a:noAutofit/>
                    </a:bodyPr>
                    <a:p>
                      <a:pPr indent="0">
                        <a:buNone/>
                      </a:pPr>
                      <a:endParaRPr b="0" lang="de-AT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343" name="status-ok"/>
          <p:cNvGrpSpPr/>
          <p:nvPr/>
        </p:nvGrpSpPr>
        <p:grpSpPr>
          <a:xfrm>
            <a:off x="11209680" y="2800080"/>
            <a:ext cx="390600" cy="404280"/>
            <a:chOff x="11209680" y="2800080"/>
            <a:chExt cx="390600" cy="404280"/>
          </a:xfrm>
        </p:grpSpPr>
        <p:sp>
          <p:nvSpPr>
            <p:cNvPr id="344" name=""/>
            <p:cNvSpPr/>
            <p:nvPr/>
          </p:nvSpPr>
          <p:spPr>
            <a:xfrm>
              <a:off x="11209680" y="2800080"/>
              <a:ext cx="390600" cy="404280"/>
            </a:xfrm>
            <a:prstGeom prst="ellipse">
              <a:avLst/>
            </a:prstGeom>
            <a:solidFill>
              <a:srgbClr val="3faf46"/>
            </a:solidFill>
            <a:ln cap="rnd" w="10080">
              <a:solidFill>
                <a:srgbClr val="3faf4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50040" bIns="50040" anchor="ctr">
              <a:noAutofit/>
            </a:bodyPr>
            <a:p>
              <a:endParaRPr b="0" lang="de-AT" sz="1800" strike="noStrike" u="sng">
                <a:solidFill>
                  <a:srgbClr val="ffffff"/>
                </a:solidFill>
                <a:effectLst/>
                <a:uFillTx/>
                <a:latin typeface="Arial"/>
                <a:ea typeface="Microsoft YaHei"/>
              </a:endParaRPr>
            </a:p>
          </p:txBody>
        </p:sp>
        <p:sp>
          <p:nvSpPr>
            <p:cNvPr id="345" name=""/>
            <p:cNvSpPr/>
            <p:nvPr/>
          </p:nvSpPr>
          <p:spPr>
            <a:xfrm>
              <a:off x="11311200" y="2928600"/>
              <a:ext cx="187560" cy="147960"/>
            </a:xfrm>
            <a:custGeom>
              <a:avLst/>
              <a:gdLst/>
              <a:ahLst/>
              <a:rect l="0" t="0" r="r" b="b"/>
              <a:pathLst>
                <a:path fill="none" w="521" h="411">
                  <a:moveTo>
                    <a:pt x="0" y="229"/>
                  </a:moveTo>
                  <a:lnTo>
                    <a:pt x="178" y="411"/>
                  </a:lnTo>
                  <a:lnTo>
                    <a:pt x="521" y="0"/>
                  </a:lnTo>
                </a:path>
              </a:pathLst>
            </a:custGeom>
            <a:ln cap="rnd"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 anchorCtr="1">
              <a:noAutofit/>
            </a:bodyPr>
            <a:p>
              <a:endPara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endParaRPr>
            </a:p>
          </p:txBody>
        </p:sp>
      </p:grpSp>
      <p:grpSp>
        <p:nvGrpSpPr>
          <p:cNvPr id="346" name="status-error"/>
          <p:cNvGrpSpPr/>
          <p:nvPr/>
        </p:nvGrpSpPr>
        <p:grpSpPr>
          <a:xfrm>
            <a:off x="11211120" y="5114160"/>
            <a:ext cx="393120" cy="420480"/>
            <a:chOff x="11211120" y="5114160"/>
            <a:chExt cx="393120" cy="420480"/>
          </a:xfrm>
        </p:grpSpPr>
        <p:sp>
          <p:nvSpPr>
            <p:cNvPr id="347" name=""/>
            <p:cNvSpPr/>
            <p:nvPr/>
          </p:nvSpPr>
          <p:spPr>
            <a:xfrm>
              <a:off x="11211120" y="5114160"/>
              <a:ext cx="393120" cy="420480"/>
            </a:xfrm>
            <a:prstGeom prst="ellipse">
              <a:avLst/>
            </a:prstGeom>
            <a:solidFill>
              <a:srgbClr val="ff3838"/>
            </a:solidFill>
            <a:ln w="10080">
              <a:solidFill>
                <a:srgbClr val="ff383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5040" rIns="95040" tIns="50040" bIns="50040" anchor="ctr">
              <a:noAutofit/>
            </a:bodyPr>
            <a:p>
              <a:endParaRPr b="0" lang="de-AT" sz="1800" strike="noStrike" u="sng">
                <a:solidFill>
                  <a:srgbClr val="ffffff"/>
                </a:solidFill>
                <a:effectLst/>
                <a:uFillTx/>
                <a:latin typeface="Arial"/>
                <a:ea typeface="Microsoft YaHei"/>
              </a:endParaRPr>
            </a:p>
          </p:txBody>
        </p:sp>
        <p:sp>
          <p:nvSpPr>
            <p:cNvPr id="348" name=""/>
            <p:cNvSpPr/>
            <p:nvPr/>
          </p:nvSpPr>
          <p:spPr>
            <a:xfrm>
              <a:off x="11306880" y="5216400"/>
              <a:ext cx="201600" cy="216000"/>
            </a:xfrm>
            <a:custGeom>
              <a:avLst/>
              <a:gdLst/>
              <a:ahLst/>
              <a:rect l="0" t="0" r="r" b="b"/>
              <a:pathLst>
                <a:path fill="none" w="560" h="600">
                  <a:moveTo>
                    <a:pt x="0" y="600"/>
                  </a:moveTo>
                  <a:cubicBezTo>
                    <a:pt x="186" y="399"/>
                    <a:pt x="373" y="203"/>
                    <a:pt x="560" y="0"/>
                  </a:cubicBezTo>
                </a:path>
              </a:pathLst>
            </a:custGeom>
            <a:ln cap="rnd"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 anchorCtr="1">
              <a:noAutofit/>
            </a:bodyPr>
            <a:p>
              <a:endPara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endParaRPr>
            </a:p>
          </p:txBody>
        </p:sp>
        <p:sp>
          <p:nvSpPr>
            <p:cNvPr id="349" name=""/>
            <p:cNvSpPr/>
            <p:nvPr/>
          </p:nvSpPr>
          <p:spPr>
            <a:xfrm>
              <a:off x="11306880" y="5216400"/>
              <a:ext cx="201600" cy="216000"/>
            </a:xfrm>
            <a:custGeom>
              <a:avLst/>
              <a:gdLst/>
              <a:ahLst/>
              <a:rect l="0" t="0" r="r" b="b"/>
              <a:pathLst>
                <a:path fill="none" w="560" h="600">
                  <a:moveTo>
                    <a:pt x="560" y="600"/>
                  </a:moveTo>
                  <a:cubicBezTo>
                    <a:pt x="373" y="400"/>
                    <a:pt x="188" y="202"/>
                    <a:pt x="0" y="0"/>
                  </a:cubicBezTo>
                </a:path>
              </a:pathLst>
            </a:custGeom>
            <a:ln cap="rnd" w="19080">
              <a:solidFill>
                <a:srgbClr val="ffffff"/>
              </a:solidFill>
              <a:round/>
            </a:ln>
          </p:spPr>
          <p:txBody>
            <a:bodyPr lIns="99360" rIns="99360" tIns="54360" bIns="54360" anchor="ctr" anchorCtr="1">
              <a:noAutofit/>
            </a:bodyPr>
            <a:p>
              <a:endPara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endParaRPr>
            </a:p>
          </p:txBody>
        </p:sp>
      </p:grpSp>
      <p:grpSp>
        <p:nvGrpSpPr>
          <p:cNvPr id="350" name="checkbox-3rd-state"/>
          <p:cNvGrpSpPr/>
          <p:nvPr/>
        </p:nvGrpSpPr>
        <p:grpSpPr>
          <a:xfrm>
            <a:off x="11215440" y="4335840"/>
            <a:ext cx="393120" cy="411480"/>
            <a:chOff x="11215440" y="4335840"/>
            <a:chExt cx="393120" cy="411480"/>
          </a:xfrm>
        </p:grpSpPr>
        <p:sp>
          <p:nvSpPr>
            <p:cNvPr id="351" name=""/>
            <p:cNvSpPr/>
            <p:nvPr/>
          </p:nvSpPr>
          <p:spPr>
            <a:xfrm>
              <a:off x="11215440" y="4335840"/>
              <a:ext cx="393120" cy="411480"/>
            </a:xfrm>
            <a:custGeom>
              <a:avLst/>
              <a:gdLst>
                <a:gd name="textAreaLeft" fmla="*/ 19080 w 393120"/>
                <a:gd name="textAreaRight" fmla="*/ 374040 w 393120"/>
                <a:gd name="textAreaTop" fmla="*/ 19080 h 411480"/>
                <a:gd name="textAreaBottom" fmla="*/ 392400 h 411480"/>
              </a:gdLst>
              <a:ahLst/>
              <a:cxnLst/>
              <a:rect l="textAreaLeft" t="textAreaTop" r="textAreaRight" b="textAreaBottom"/>
              <a:pathLst>
                <a:path w="21600" h="22608">
                  <a:moveTo>
                    <a:pt x="3600" y="0"/>
                  </a:moveTo>
                  <a:arcTo wR="3600" hR="3600" stAng="16200000" swAng="-5400000"/>
                  <a:lnTo>
                    <a:pt x="0" y="19008"/>
                  </a:lnTo>
                  <a:arcTo wR="3600" hR="3600" stAng="10800000" swAng="-5400000"/>
                  <a:lnTo>
                    <a:pt x="18000" y="22608"/>
                  </a:lnTo>
                  <a:arcTo wR="3600" hR="3600" stAng="5400000" swAng="-5400000"/>
                  <a:lnTo>
                    <a:pt x="21600" y="3600"/>
                  </a:lnTo>
                  <a:arcTo wR="3600" hR="3600" stAng="0" swAng="-5400000"/>
                  <a:close/>
                </a:path>
              </a:pathLst>
            </a:custGeom>
            <a:solidFill>
              <a:srgbClr val="5983b0"/>
            </a:solidFill>
            <a:ln w="12600">
              <a:solidFill>
                <a:srgbClr val="5983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6120" rIns="96120" tIns="51120" bIns="51120" anchor="ctr">
              <a:noAutofit/>
            </a:bodyPr>
            <a:p>
              <a:endParaRPr b="0" lang="de-A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Microsoft YaHei"/>
              </a:endParaRPr>
            </a:p>
          </p:txBody>
        </p:sp>
        <p:sp>
          <p:nvSpPr>
            <p:cNvPr id="352" name=""/>
            <p:cNvSpPr/>
            <p:nvPr/>
          </p:nvSpPr>
          <p:spPr>
            <a:xfrm>
              <a:off x="11316240" y="4541760"/>
              <a:ext cx="193320" cy="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360" bIns="-54360" anchor="ctr" anchorCtr="1">
              <a:noAutofit/>
            </a:bodyPr>
            <a:p>
              <a:endPara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endParaRPr>
            </a:p>
          </p:txBody>
        </p:sp>
      </p:grpSp>
      <p:grpSp>
        <p:nvGrpSpPr>
          <p:cNvPr id="353" name="checkbox-3rd-state 1"/>
          <p:cNvGrpSpPr/>
          <p:nvPr/>
        </p:nvGrpSpPr>
        <p:grpSpPr>
          <a:xfrm>
            <a:off x="11215800" y="3580200"/>
            <a:ext cx="393120" cy="411480"/>
            <a:chOff x="11215800" y="3580200"/>
            <a:chExt cx="393120" cy="411480"/>
          </a:xfrm>
        </p:grpSpPr>
        <p:sp>
          <p:nvSpPr>
            <p:cNvPr id="354" name=""/>
            <p:cNvSpPr/>
            <p:nvPr/>
          </p:nvSpPr>
          <p:spPr>
            <a:xfrm>
              <a:off x="11215800" y="3580200"/>
              <a:ext cx="393120" cy="411480"/>
            </a:xfrm>
            <a:custGeom>
              <a:avLst/>
              <a:gdLst>
                <a:gd name="textAreaLeft" fmla="*/ 19080 w 393120"/>
                <a:gd name="textAreaRight" fmla="*/ 374040 w 393120"/>
                <a:gd name="textAreaTop" fmla="*/ 19080 h 411480"/>
                <a:gd name="textAreaBottom" fmla="*/ 392400 h 411480"/>
              </a:gdLst>
              <a:ahLst/>
              <a:cxnLst/>
              <a:rect l="textAreaLeft" t="textAreaTop" r="textAreaRight" b="textAreaBottom"/>
              <a:pathLst>
                <a:path w="21600" h="22608">
                  <a:moveTo>
                    <a:pt x="3600" y="0"/>
                  </a:moveTo>
                  <a:arcTo wR="3600" hR="3600" stAng="16200000" swAng="-5400000"/>
                  <a:lnTo>
                    <a:pt x="0" y="19008"/>
                  </a:lnTo>
                  <a:arcTo wR="3600" hR="3600" stAng="10800000" swAng="-5400000"/>
                  <a:lnTo>
                    <a:pt x="18000" y="22608"/>
                  </a:lnTo>
                  <a:arcTo wR="3600" hR="3600" stAng="5400000" swAng="-5400000"/>
                  <a:lnTo>
                    <a:pt x="21600" y="3600"/>
                  </a:lnTo>
                  <a:arcTo wR="3600" hR="3600" stAng="0" swAng="-5400000"/>
                  <a:close/>
                </a:path>
              </a:pathLst>
            </a:custGeom>
            <a:solidFill>
              <a:srgbClr val="5983b0"/>
            </a:solidFill>
            <a:ln w="12600">
              <a:solidFill>
                <a:srgbClr val="5983b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6120" rIns="96120" tIns="51120" bIns="51120" anchor="ctr">
              <a:noAutofit/>
            </a:bodyPr>
            <a:p>
              <a:endParaRPr b="0" lang="de-AT" sz="1800" strike="noStrike" u="none">
                <a:solidFill>
                  <a:srgbClr val="ffffff"/>
                </a:solidFill>
                <a:effectLst/>
                <a:uFillTx/>
                <a:latin typeface="Arial"/>
                <a:ea typeface="Microsoft YaHei"/>
              </a:endParaRPr>
            </a:p>
          </p:txBody>
        </p:sp>
        <p:sp>
          <p:nvSpPr>
            <p:cNvPr id="355" name=""/>
            <p:cNvSpPr/>
            <p:nvPr/>
          </p:nvSpPr>
          <p:spPr>
            <a:xfrm>
              <a:off x="11316600" y="3786120"/>
              <a:ext cx="193320" cy="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360" bIns="-54360" anchor="ctr" anchorCtr="1">
              <a:noAutofit/>
            </a:bodyPr>
            <a:p>
              <a:endPara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endParaRPr>
            </a:p>
          </p:txBody>
        </p:sp>
      </p:grp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FCE6B1-3650-4566-9E13-7B835F2E2BC2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Outlook and Further Improvements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Focus on NADH availability, not promoter strength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Replace Adh4 with a more selective alcohol dehydrogenase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Improve NADH regeneration (e.g. via FDH)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Knockout of competing NADH-consuming pathways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alternative redox conditions (e.g. formate, CO)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22EFD1-DE33-43AB-9D6A-629EAC152A1C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"/>
          <p:cNvSpPr txBox="1"/>
          <p:nvPr/>
        </p:nvSpPr>
        <p:spPr>
          <a:xfrm>
            <a:off x="4604400" y="1310400"/>
            <a:ext cx="2983320" cy="4867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Thanks for joining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3274200" y="2278080"/>
            <a:ext cx="5643720" cy="43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Big thanks to Klara for the amazing supervision!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3036960" y="3237480"/>
            <a:ext cx="611820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to Vincent for all the </a:t>
            </a: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behind-the-scenes help!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2360880" y="4134240"/>
            <a:ext cx="7470000" cy="64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And thanks to Dr. Stefan Pflügl for letting me be part of the team!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de-A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88D730-715C-4BDB-941A-82FB9930935F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CRISPR-Cas System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Sans"/>
              </a:rPr>
              <a:t>CRISPR = Clustered Regularly Interspaced Short Palindromic Repeats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Sans"/>
              </a:rPr>
              <a:t>Adaptive immune system of bacteria and archaea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Sans"/>
              </a:rPr>
              <a:t>Cas proteins (e.g., Cas9) precisely cut DNA at specific sites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Sans"/>
              </a:rPr>
              <a:t>Enables precise genome editing (gene knockout, knock-in)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Sans"/>
              </a:rPr>
              <a:t>2020 Nobel Prize in Chemistry awarded to Emmanuelle Charpentier &amp; Jennifer Doudna for developing CRISPR-Cas9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Sans"/>
              </a:rPr>
              <a:t>Revolutionizing molecular biology, medicine &amp; biotechnology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E43D41-4286-4F55-AEA7-AD7859DFBB26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" descr=""/>
          <p:cNvPicPr/>
          <p:nvPr/>
        </p:nvPicPr>
        <p:blipFill>
          <a:blip r:embed="rId1"/>
          <a:stretch/>
        </p:blipFill>
        <p:spPr>
          <a:xfrm>
            <a:off x="4113360" y="265320"/>
            <a:ext cx="3965040" cy="1721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1" name="" descr=""/>
          <p:cNvPicPr/>
          <p:nvPr/>
        </p:nvPicPr>
        <p:blipFill>
          <a:blip r:embed="rId2"/>
          <a:stretch/>
        </p:blipFill>
        <p:spPr>
          <a:xfrm>
            <a:off x="4213440" y="2089080"/>
            <a:ext cx="3765240" cy="668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2" name="" descr=""/>
          <p:cNvPicPr/>
          <p:nvPr/>
        </p:nvPicPr>
        <p:blipFill>
          <a:blip r:embed="rId3"/>
          <a:stretch/>
        </p:blipFill>
        <p:spPr>
          <a:xfrm>
            <a:off x="5276880" y="2899440"/>
            <a:ext cx="1638000" cy="1313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3" name="" descr=""/>
          <p:cNvPicPr/>
          <p:nvPr/>
        </p:nvPicPr>
        <p:blipFill>
          <a:blip r:embed="rId4"/>
          <a:stretch/>
        </p:blipFill>
        <p:spPr>
          <a:xfrm>
            <a:off x="7145280" y="3509640"/>
            <a:ext cx="2166480" cy="401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4" name="" descr=""/>
          <p:cNvPicPr/>
          <p:nvPr/>
        </p:nvPicPr>
        <p:blipFill>
          <a:blip r:embed="rId5"/>
          <a:stretch/>
        </p:blipFill>
        <p:spPr>
          <a:xfrm>
            <a:off x="5140800" y="4379400"/>
            <a:ext cx="1910160" cy="100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5" name="Textplatzhalter 10"/>
          <p:cNvSpPr txBox="1"/>
          <p:nvPr/>
        </p:nvSpPr>
        <p:spPr>
          <a:xfrm>
            <a:off x="10998000" y="6120000"/>
            <a:ext cx="1137240" cy="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</a:rPr>
              <a:t>Biorender.com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6C74C7-3EAB-4C6D-AFBA-13E8948D3817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Cloning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Uses Type IIS restriction enzymes (e.g., Esp3I) that cut outside their recognition sites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seamless and directional assembly of multiple DNA fragments in a single reaction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Custom overhangs created for precise ligation without extra bases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Efficient and fast cloning method for modular DNA assembly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Widely used in synthetic biology and genetic engineering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754BCC-D0B0-4921-A729-360AB2EEF17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Aim of the Work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Replace the native adh4 promoter with the pta promoter from Clostridium ljungdahlii and the 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rso5 promoter from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Increase the expression of adh4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if the presence of 1,2-propanediol triggers adh4 expression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if hydrogen shifts redox balance toward 2-butanol.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0F243A-10FC-45CE-ACD4-11FB376816B8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2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2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2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Experimental Workflow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5080" cy="3103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Annealing</a:t>
            </a:r>
            <a:r>
              <a:rPr b="0" lang="de-DE" sz="1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spacer1/2 and amplification of pta, rso5, lha and rha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spacer plasmid and transformation into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E. coli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promoter plasmid and transformation into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E. coli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Midiprep isolation of promoter plasmid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of promoter plasmid into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Functional test of adh4 activity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12C5CC-99E0-488B-97B4-3534C7D5D935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>
                <p:childTnLst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1"/>
          <a:stretch/>
        </p:blipFill>
        <p:spPr>
          <a:xfrm>
            <a:off x="3048840" y="166680"/>
            <a:ext cx="8538480" cy="6031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F17AFC-D43A-45E3-A380-ED88E74443FA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1307160" y="1549440"/>
            <a:ext cx="1040508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the PTA-Plasmid via Golden Gate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285" name="" descr=""/>
          <p:cNvPicPr/>
          <p:nvPr/>
        </p:nvPicPr>
        <p:blipFill>
          <a:blip r:embed="rId1"/>
          <a:stretch/>
        </p:blipFill>
        <p:spPr>
          <a:xfrm>
            <a:off x="1307160" y="2661480"/>
            <a:ext cx="87192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6" name="" descr=""/>
          <p:cNvPicPr/>
          <p:nvPr/>
        </p:nvPicPr>
        <p:blipFill>
          <a:blip r:embed="rId2"/>
          <a:stretch/>
        </p:blipFill>
        <p:spPr>
          <a:xfrm>
            <a:off x="2368440" y="3062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7" name="" descr=""/>
          <p:cNvPicPr/>
          <p:nvPr/>
        </p:nvPicPr>
        <p:blipFill>
          <a:blip r:embed="rId3"/>
          <a:stretch/>
        </p:blipFill>
        <p:spPr>
          <a:xfrm>
            <a:off x="2838600" y="2661480"/>
            <a:ext cx="106992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8" name="" descr=""/>
          <p:cNvPicPr/>
          <p:nvPr/>
        </p:nvPicPr>
        <p:blipFill>
          <a:blip r:embed="rId4"/>
          <a:stretch/>
        </p:blipFill>
        <p:spPr>
          <a:xfrm>
            <a:off x="4024440" y="3062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9" name="" descr=""/>
          <p:cNvPicPr/>
          <p:nvPr/>
        </p:nvPicPr>
        <p:blipFill>
          <a:blip r:embed="rId5"/>
          <a:stretch/>
        </p:blipFill>
        <p:spPr>
          <a:xfrm>
            <a:off x="4552560" y="2661480"/>
            <a:ext cx="78624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6"/>
          <a:stretch/>
        </p:blipFill>
        <p:spPr>
          <a:xfrm>
            <a:off x="5392440" y="3062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7"/>
          <a:stretch/>
        </p:blipFill>
        <p:spPr>
          <a:xfrm>
            <a:off x="5864760" y="2661480"/>
            <a:ext cx="91440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8"/>
          <a:stretch/>
        </p:blipFill>
        <p:spPr>
          <a:xfrm>
            <a:off x="6868440" y="3062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3" name="" descr=""/>
          <p:cNvPicPr/>
          <p:nvPr/>
        </p:nvPicPr>
        <p:blipFill>
          <a:blip r:embed="rId9"/>
          <a:stretch/>
        </p:blipFill>
        <p:spPr>
          <a:xfrm>
            <a:off x="7346520" y="2659680"/>
            <a:ext cx="81396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4" name="" descr=""/>
          <p:cNvPicPr/>
          <p:nvPr/>
        </p:nvPicPr>
        <p:blipFill>
          <a:blip r:embed="rId10"/>
          <a:stretch/>
        </p:blipFill>
        <p:spPr>
          <a:xfrm>
            <a:off x="8698320" y="2661480"/>
            <a:ext cx="85968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5" name="" descr=""/>
          <p:cNvPicPr/>
          <p:nvPr/>
        </p:nvPicPr>
        <p:blipFill>
          <a:blip r:embed="rId11"/>
          <a:stretch/>
        </p:blipFill>
        <p:spPr>
          <a:xfrm>
            <a:off x="8272440" y="3062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6" name="" descr=""/>
          <p:cNvPicPr/>
          <p:nvPr/>
        </p:nvPicPr>
        <p:blipFill>
          <a:blip r:embed="rId12"/>
          <a:stretch/>
        </p:blipFill>
        <p:spPr>
          <a:xfrm>
            <a:off x="10110960" y="2661480"/>
            <a:ext cx="88704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7" name="" descr=""/>
          <p:cNvPicPr/>
          <p:nvPr/>
        </p:nvPicPr>
        <p:blipFill>
          <a:blip r:embed="rId13"/>
          <a:stretch/>
        </p:blipFill>
        <p:spPr>
          <a:xfrm>
            <a:off x="9640440" y="3062160"/>
            <a:ext cx="360720" cy="185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8" name="" descr=""/>
          <p:cNvPicPr/>
          <p:nvPr/>
        </p:nvPicPr>
        <p:blipFill>
          <a:blip r:embed="rId14"/>
          <a:stretch/>
        </p:blipFill>
        <p:spPr>
          <a:xfrm>
            <a:off x="10486800" y="3776760"/>
            <a:ext cx="182880" cy="356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9" name="" descr=""/>
          <p:cNvPicPr/>
          <p:nvPr/>
        </p:nvPicPr>
        <p:blipFill>
          <a:blip r:embed="rId15"/>
          <a:stretch/>
        </p:blipFill>
        <p:spPr>
          <a:xfrm>
            <a:off x="10220760" y="4240080"/>
            <a:ext cx="80460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0" name="" descr=""/>
          <p:cNvPicPr/>
          <p:nvPr/>
        </p:nvPicPr>
        <p:blipFill>
          <a:blip r:embed="rId16"/>
          <a:stretch/>
        </p:blipFill>
        <p:spPr>
          <a:xfrm>
            <a:off x="8697960" y="4243320"/>
            <a:ext cx="914400" cy="1005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1" name="" descr=""/>
          <p:cNvPicPr/>
          <p:nvPr/>
        </p:nvPicPr>
        <p:blipFill>
          <a:blip r:embed="rId17"/>
          <a:stretch/>
        </p:blipFill>
        <p:spPr>
          <a:xfrm>
            <a:off x="9654480" y="4649760"/>
            <a:ext cx="3567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2" name="" descr=""/>
          <p:cNvPicPr/>
          <p:nvPr/>
        </p:nvPicPr>
        <p:blipFill>
          <a:blip r:embed="rId18"/>
          <a:stretch/>
        </p:blipFill>
        <p:spPr>
          <a:xfrm>
            <a:off x="8178840" y="4649760"/>
            <a:ext cx="3567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3" name="" descr=""/>
          <p:cNvPicPr/>
          <p:nvPr/>
        </p:nvPicPr>
        <p:blipFill>
          <a:blip r:embed="rId19"/>
          <a:stretch/>
        </p:blipFill>
        <p:spPr>
          <a:xfrm>
            <a:off x="7374960" y="4243320"/>
            <a:ext cx="667440" cy="1005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4" name="Textplatzhalter 1"/>
          <p:cNvSpPr txBox="1"/>
          <p:nvPr/>
        </p:nvSpPr>
        <p:spPr>
          <a:xfrm>
            <a:off x="10998360" y="6087240"/>
            <a:ext cx="1137240" cy="2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</a:rPr>
              <a:t>Biorender.com</a:t>
            </a:r>
            <a:endParaRPr b="0" lang="de-DE" sz="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D52D39-4D6E-4CE7-B177-F0A98205927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" dur="indefinite" restart="never" nodeType="tmRoot">
          <p:childTnLst>
            <p:seq>
              <p:cTn id="60" dur="indefinite" nodeType="mainSeq">
                <p:childTnLst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5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1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5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6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1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2" dur="500" fill="hold"/>
                                        <p:tgtEl>
                                          <p:spTgt spid="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6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1615</TotalTime>
  <Application>LibreOffice/25.2.3.2$Linux_X86_64 LibreOffice_project/520$Build-2</Application>
  <AppVersion>15.0000</AppVersion>
  <Company>Technische Universität Wien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2025-05-23T19:18:09Z</dcterms:created>
  <dc:creator/>
  <dc:description/>
  <dc:language>en-US</dc:language>
  <cp:lastModifiedBy/>
  <dcterms:modified xsi:type="dcterms:W3CDTF">2025-06-03T13:21:18Z</dcterms:modified>
  <cp:revision>85</cp:revision>
  <dc:subject/>
  <dc:title>Anleitung  zur PowerPoint-Vorlage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  <property fmtid="{D5CDD505-2E9C-101B-9397-08002B2CF9AE}" pid="3" name="Notes">
    <vt:r8>28</vt:r8>
  </property>
  <property fmtid="{D5CDD505-2E9C-101B-9397-08002B2CF9AE}" pid="4" name="PresentationFormat">
    <vt:lpwstr>Breitbild</vt:lpwstr>
  </property>
  <property fmtid="{D5CDD505-2E9C-101B-9397-08002B2CF9AE}" pid="5" name="Slides">
    <vt:r8>28</vt:r8>
  </property>
</Properties>
</file>