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6.png" ContentType="image/png"/>
  <Override PartName="/ppt/media/image25.png" ContentType="image/png"/>
  <Override PartName="/ppt/media/image27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6.png" ContentType="image/png"/>
  <Override PartName="/ppt/media/image14.png" ContentType="image/png"/>
  <Override PartName="/ppt/media/image2.svg" ContentType="image/svg"/>
  <Override PartName="/ppt/media/image10.png" ContentType="image/png"/>
  <Override PartName="/ppt/media/image32.png" ContentType="image/png"/>
  <Override PartName="/ppt/media/image34.png" ContentType="image/png"/>
  <Override PartName="/ppt/media/image11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37.png" ContentType="image/png"/>
  <Override PartName="/ppt/media/image39.png" ContentType="image/png"/>
  <Override PartName="/ppt/media/image41.png" ContentType="image/png"/>
  <Override PartName="/ppt/media/image40.png" ContentType="image/png"/>
  <Override PartName="/ppt/media/image5.svg" ContentType="image/svg"/>
  <Override PartName="/ppt/media/image42.png" ContentType="image/png"/>
  <Override PartName="/ppt/media/image35.png" ContentType="image/png"/>
  <Override PartName="/ppt/media/image38.jpeg" ContentType="image/jpeg"/>
  <Override PartName="/ppt/media/image31.png" ContentType="image/png"/>
  <Override PartName="/ppt/media/image43.png" ContentType="image/png"/>
  <Override PartName="/ppt/media/image33.png" ContentType="image/png"/>
  <Override PartName="/ppt/media/image1.png" ContentType="image/png"/>
  <Override PartName="/ppt/media/image6.png" ContentType="image/png"/>
  <Override PartName="/ppt/media/image7.svg" ContentType="image/svg"/>
  <Override PartName="/ppt/media/image15.png" ContentType="image/png"/>
  <Override PartName="/ppt/media/image3.jpeg" ContentType="image/jpeg"/>
  <Override PartName="/ppt/media/image30.png" ContentType="image/png"/>
  <Override PartName="/ppt/media/image12.png" ContentType="image/png"/>
  <Override PartName="/ppt/media/image8.png" ContentType="image/png"/>
  <Override PartName="/ppt/media/image17.png" ContentType="image/png"/>
  <Override PartName="/ppt/media/image36.png" ContentType="image/png"/>
  <Override PartName="/ppt/media/image4.png" ContentType="image/png"/>
  <Override PartName="/ppt/media/image13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9" r:id="rId7"/>
    <p:sldMasterId id="2147483660" r:id="rId8"/>
    <p:sldMasterId id="2147483661" r:id="rId9"/>
    <p:sldMasterId id="2147483662" r:id="rId10"/>
    <p:sldMasterId id="2147483663" r:id="rId11"/>
    <p:sldMasterId id="2147483664" r:id="rId12"/>
    <p:sldMasterId id="2147483665" r:id="rId13"/>
    <p:sldMasterId id="2147483666" r:id="rId14"/>
    <p:sldMasterId id="2147483667" r:id="rId15"/>
    <p:sldMasterId id="2147483668" r:id="rId16"/>
    <p:sldMasterId id="2147483669" r:id="rId17"/>
    <p:sldMasterId id="2147483670" r:id="rId18"/>
    <p:sldMasterId id="2147483671" r:id="rId19"/>
    <p:sldMasterId id="2147483672" r:id="rId20"/>
    <p:sldMasterId id="2147483673" r:id="rId21"/>
    <p:sldMasterId id="2147483674" r:id="rId22"/>
    <p:sldMasterId id="2147483675" r:id="rId23"/>
    <p:sldMasterId id="2147483676" r:id="rId24"/>
    <p:sldMasterId id="2147483677" r:id="rId25"/>
    <p:sldMasterId id="2147483678" r:id="rId26"/>
    <p:sldMasterId id="2147483679" r:id="rId27"/>
    <p:sldMasterId id="2147483680" r:id="rId28"/>
    <p:sldMasterId id="2147483681" r:id="rId29"/>
    <p:sldMasterId id="2147483682" r:id="rId30"/>
    <p:sldMasterId id="2147483683" r:id="rId31"/>
    <p:sldMasterId id="2147483684" r:id="rId32"/>
    <p:sldMasterId id="2147483685" r:id="rId33"/>
    <p:sldMasterId id="2147483686" r:id="rId34"/>
  </p:sldMasterIdLst>
  <p:notesMasterIdLst>
    <p:notesMasterId r:id="rId35"/>
  </p:notes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  <p:sldId id="277" r:id="rId5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notesMaster" Target="notesMasters/notesMaster1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slide" Target="slides/slide12.xml"/><Relationship Id="rId48" Type="http://schemas.openxmlformats.org/officeDocument/2006/relationships/slide" Target="slides/slide13.xml"/><Relationship Id="rId49" Type="http://schemas.openxmlformats.org/officeDocument/2006/relationships/slide" Target="slides/slide14.xml"/><Relationship Id="rId50" Type="http://schemas.openxmlformats.org/officeDocument/2006/relationships/slide" Target="slides/slide15.xml"/><Relationship Id="rId51" Type="http://schemas.openxmlformats.org/officeDocument/2006/relationships/slide" Target="slides/slide16.xml"/><Relationship Id="rId52" Type="http://schemas.openxmlformats.org/officeDocument/2006/relationships/slide" Target="slides/slide17.xml"/><Relationship Id="rId53" Type="http://schemas.openxmlformats.org/officeDocument/2006/relationships/slide" Target="slides/slide18.xml"/><Relationship Id="rId54" Type="http://schemas.openxmlformats.org/officeDocument/2006/relationships/slide" Target="slides/slide19.xml"/><Relationship Id="rId55" Type="http://schemas.openxmlformats.org/officeDocument/2006/relationships/slide" Target="slides/slide20.xml"/><Relationship Id="rId56" Type="http://schemas.openxmlformats.org/officeDocument/2006/relationships/slide" Target="slides/slide21.xml"/><Relationship Id="rId57" Type="http://schemas.openxmlformats.org/officeDocument/2006/relationships/slide" Target="slides/slide22.xml"/><Relationship Id="rId5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move the slide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dt" idx="5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ftr" idx="5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sldNum" idx="5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FEFC358-E72D-4171-8B3B-B4D5F621EB44}" type="slidenum"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3322B71-E72B-499C-9A9F-14676C658B42}" type="slidenum">
              <a: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21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98B0E55-5032-4176-9347-2F9AE3A5810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71A29C5-72B2-4E20-9989-F708587F9AB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5762A8-3ED3-4E9C-BE9C-A0312E26FB4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9FC02D-63EC-4334-8C99-C2176BAE141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383476E-F2B7-4312-B0AB-0851CD2D55C4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.jpeg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svg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08240" y="2276640"/>
            <a:ext cx="957708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AT" sz="54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Titel</a:t>
            </a:r>
            <a:endParaRPr b="0" lang="de-DE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89520" y="6413040"/>
            <a:ext cx="41227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r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AT" sz="1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www.tuwien.at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64040" y="468360"/>
            <a:ext cx="2423880" cy="73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Sublogo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1308240" y="2276640"/>
            <a:ext cx="928800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AT" sz="54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Titel</a:t>
            </a:r>
            <a:endParaRPr b="0" lang="de-DE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589520" y="6413040"/>
            <a:ext cx="41227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1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www.tuwien.at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79" name="Grafik 6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0" b="11501"/>
          <a:stretch/>
        </p:blipFill>
        <p:spPr>
          <a:xfrm>
            <a:off x="0" y="3240"/>
            <a:ext cx="12191760" cy="606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64040" y="468360"/>
            <a:ext cx="2423880" cy="73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Sublogo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461880" y="4301640"/>
            <a:ext cx="10134360" cy="11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AT" sz="3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Titel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880" y="5550480"/>
            <a:ext cx="10134360" cy="34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Untertitel (Datum, Ort, Name, …)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247520" y="6050520"/>
            <a:ext cx="446472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70000" indent="-270000" algn="r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7589520" y="6413040"/>
            <a:ext cx="41227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1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www.tuwien.at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86" name="Grafik 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0" b="11501"/>
          <a:stretch/>
        </p:blipFill>
        <p:spPr>
          <a:xfrm>
            <a:off x="0" y="3240"/>
            <a:ext cx="12191760" cy="606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Grafik 49" descr="Logo der Technischen Universität Wien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468360" y="467640"/>
            <a:ext cx="1939680" cy="73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1880" y="4438800"/>
            <a:ext cx="10134360" cy="10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AT" sz="3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Titel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61880" y="5550480"/>
            <a:ext cx="10134360" cy="34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Untertitel (Datum, Ort, Name, ...)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7247520" y="6050520"/>
            <a:ext cx="446472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70000" indent="-270000" algn="r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7589520" y="6413040"/>
            <a:ext cx="41227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1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www.tuwien.at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64040" y="468360"/>
            <a:ext cx="2423880" cy="73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Sublogo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28800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308240" y="2629080"/>
            <a:ext cx="92880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Mastertextformat bearbeiten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 idx="17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 idx="18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F2F7389-72E0-4166-A075-216F21E0C99E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99" name="Grafik 6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07160" y="468360"/>
            <a:ext cx="9289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928800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928800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19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20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C8AE00-9D67-42B1-9F26-9194A64A9B33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06" name="Grafik 12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07160" y="468360"/>
            <a:ext cx="9289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9288000" cy="4174920"/>
          </a:xfrm>
          <a:prstGeom prst="rect">
            <a:avLst/>
          </a:prstGeom>
          <a:noFill/>
          <a:ln w="0">
            <a:noFill/>
          </a:ln>
        </p:spPr>
        <p:txBody>
          <a:bodyPr numCol="2" spcCol="540000"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928800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1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2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51FB09-A51E-4063-8308-F2F3039D74D2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13" name="Grafik 14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9577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4463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AT" sz="2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419880" y="1549440"/>
            <a:ext cx="4463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2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272880" indent="-27288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536400" indent="-26820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809640" indent="-26820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4227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ftr" idx="23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sldNum" idx="24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9CA01C-8CB2-479C-9165-90ADB1B946ED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22" name="Grafik 13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9577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4463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419880" y="1549440"/>
            <a:ext cx="44654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4227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ftr" idx="25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sldNum" idx="26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237F040-3F97-4F1C-BA93-48D3B00913DA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31" name="Grafik 14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445860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4463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419880" y="468360"/>
            <a:ext cx="44654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Titel kurz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419880" y="1549440"/>
            <a:ext cx="44654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64227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ftr" idx="27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PlaceHolder 8"/>
          <p:cNvSpPr>
            <a:spLocks noGrp="1"/>
          </p:cNvSpPr>
          <p:nvPr>
            <p:ph type="sldNum" idx="28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EC7422-D21E-4DBF-93D1-CE226C8D4AD2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41" name="Grafik 14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9577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306440" y="1547280"/>
            <a:ext cx="9578520" cy="33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AT" sz="2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Mastertextformat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1308240" y="1956960"/>
            <a:ext cx="446364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419880" y="1956960"/>
            <a:ext cx="446544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64227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ftr" idx="29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PlaceHolder 8"/>
          <p:cNvSpPr>
            <a:spLocks noGrp="1"/>
          </p:cNvSpPr>
          <p:nvPr>
            <p:ph type="sldNum" idx="30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8B79A8C-00B4-4D41-9600-1D92B9E71ED3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7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sldNum" idx="1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488685B-6CB8-4076-9883-051D520D2564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1308240" y="1549440"/>
            <a:ext cx="44636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308240" y="2629080"/>
            <a:ext cx="446364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419880" y="1549440"/>
            <a:ext cx="44636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Titel kurz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6419880" y="2629080"/>
            <a:ext cx="446364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7"/>
          <p:cNvSpPr>
            <a:spLocks noGrp="1"/>
          </p:cNvSpPr>
          <p:nvPr>
            <p:ph type="body"/>
          </p:nvPr>
        </p:nvSpPr>
        <p:spPr>
          <a:xfrm>
            <a:off x="64191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8"/>
          <p:cNvSpPr>
            <a:spLocks noGrp="1"/>
          </p:cNvSpPr>
          <p:nvPr>
            <p:ph type="ftr" idx="2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51" name="Grafik 16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9577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307520" y="1549440"/>
            <a:ext cx="2879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2879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55880" y="1549440"/>
            <a:ext cx="2879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55880" y="5796000"/>
            <a:ext cx="2879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8004600" y="1549440"/>
            <a:ext cx="2879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03880" y="5796000"/>
            <a:ext cx="2879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8"/>
          <p:cNvSpPr>
            <a:spLocks noGrp="1"/>
          </p:cNvSpPr>
          <p:nvPr>
            <p:ph type="ftr" idx="31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PlaceHolder 9"/>
          <p:cNvSpPr>
            <a:spLocks noGrp="1"/>
          </p:cNvSpPr>
          <p:nvPr>
            <p:ph type="sldNum" idx="32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BDAF032-406A-405D-988E-71AE364DFA3C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62" name="Grafik 1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44636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4463640" cy="434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419880" y="466560"/>
            <a:ext cx="5292360" cy="525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Bild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422760" y="5796000"/>
            <a:ext cx="5291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ftr" idx="33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sldNum" idx="34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3047A28-F653-45A1-A4DD-4C45BEE5E070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70" name="Grafik 1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1040400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4463640" cy="434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419880" y="1549440"/>
            <a:ext cx="5292360" cy="352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Bild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422760" y="5141880"/>
            <a:ext cx="5291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ftr" idx="35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 idx="36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CDED093-B610-4A50-9B93-FA12E2115A0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78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289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AT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308240" y="2629080"/>
            <a:ext cx="9288000" cy="30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928800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 idx="37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 idx="38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7AD409-7853-4B94-9401-F0D9B529D425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85" name="Grafik 13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1040400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10404000" cy="41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Tabelle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1040652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ftr" idx="39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sldNum" idx="40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C6612E-9FE9-4BA1-88E3-FEEE8AFCE63A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92" name="Grafik 14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308600" y="468360"/>
            <a:ext cx="445860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4463640" cy="434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419880" y="468360"/>
            <a:ext cx="5292360" cy="525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Diagramm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422760" y="5796000"/>
            <a:ext cx="5291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41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42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964827-61A5-431A-B740-AEB06B39B811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00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289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AT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Kontaktinformationen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307160" y="3429000"/>
            <a:ext cx="9289080" cy="245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Kontaktdaten eingeben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ftr" idx="43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sldNum" idx="44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1ADC91B-9052-4F44-8727-4A8051DFBB80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hteck 55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07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289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308240" y="2629080"/>
            <a:ext cx="9288000" cy="3095280"/>
          </a:xfrm>
          <a:prstGeom prst="rect">
            <a:avLst/>
          </a:prstGeom>
          <a:noFill/>
          <a:ln w="0">
            <a:noFill/>
          </a:ln>
        </p:spPr>
        <p:txBody>
          <a:bodyPr numCol="2" spcCol="540000"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928800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45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46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B1DC18-5FF8-4199-AD09-5357835A7C72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14" name="Grafik 43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5781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446472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AT" sz="2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418080" y="2629080"/>
            <a:ext cx="446472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2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272880" indent="-27288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536400" indent="-26820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809640" indent="-26820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4191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ftr" idx="47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sldNum" idx="48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C5D35E5-23B8-47FB-8546-09C71918D1DC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9" name="Grafik 43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08240" y="1549440"/>
            <a:ext cx="44636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308240" y="2629080"/>
            <a:ext cx="4463640" cy="327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419880" y="466560"/>
            <a:ext cx="5292360" cy="525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Bild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422760" y="5796000"/>
            <a:ext cx="5291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ftr" idx="3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sldNum" idx="4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85D7C8E-FA72-40F1-BA38-2B5B62F32D59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23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2685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1308240" y="2629080"/>
            <a:ext cx="926856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Mastertextformat bearbeiten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ftr" idx="49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sldNum" idx="50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5FE5A8-74E3-43C0-9121-49292999C38C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29" name="Grafik 44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5781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446472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424920" y="2629080"/>
            <a:ext cx="44596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4191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ftr" idx="51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sldNum" idx="52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671DB32-3921-4B75-B7DA-77D17B34834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38" name="Grafik 47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5781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306440" y="2635560"/>
            <a:ext cx="9578520" cy="41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AT" sz="2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Zwischentitel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1307160" y="3047760"/>
            <a:ext cx="4464720" cy="26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6424920" y="3047760"/>
            <a:ext cx="4459680" cy="26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64227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ftr" idx="53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PlaceHolder 8"/>
          <p:cNvSpPr>
            <a:spLocks noGrp="1"/>
          </p:cNvSpPr>
          <p:nvPr>
            <p:ph type="sldNum" idx="54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5CA5DC-F43B-4DD4-BABB-2A3942CD056E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48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5781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1307520" y="2629080"/>
            <a:ext cx="287964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2879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655880" y="2629080"/>
            <a:ext cx="287964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655880" y="5796000"/>
            <a:ext cx="2879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8004600" y="2629080"/>
            <a:ext cx="287964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8003880" y="5796000"/>
            <a:ext cx="2879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8"/>
          <p:cNvSpPr>
            <a:spLocks noGrp="1"/>
          </p:cNvSpPr>
          <p:nvPr>
            <p:ph type="ftr" idx="55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PlaceHolder 9"/>
          <p:cNvSpPr>
            <a:spLocks noGrp="1"/>
          </p:cNvSpPr>
          <p:nvPr>
            <p:ph type="sldNum" idx="56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1A69C3-DCB4-4E2E-B628-6125839CDA44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9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08240" y="1549440"/>
            <a:ext cx="44636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08240" y="2629080"/>
            <a:ext cx="4463640" cy="24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419880" y="1549440"/>
            <a:ext cx="5292360" cy="352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Bild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422760" y="5139000"/>
            <a:ext cx="5291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5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6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F39973D-4A87-4610-9283-24D0534A6987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39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Tabelle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1040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7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8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641874D-4040-4F04-BC2D-E5597229B84E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  <p:sldLayoutId id="2147483658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50" name="Grafik 44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08240" y="1549440"/>
            <a:ext cx="44636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308240" y="2629080"/>
            <a:ext cx="4463640" cy="327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419880" y="1209600"/>
            <a:ext cx="5292360" cy="45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Diagramm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422760" y="5796000"/>
            <a:ext cx="5291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9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10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594A35-E380-468D-B71D-1FB45572B5C3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5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22960" y="195120"/>
            <a:ext cx="10469520" cy="5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860760"/>
            <a:ext cx="10454400" cy="517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Mediaclip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422760" y="6082200"/>
            <a:ext cx="486972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lt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ftr" idx="11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sldNum" idx="12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502A4C3-BBF5-405E-89FF-C19C57B2A69C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hteck 55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08240" y="1209600"/>
            <a:ext cx="9577080" cy="30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de-DE" sz="40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232680" y="4503600"/>
            <a:ext cx="4652640" cy="57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r" defTabSz="9144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Mastertextformat bearbeiten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ftr" idx="13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sldNum" idx="14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046F5BD-1D52-420E-8A13-25AD343B15E0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063120"/>
          </a:xfrm>
          <a:prstGeom prst="rect">
            <a:avLst/>
          </a:prstGeom>
          <a:solidFill>
            <a:schemeClr val="lt1">
              <a:lumMod val="7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Bild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822960" y="195120"/>
            <a:ext cx="10469520" cy="5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47520" y="6050520"/>
            <a:ext cx="446472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70000" indent="-270000" algn="r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ftr" idx="15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sldNum" idx="16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D3D03D-FFB8-460B-AD55-CE5156BBDBAF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15.png"/><Relationship Id="rId3" Type="http://schemas.openxmlformats.org/officeDocument/2006/relationships/image" Target="../media/image29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Relationship Id="rId6" Type="http://schemas.openxmlformats.org/officeDocument/2006/relationships/image" Target="../media/image15.png"/><Relationship Id="rId7" Type="http://schemas.openxmlformats.org/officeDocument/2006/relationships/image" Target="../media/image31.png"/><Relationship Id="rId8" Type="http://schemas.openxmlformats.org/officeDocument/2006/relationships/image" Target="../media/image15.png"/><Relationship Id="rId9" Type="http://schemas.openxmlformats.org/officeDocument/2006/relationships/image" Target="../media/image32.png"/><Relationship Id="rId10" Type="http://schemas.openxmlformats.org/officeDocument/2006/relationships/image" Target="../media/image15.png"/><Relationship Id="rId11" Type="http://schemas.openxmlformats.org/officeDocument/2006/relationships/image" Target="../media/image33.png"/><Relationship Id="rId12" Type="http://schemas.openxmlformats.org/officeDocument/2006/relationships/image" Target="../media/image22.png"/><Relationship Id="rId13" Type="http://schemas.openxmlformats.org/officeDocument/2006/relationships/image" Target="../media/image34.png"/><Relationship Id="rId14" Type="http://schemas.openxmlformats.org/officeDocument/2006/relationships/image" Target="../media/image25.png"/><Relationship Id="rId15" Type="http://schemas.openxmlformats.org/officeDocument/2006/relationships/image" Target="../media/image35.png"/><Relationship Id="rId16" Type="http://schemas.openxmlformats.org/officeDocument/2006/relationships/image" Target="../media/image25.png"/><Relationship Id="rId17" Type="http://schemas.openxmlformats.org/officeDocument/2006/relationships/image" Target="../media/image36.png"/><Relationship Id="rId18" Type="http://schemas.openxmlformats.org/officeDocument/2006/relationships/image" Target="../media/image25.png"/><Relationship Id="rId19" Type="http://schemas.openxmlformats.org/officeDocument/2006/relationships/image" Target="../media/image37.png"/><Relationship Id="rId20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15.png"/><Relationship Id="rId12" Type="http://schemas.openxmlformats.org/officeDocument/2006/relationships/image" Target="../media/image21.png"/><Relationship Id="rId13" Type="http://schemas.openxmlformats.org/officeDocument/2006/relationships/image" Target="../media/image15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61880" y="4258800"/>
            <a:ext cx="10134360" cy="10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Exploring possibilities for 2-butanol production in </a:t>
            </a:r>
            <a:r>
              <a:rPr b="1" i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by exchange of the Adh4 promoter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61880" y="5550480"/>
            <a:ext cx="10134360" cy="34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Thomas Hackl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3048840" y="166680"/>
            <a:ext cx="8538480" cy="603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7B12F8-43D6-4A74-9F5A-A8B7E7A7108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and Colony Screening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1307520" y="2660760"/>
            <a:ext cx="69480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2188440" y="3026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1" name="" descr=""/>
          <p:cNvPicPr/>
          <p:nvPr/>
        </p:nvPicPr>
        <p:blipFill>
          <a:blip r:embed="rId3"/>
          <a:stretch/>
        </p:blipFill>
        <p:spPr>
          <a:xfrm>
            <a:off x="2659320" y="2660760"/>
            <a:ext cx="80460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2" name="" descr=""/>
          <p:cNvPicPr/>
          <p:nvPr/>
        </p:nvPicPr>
        <p:blipFill>
          <a:blip r:embed="rId4"/>
          <a:stretch/>
        </p:blipFill>
        <p:spPr>
          <a:xfrm>
            <a:off x="3628440" y="3026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3" name="" descr=""/>
          <p:cNvPicPr/>
          <p:nvPr/>
        </p:nvPicPr>
        <p:blipFill>
          <a:blip r:embed="rId5"/>
          <a:stretch/>
        </p:blipFill>
        <p:spPr>
          <a:xfrm>
            <a:off x="4132800" y="2660760"/>
            <a:ext cx="85968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4" name="" descr=""/>
          <p:cNvPicPr/>
          <p:nvPr/>
        </p:nvPicPr>
        <p:blipFill>
          <a:blip r:embed="rId6"/>
          <a:stretch/>
        </p:blipFill>
        <p:spPr>
          <a:xfrm>
            <a:off x="5068440" y="3026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5" name="" descr=""/>
          <p:cNvPicPr/>
          <p:nvPr/>
        </p:nvPicPr>
        <p:blipFill>
          <a:blip r:embed="rId7"/>
          <a:stretch/>
        </p:blipFill>
        <p:spPr>
          <a:xfrm>
            <a:off x="5501880" y="2660760"/>
            <a:ext cx="145404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6" name="" descr=""/>
          <p:cNvPicPr/>
          <p:nvPr/>
        </p:nvPicPr>
        <p:blipFill>
          <a:blip r:embed="rId8"/>
          <a:stretch/>
        </p:blipFill>
        <p:spPr>
          <a:xfrm>
            <a:off x="7012440" y="3026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7" name="" descr=""/>
          <p:cNvPicPr/>
          <p:nvPr/>
        </p:nvPicPr>
        <p:blipFill>
          <a:blip r:embed="rId9"/>
          <a:stretch/>
        </p:blipFill>
        <p:spPr>
          <a:xfrm>
            <a:off x="7517520" y="2804760"/>
            <a:ext cx="1094400" cy="712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8" name="" descr=""/>
          <p:cNvPicPr/>
          <p:nvPr/>
        </p:nvPicPr>
        <p:blipFill>
          <a:blip r:embed="rId10"/>
          <a:stretch/>
        </p:blipFill>
        <p:spPr>
          <a:xfrm>
            <a:off x="8740440" y="3026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9" name="" descr=""/>
          <p:cNvPicPr/>
          <p:nvPr/>
        </p:nvPicPr>
        <p:blipFill>
          <a:blip r:embed="rId11"/>
          <a:stretch/>
        </p:blipFill>
        <p:spPr>
          <a:xfrm>
            <a:off x="9208080" y="2660760"/>
            <a:ext cx="79560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0" name="" descr=""/>
          <p:cNvPicPr/>
          <p:nvPr/>
        </p:nvPicPr>
        <p:blipFill>
          <a:blip r:embed="rId12"/>
          <a:stretch/>
        </p:blipFill>
        <p:spPr>
          <a:xfrm>
            <a:off x="9550800" y="3777120"/>
            <a:ext cx="182880" cy="356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1" name="" descr=""/>
          <p:cNvPicPr/>
          <p:nvPr/>
        </p:nvPicPr>
        <p:blipFill>
          <a:blip r:embed="rId13"/>
          <a:stretch/>
        </p:blipFill>
        <p:spPr>
          <a:xfrm>
            <a:off x="9295200" y="4269240"/>
            <a:ext cx="74988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2" name="" descr=""/>
          <p:cNvPicPr/>
          <p:nvPr/>
        </p:nvPicPr>
        <p:blipFill>
          <a:blip r:embed="rId14"/>
          <a:stretch/>
        </p:blipFill>
        <p:spPr>
          <a:xfrm>
            <a:off x="8754840" y="4613760"/>
            <a:ext cx="3567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3" name="" descr=""/>
          <p:cNvPicPr/>
          <p:nvPr/>
        </p:nvPicPr>
        <p:blipFill>
          <a:blip r:embed="rId15"/>
          <a:stretch/>
        </p:blipFill>
        <p:spPr>
          <a:xfrm>
            <a:off x="7673040" y="4270320"/>
            <a:ext cx="97848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4" name="" descr=""/>
          <p:cNvPicPr/>
          <p:nvPr/>
        </p:nvPicPr>
        <p:blipFill>
          <a:blip r:embed="rId16"/>
          <a:stretch/>
        </p:blipFill>
        <p:spPr>
          <a:xfrm>
            <a:off x="7171200" y="4613760"/>
            <a:ext cx="3567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5" name="" descr=""/>
          <p:cNvPicPr/>
          <p:nvPr/>
        </p:nvPicPr>
        <p:blipFill>
          <a:blip r:embed="rId17"/>
          <a:stretch/>
        </p:blipFill>
        <p:spPr>
          <a:xfrm>
            <a:off x="6287400" y="4270320"/>
            <a:ext cx="81396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6" name="" descr=""/>
          <p:cNvPicPr/>
          <p:nvPr/>
        </p:nvPicPr>
        <p:blipFill>
          <a:blip r:embed="rId18"/>
          <a:stretch/>
        </p:blipFill>
        <p:spPr>
          <a:xfrm>
            <a:off x="5803560" y="4613760"/>
            <a:ext cx="3567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7" name="" descr=""/>
          <p:cNvPicPr/>
          <p:nvPr/>
        </p:nvPicPr>
        <p:blipFill>
          <a:blip r:embed="rId19"/>
          <a:stretch/>
        </p:blipFill>
        <p:spPr>
          <a:xfrm>
            <a:off x="4993920" y="4270320"/>
            <a:ext cx="768240" cy="1005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8" name="Textplatzhalter 2"/>
          <p:cNvSpPr txBox="1"/>
          <p:nvPr/>
        </p:nvSpPr>
        <p:spPr>
          <a:xfrm>
            <a:off x="10998360" y="6087240"/>
            <a:ext cx="1137240" cy="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A9A969-508C-4D2C-A228-13ED0DC9E34E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1" dur="indefinite" restart="never" nodeType="tmRoot">
          <p:childTnLst>
            <p:seq>
              <p:cTn id="302" dur="indefinite" nodeType="mainSeq">
                <p:childTnLst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9" fill="hold">
                      <p:stCondLst>
                        <p:cond delay="indefinite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7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8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4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7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8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3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7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8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9" fill="hold">
                      <p:stCondLst>
                        <p:cond delay="indefinite"/>
                      </p:stCondLst>
                      <p:childTnLst>
                        <p:par>
                          <p:cTn id="360" fill="hold">
                            <p:stCondLst>
                              <p:cond delay="0"/>
                            </p:stCondLst>
                            <p:childTnLst>
                              <p:par>
                                <p:cTn id="3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3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4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7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8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3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4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7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8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3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4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3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4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3048840" y="166680"/>
            <a:ext cx="8538480" cy="603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9E1A39-7E33-402C-AFE6-B4770CF392F7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ADH4 Activity Screening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33" name=""/>
          <p:cNvGraphicFramePr/>
          <p:nvPr/>
        </p:nvGraphicFramePr>
        <p:xfrm>
          <a:off x="1307160" y="2629080"/>
          <a:ext cx="10404720" cy="2077560"/>
        </p:xfrm>
        <a:graphic>
          <a:graphicData uri="http://schemas.openxmlformats.org/drawingml/2006/table">
            <a:tbl>
              <a:tblPr/>
              <a:tblGrid>
                <a:gridCol w="1422720"/>
                <a:gridCol w="898236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Strain</a:t>
                      </a:r>
                      <a:endParaRPr b="1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Substrates</a:t>
                      </a:r>
                      <a:endParaRPr b="1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2,3-Butanediol + 1,2-Propanediol / 2,3-Butanediol + Ethylene glycol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Δaco1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same as </a:t>
                      </a: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Δaco1_Ppta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same as </a:t>
                      </a: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 (H₂)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2-Butanone + 1,2-Propanediol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"/>
          <p:cNvSpPr txBox="1"/>
          <p:nvPr/>
        </p:nvSpPr>
        <p:spPr>
          <a:xfrm>
            <a:off x="1188360" y="5067000"/>
            <a:ext cx="1056564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de-AT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Measurements: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OD₆₀₀</a:t>
            </a:r>
            <a:r>
              <a:rPr b="0" lang="de-AT" sz="1400" strike="noStrike" u="none" baseline="-8000">
                <a:solidFill>
                  <a:srgbClr val="000000"/>
                </a:solidFill>
                <a:effectLst/>
                <a:uFillTx/>
                <a:latin typeface="Arial"/>
              </a:rPr>
              <a:t>/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₆₆₀ and HPLC were performed for all cultures.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2F4BCA-C6AC-4144-B849-1079ED18D7E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HPLC Analysis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48D7DA7-869F-4D83-96B2-CCE1B4A9D70D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60320" cy="5906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5708DA-9A8C-4982-8BE8-54E1417553A7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60320" cy="5906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E062E6-74AE-411F-BCDA-D6DE2CB32E43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60320" cy="5906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06C570-2A62-4960-9C48-FFBA0BD31A14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60320" cy="5906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427683-8D2F-422E-AB04-79E2D3B3BF67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2722680" y="304200"/>
            <a:ext cx="8860320" cy="5906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1C8F0D-6CDA-44F6-AB8B-72E61180F3EE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Acetobacterium woodii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Anaerobic, acetogenic bacterium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Fixes CO₂ via the Wood-Ljungdahl pathy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Produces acetyl-CoA, but 2-butanol synthesis is energetically limited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Grows well anaerobically, quite robust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Easy to genetically modify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 harmful byproducts, safe to handle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6B113DF-53A0-4C4B-AE59-93AE5E80C33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Successes and Setbacks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42" name=""/>
          <p:cNvGraphicFramePr/>
          <p:nvPr/>
        </p:nvGraphicFramePr>
        <p:xfrm>
          <a:off x="1307160" y="2629080"/>
          <a:ext cx="10404720" cy="3065400"/>
        </p:xfrm>
        <a:graphic>
          <a:graphicData uri="http://schemas.openxmlformats.org/drawingml/2006/table">
            <a:tbl>
              <a:tblPr/>
              <a:tblGrid>
                <a:gridCol w="9798840"/>
                <a:gridCol w="606240"/>
              </a:tblGrid>
              <a:tr h="766440"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lnSpc>
                          <a:spcPct val="90000"/>
                        </a:lnSpc>
                        <a:spcBef>
                          <a:spcPts val="1417"/>
                        </a:spcBef>
                        <a:buNone/>
                      </a:pPr>
                      <a:r>
                        <a:rPr b="0" lang="de-DE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Replace the native adh4 promoter with the pta promoter from Clostridium ljungdahlii and the </a:t>
                      </a: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rso5 promoter from </a:t>
                      </a:r>
                      <a:r>
                        <a:rPr b="0" i="1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A. woodii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buNone/>
                      </a:pPr>
                      <a:endParaRPr b="0" lang="de-A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6440"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lnSpc>
                          <a:spcPct val="90000"/>
                        </a:lnSpc>
                        <a:spcBef>
                          <a:spcPts val="1417"/>
                        </a:spcBef>
                        <a:buNone/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Increase the expression of adh4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buNone/>
                      </a:pPr>
                      <a:endParaRPr b="0" lang="de-A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6440"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lnSpc>
                          <a:spcPct val="90000"/>
                        </a:lnSpc>
                        <a:spcBef>
                          <a:spcPts val="1417"/>
                        </a:spcBef>
                        <a:buNone/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Test if the presence of 1,2-propanediol triggers adh4 expression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buNone/>
                      </a:pPr>
                      <a:endParaRPr b="0" lang="de-A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6440"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lnSpc>
                          <a:spcPct val="9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Test if hydrogen shifts redox balance toward 2-butanol.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buNone/>
                      </a:pPr>
                      <a:endParaRPr b="0" lang="de-A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43" name="trend-arrow-up"/>
          <p:cNvSpPr/>
          <p:nvPr/>
        </p:nvSpPr>
        <p:spPr>
          <a:xfrm>
            <a:off x="11211840" y="2787120"/>
            <a:ext cx="393120" cy="393120"/>
          </a:xfrm>
          <a:prstGeom prst="upArrow">
            <a:avLst>
              <a:gd name="adj1" fmla="val 50898"/>
              <a:gd name="adj2" fmla="val 47705"/>
            </a:avLst>
          </a:prstGeom>
          <a:solidFill>
            <a:srgbClr val="77bc65"/>
          </a:solidFill>
          <a:ln w="648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endParaRPr b="0" lang="de-AT" sz="120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</p:txBody>
      </p:sp>
      <p:sp>
        <p:nvSpPr>
          <p:cNvPr id="344" name="trend-arrow-right"/>
          <p:cNvSpPr/>
          <p:nvPr/>
        </p:nvSpPr>
        <p:spPr>
          <a:xfrm>
            <a:off x="11210400" y="3567240"/>
            <a:ext cx="393120" cy="393120"/>
          </a:xfrm>
          <a:prstGeom prst="rightArrow">
            <a:avLst>
              <a:gd name="adj1" fmla="val 58483"/>
              <a:gd name="adj2" fmla="val 45309"/>
            </a:avLst>
          </a:prstGeom>
          <a:solidFill>
            <a:srgbClr val="ffde59"/>
          </a:solidFill>
          <a:ln w="648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endParaRPr b="0" lang="de-AT" sz="120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</p:txBody>
      </p:sp>
      <p:sp>
        <p:nvSpPr>
          <p:cNvPr id="345" name="trend-arrow-right 1"/>
          <p:cNvSpPr/>
          <p:nvPr/>
        </p:nvSpPr>
        <p:spPr>
          <a:xfrm>
            <a:off x="11210400" y="4344480"/>
            <a:ext cx="393120" cy="393120"/>
          </a:xfrm>
          <a:prstGeom prst="rightArrow">
            <a:avLst>
              <a:gd name="adj1" fmla="val 58483"/>
              <a:gd name="adj2" fmla="val 45309"/>
            </a:avLst>
          </a:prstGeom>
          <a:solidFill>
            <a:srgbClr val="ffde59"/>
          </a:solidFill>
          <a:ln w="648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endParaRPr b="0" lang="de-AT" sz="1200" strike="noStrike" u="none">
              <a:solidFill>
                <a:srgbClr val="000000"/>
              </a:solidFill>
              <a:effectLst/>
              <a:uFillTx/>
              <a:latin typeface="Arial"/>
              <a:ea typeface="Microsoft YaHei"/>
            </a:endParaRPr>
          </a:p>
        </p:txBody>
      </p:sp>
      <p:sp>
        <p:nvSpPr>
          <p:cNvPr id="346" name="trend-arrow-down"/>
          <p:cNvSpPr/>
          <p:nvPr/>
        </p:nvSpPr>
        <p:spPr>
          <a:xfrm>
            <a:off x="11212200" y="5153760"/>
            <a:ext cx="393120" cy="393120"/>
          </a:xfrm>
          <a:prstGeom prst="downArrow">
            <a:avLst>
              <a:gd name="adj1" fmla="val 42515"/>
              <a:gd name="adj2" fmla="val 47106"/>
            </a:avLst>
          </a:prstGeom>
          <a:solidFill>
            <a:srgbClr val="ff6d6d"/>
          </a:solidFill>
          <a:ln w="648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endParaRPr b="0" lang="de-AT" sz="1200" strike="noStrike" u="none">
              <a:solidFill>
                <a:srgbClr val="ffffff"/>
              </a:solidFill>
              <a:effectLst/>
              <a:uFillTx/>
              <a:latin typeface="Arial"/>
              <a:ea typeface="Microsoft YaHe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9C9F67-C034-481F-B738-18E7ED1CD382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9" dur="indefinite" restart="never" nodeType="tmRoot">
          <p:childTnLst>
            <p:seq>
              <p:cTn id="400" dur="indefinite" nodeType="mainSeq">
                <p:childTnLst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3" fill="hold">
                      <p:stCondLst>
                        <p:cond delay="indefinite"/>
                      </p:stCondLst>
                      <p:childTnLst>
                        <p:par>
                          <p:cTn id="414" fill="hold">
                            <p:stCondLst>
                              <p:cond delay="0"/>
                            </p:stCondLst>
                            <p:childTnLst>
                              <p:par>
                                <p:cTn id="4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Outlook and Further Improvements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Focus on NADH availability, not promoter strength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Replace Adh4 with a more selective alcohol dehydrogenase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Improve NADH regeneration (e.g. via FDH)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Knockout of competing NADH-consuming pathways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alternative redox conditions (e.g. formate, CO)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45D629-DD44-4447-BFB9-408E764CD104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"/>
          <p:cNvSpPr txBox="1"/>
          <p:nvPr/>
        </p:nvSpPr>
        <p:spPr>
          <a:xfrm>
            <a:off x="4604400" y="1310400"/>
            <a:ext cx="2983320" cy="4867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Thanks for joining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3274200" y="2278080"/>
            <a:ext cx="5643720" cy="43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Big thanks to Klara for the amazing supervision!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3036960" y="3237480"/>
            <a:ext cx="611820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to Vincent for all the </a:t>
            </a: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behind-the-scenes help!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2360880" y="4134240"/>
            <a:ext cx="7470000" cy="64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 thanks to Dr. Stefan Pflügl for letting me be part of the team!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de-A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6AEA38-19DF-4877-9C47-602CC27D95BE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CRISPR-Cas System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 = Clustered Regularly Interspaced Short Palindromic Repeats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Developed by Emmanuelle Charpentier &amp; Jennifer Doudna (published in 2012)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Awarded the 2020 Nobel Prize in Chemistry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Adaptive immune system of bacteria and archaea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Cas proteins (e.g. Cas9) cut DNA at specific sites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precise genome editing (knockout, knock-in)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Revolutionizing molecular biology, medicine &amp; biotechnology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E4ECAEB-5EA6-4667-8AB2-192B234CD8C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4113360" y="265320"/>
            <a:ext cx="3965040" cy="172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4213440" y="2089080"/>
            <a:ext cx="3765240" cy="668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3"/>
          <a:stretch/>
        </p:blipFill>
        <p:spPr>
          <a:xfrm>
            <a:off x="5276880" y="2899440"/>
            <a:ext cx="1638000" cy="1313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3" name="" descr=""/>
          <p:cNvPicPr/>
          <p:nvPr/>
        </p:nvPicPr>
        <p:blipFill>
          <a:blip r:embed="rId4"/>
          <a:stretch/>
        </p:blipFill>
        <p:spPr>
          <a:xfrm>
            <a:off x="7145280" y="3509640"/>
            <a:ext cx="2166480" cy="401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4" name="" descr=""/>
          <p:cNvPicPr/>
          <p:nvPr/>
        </p:nvPicPr>
        <p:blipFill>
          <a:blip r:embed="rId5"/>
          <a:stretch/>
        </p:blipFill>
        <p:spPr>
          <a:xfrm>
            <a:off x="5140800" y="4379400"/>
            <a:ext cx="1910160" cy="100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5" name="Textplatzhalter 10"/>
          <p:cNvSpPr txBox="1"/>
          <p:nvPr/>
        </p:nvSpPr>
        <p:spPr>
          <a:xfrm>
            <a:off x="10998000" y="6120000"/>
            <a:ext cx="1137240" cy="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9ECC346-2A92-48CE-BE0F-6F631E18549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Cloning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Fast and efficient DNA assembly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Uses Type IIS enzymes (e.g. Esp3I)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Cuts outside recognition sites → custom overhangs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seamless &amp; directional ligation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Great for modular constructs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158501-AE5D-42A9-9FA8-DF0DFC52AFD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9" dur="500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0" dur="500" fill="hold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Aim of the Work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Replace the native adh4 promoter with the pta promoter from Clostridium ljungdahlii and the 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rso5 promoter from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Increase the expression of adh4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if the presence of 1,2-propanediol triggers adh4 expression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if hydrogen shifts redox balance toward 2-butanol.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B691EC-4C75-4CC2-839F-DC75F8BA614B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Experimental Workflow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Annealing</a:t>
            </a:r>
            <a:r>
              <a:rPr b="0" lang="de-DE" sz="1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spacer1/2 and amplification of pta, rso5, lha and rha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spacer plasmid and transformation into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E. coli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promoter plasmid and transformation into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E. coli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Midiprep isolation of promoter plasmid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of promoter plasmid into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Functional test of adh4 activity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DA6EFB-AF39-4047-802A-86B06D78BC1D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5" dur="indefinite" restart="never" nodeType="tmRoot">
          <p:childTnLst>
            <p:seq>
              <p:cTn id="166" dur="indefinite" nodeType="mainSeq">
                <p:childTnLst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2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2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2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2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3048840" y="166680"/>
            <a:ext cx="8538480" cy="603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4BD2490-1975-44CA-813B-D08F571FC00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the PTA-Plasmid via Golden Gate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1307160" y="2661480"/>
            <a:ext cx="87192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2368440" y="3062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3"/>
          <a:stretch/>
        </p:blipFill>
        <p:spPr>
          <a:xfrm>
            <a:off x="2838600" y="2661480"/>
            <a:ext cx="106992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8" name="" descr=""/>
          <p:cNvPicPr/>
          <p:nvPr/>
        </p:nvPicPr>
        <p:blipFill>
          <a:blip r:embed="rId4"/>
          <a:stretch/>
        </p:blipFill>
        <p:spPr>
          <a:xfrm>
            <a:off x="4024440" y="3062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9" name="" descr=""/>
          <p:cNvPicPr/>
          <p:nvPr/>
        </p:nvPicPr>
        <p:blipFill>
          <a:blip r:embed="rId5"/>
          <a:stretch/>
        </p:blipFill>
        <p:spPr>
          <a:xfrm>
            <a:off x="4552560" y="2661480"/>
            <a:ext cx="78624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6"/>
          <a:stretch/>
        </p:blipFill>
        <p:spPr>
          <a:xfrm>
            <a:off x="5392440" y="3062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7"/>
          <a:stretch/>
        </p:blipFill>
        <p:spPr>
          <a:xfrm>
            <a:off x="5864760" y="2661480"/>
            <a:ext cx="91440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8"/>
          <a:stretch/>
        </p:blipFill>
        <p:spPr>
          <a:xfrm>
            <a:off x="6868440" y="3062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3" name="" descr=""/>
          <p:cNvPicPr/>
          <p:nvPr/>
        </p:nvPicPr>
        <p:blipFill>
          <a:blip r:embed="rId9"/>
          <a:stretch/>
        </p:blipFill>
        <p:spPr>
          <a:xfrm>
            <a:off x="7346520" y="2659680"/>
            <a:ext cx="81396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10"/>
          <a:stretch/>
        </p:blipFill>
        <p:spPr>
          <a:xfrm>
            <a:off x="8698320" y="2661480"/>
            <a:ext cx="85968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5" name="" descr=""/>
          <p:cNvPicPr/>
          <p:nvPr/>
        </p:nvPicPr>
        <p:blipFill>
          <a:blip r:embed="rId11"/>
          <a:stretch/>
        </p:blipFill>
        <p:spPr>
          <a:xfrm>
            <a:off x="8272440" y="3062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6" name="" descr=""/>
          <p:cNvPicPr/>
          <p:nvPr/>
        </p:nvPicPr>
        <p:blipFill>
          <a:blip r:embed="rId12"/>
          <a:stretch/>
        </p:blipFill>
        <p:spPr>
          <a:xfrm>
            <a:off x="10110960" y="2661480"/>
            <a:ext cx="88704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13"/>
          <a:stretch/>
        </p:blipFill>
        <p:spPr>
          <a:xfrm>
            <a:off x="9640440" y="3062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8" name="" descr=""/>
          <p:cNvPicPr/>
          <p:nvPr/>
        </p:nvPicPr>
        <p:blipFill>
          <a:blip r:embed="rId14"/>
          <a:stretch/>
        </p:blipFill>
        <p:spPr>
          <a:xfrm>
            <a:off x="10486800" y="3776760"/>
            <a:ext cx="182880" cy="356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9" name="" descr=""/>
          <p:cNvPicPr/>
          <p:nvPr/>
        </p:nvPicPr>
        <p:blipFill>
          <a:blip r:embed="rId15"/>
          <a:stretch/>
        </p:blipFill>
        <p:spPr>
          <a:xfrm>
            <a:off x="10220760" y="4240080"/>
            <a:ext cx="80460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16"/>
          <a:stretch/>
        </p:blipFill>
        <p:spPr>
          <a:xfrm>
            <a:off x="8697960" y="4243320"/>
            <a:ext cx="91440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1" name="" descr=""/>
          <p:cNvPicPr/>
          <p:nvPr/>
        </p:nvPicPr>
        <p:blipFill>
          <a:blip r:embed="rId17"/>
          <a:stretch/>
        </p:blipFill>
        <p:spPr>
          <a:xfrm>
            <a:off x="9654480" y="4649760"/>
            <a:ext cx="3567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2" name="" descr=""/>
          <p:cNvPicPr/>
          <p:nvPr/>
        </p:nvPicPr>
        <p:blipFill>
          <a:blip r:embed="rId18"/>
          <a:stretch/>
        </p:blipFill>
        <p:spPr>
          <a:xfrm>
            <a:off x="8178840" y="4649760"/>
            <a:ext cx="3567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3" name="" descr=""/>
          <p:cNvPicPr/>
          <p:nvPr/>
        </p:nvPicPr>
        <p:blipFill>
          <a:blip r:embed="rId19"/>
          <a:stretch/>
        </p:blipFill>
        <p:spPr>
          <a:xfrm>
            <a:off x="7374960" y="4243320"/>
            <a:ext cx="667440" cy="1005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4" name="Textplatzhalter 1"/>
          <p:cNvSpPr txBox="1"/>
          <p:nvPr/>
        </p:nvSpPr>
        <p:spPr>
          <a:xfrm>
            <a:off x="10998360" y="6087240"/>
            <a:ext cx="1137240" cy="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6369E1-44D1-4E54-A066-BE331BCA9A7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3" dur="indefinite" restart="never" nodeType="tmRoot">
          <p:childTnLst>
            <p:seq>
              <p:cTn id="204" dur="indefinite" nodeType="mainSeq">
                <p:childTnLst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5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6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5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6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1828</TotalTime>
  <Application>LibreOffice/25.2.3.2$Linux_X86_64 LibreOffice_project/520$Build-2</Application>
  <AppVersion>15.0000</AppVersion>
  <Company>Technische Universität Wien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2025-05-23T19:18:09Z</dcterms:created>
  <dc:creator/>
  <dc:description/>
  <dc:language>en-US</dc:language>
  <cp:lastModifiedBy/>
  <dcterms:modified xsi:type="dcterms:W3CDTF">2025-06-03T18:14:46Z</dcterms:modified>
  <cp:revision>96</cp:revision>
  <dc:subject/>
  <dc:title>Anleitung  zur PowerPoint-Vorlage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  <property fmtid="{D5CDD505-2E9C-101B-9397-08002B2CF9AE}" pid="3" name="Notes">
    <vt:r8>28</vt:r8>
  </property>
  <property fmtid="{D5CDD505-2E9C-101B-9397-08002B2CF9AE}" pid="4" name="PresentationFormat">
    <vt:lpwstr>Breitbild</vt:lpwstr>
  </property>
  <property fmtid="{D5CDD505-2E9C-101B-9397-08002B2CF9AE}" pid="5" name="Slides">
    <vt:r8>28</vt:r8>
  </property>
</Properties>
</file>