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_rels/presentation.xml.rels" ContentType="application/vnd.openxmlformats-package.relationships+xml"/>
  <Override PartName="/ppt/media/image29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1.png" ContentType="image/png"/>
  <Override PartName="/ppt/media/image19.png" ContentType="image/png"/>
  <Override PartName="/ppt/media/image17.png" ContentType="image/png"/>
  <Override PartName="/ppt/media/image18.png" ContentType="image/png"/>
  <Override PartName="/ppt/media/image9.png" ContentType="image/png"/>
  <Override PartName="/ppt/media/image20.png" ContentType="image/png"/>
  <Override PartName="/ppt/media/image13.png" ContentType="image/png"/>
  <Override PartName="/ppt/media/image4.png" ContentType="image/png"/>
  <Override PartName="/ppt/media/image36.png" ContentType="image/png"/>
  <Override PartName="/ppt/media/image12.png" ContentType="image/png"/>
  <Override PartName="/ppt/media/image35.png" ContentType="image/png"/>
  <Override PartName="/ppt/media/image3.png" ContentType="image/png"/>
  <Override PartName="/ppt/media/image30.png" ContentType="image/png"/>
  <Override PartName="/ppt/media/image28.png" ContentType="image/png"/>
  <Override PartName="/ppt/media/image31.png" ContentType="image/png"/>
  <Override PartName="/ppt/media/image32.png" ContentType="image/png"/>
  <Override PartName="/ppt/media/image33.jpeg" ContentType="image/jpeg"/>
  <Override PartName="/ppt/media/image34.png" ContentType="image/png"/>
  <Override PartName="/ppt/media/image11.png" ContentType="image/png"/>
  <Override PartName="/ppt/media/image7.png" ContentType="image/png"/>
  <Override PartName="/ppt/media/image16.png" ContentType="image/png"/>
  <Override PartName="/ppt/media/image1.png" ContentType="image/png"/>
  <Override PartName="/ppt/media/image2.svg" ContentType="image/svg"/>
  <Override PartName="/ppt/media/image10.png" ContentType="image/png"/>
  <Override PartName="/ppt/media/image15.png" ContentType="image/png"/>
  <Override PartName="/ppt/media/image8.jpeg" ContentType="image/jpeg"/>
  <Override PartName="/ppt/media/image6.png" ContentType="image/png"/>
  <Override PartName="/ppt/media/image38.png" ContentType="image/png"/>
  <Override PartName="/ppt/media/image22.jpeg" ContentType="image/jpeg"/>
  <Override PartName="/ppt/media/image37.png" ContentType="image/png"/>
  <Override PartName="/ppt/media/image5.png" ContentType="image/png"/>
  <Override PartName="/ppt/media/image1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1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1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1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EEF8E7C2-A2C3-4A2C-9891-9D49D66D0956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E6E19A0-6300-47CD-9DE1-57D89BEFEFCA}" type="slidenum">
              <a:rPr b="0" lang="de-A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40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4000" cy="310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2 Inhalte mit 2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40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4000" cy="310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783834-7B09-4B8C-9F12-9EE002E0E7A1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ext und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40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4000" cy="310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4CE21F3-288B-4D57-AD24-00BB8B40D64A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ext und Bild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40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4000" cy="310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7ABB9D4-2188-44D3-8780-57EF7B89F484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40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4000" cy="310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1809523-810E-4375-84C8-DF63C8E2FE5D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40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4000" cy="310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63326AF2-4B9B-428A-8241-E916D2C7F01F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40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1307160" y="2629080"/>
            <a:ext cx="10404000" cy="310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DDEBB8F-91BF-43A7-BC4B-E2BDA1CFE3A4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7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0680" cy="62100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1" name="Grafik 40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8600" cy="7333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40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307160" y="2629080"/>
            <a:ext cx="10404000" cy="310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0680" cy="62100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7" name="Grafik 45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8600" cy="73332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40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307160" y="2629080"/>
            <a:ext cx="10404000" cy="310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ftr" idx="1"/>
          </p:nvPr>
        </p:nvSpPr>
        <p:spPr>
          <a:xfrm>
            <a:off x="461880" y="6385680"/>
            <a:ext cx="10133280" cy="28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pc="-1" strike="noStrike">
                <a:solidFill>
                  <a:schemeClr val="lt1"/>
                </a:solidFill>
                <a:latin typeface="Arial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sldNum" idx="2"/>
          </p:nvPr>
        </p:nvSpPr>
        <p:spPr>
          <a:xfrm>
            <a:off x="10885320" y="6385680"/>
            <a:ext cx="825480" cy="28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8F30E0F-A341-4E86-BFCD-EAE93C5716A9}" type="slidenum">
              <a:rPr b="0" lang="de-AT" sz="1200" spc="-1" strike="noStrike">
                <a:solidFill>
                  <a:schemeClr val="l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0680" cy="62100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15" name="Grafik 43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8600" cy="733320"/>
          </a:xfrm>
          <a:prstGeom prst="rect">
            <a:avLst/>
          </a:prstGeom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40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307160" y="2629080"/>
            <a:ext cx="10404000" cy="310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ftr" idx="3"/>
          </p:nvPr>
        </p:nvSpPr>
        <p:spPr>
          <a:xfrm>
            <a:off x="461880" y="6385680"/>
            <a:ext cx="10133280" cy="28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pc="-1" strike="noStrike">
                <a:solidFill>
                  <a:schemeClr val="lt1"/>
                </a:solidFill>
                <a:latin typeface="Arial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sldNum" idx="4"/>
          </p:nvPr>
        </p:nvSpPr>
        <p:spPr>
          <a:xfrm>
            <a:off x="10885320" y="6385680"/>
            <a:ext cx="825480" cy="28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BB6FB03-411C-48EB-97E5-D514180E6C39}" type="slidenum">
              <a:rPr b="0" lang="de-AT" sz="1200" spc="-1" strike="noStrike">
                <a:solidFill>
                  <a:schemeClr val="l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0680" cy="62100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23" name="Grafik 45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8600" cy="733320"/>
          </a:xfrm>
          <a:prstGeom prst="rect">
            <a:avLst/>
          </a:prstGeom>
          <a:ln w="0">
            <a:noFill/>
          </a:ln>
        </p:spPr>
      </p:pic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40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307160" y="2629080"/>
            <a:ext cx="10404000" cy="310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ftr" idx="5"/>
          </p:nvPr>
        </p:nvSpPr>
        <p:spPr>
          <a:xfrm>
            <a:off x="461880" y="6385680"/>
            <a:ext cx="10133280" cy="28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pc="-1" strike="noStrike">
                <a:solidFill>
                  <a:schemeClr val="lt1"/>
                </a:solidFill>
                <a:latin typeface="Arial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sldNum" idx="6"/>
          </p:nvPr>
        </p:nvSpPr>
        <p:spPr>
          <a:xfrm>
            <a:off x="10885320" y="6385680"/>
            <a:ext cx="825480" cy="28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2B3DFF5-0C22-4BFC-AD54-F81B3DEBFA55}" type="slidenum">
              <a:rPr b="0" lang="de-AT" sz="1200" spc="-1" strike="noStrike">
                <a:solidFill>
                  <a:schemeClr val="l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0680" cy="62100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31" name="Grafik 41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8600" cy="733320"/>
          </a:xfrm>
          <a:prstGeom prst="rect">
            <a:avLst/>
          </a:prstGeom>
          <a:ln w="0">
            <a:noFill/>
          </a:ln>
        </p:spPr>
      </p:pic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40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307160" y="2629080"/>
            <a:ext cx="10404000" cy="310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ftr" idx="7"/>
          </p:nvPr>
        </p:nvSpPr>
        <p:spPr>
          <a:xfrm>
            <a:off x="461880" y="6385680"/>
            <a:ext cx="10133280" cy="28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pc="-1" strike="noStrike">
                <a:solidFill>
                  <a:schemeClr val="lt1"/>
                </a:solidFill>
                <a:latin typeface="Arial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sldNum" idx="8"/>
          </p:nvPr>
        </p:nvSpPr>
        <p:spPr>
          <a:xfrm>
            <a:off x="10885320" y="6385680"/>
            <a:ext cx="825480" cy="28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8968C81-E25A-47A3-B466-A8147E2EF73B}" type="slidenum">
              <a:rPr b="0" lang="de-AT" sz="1200" spc="-1" strike="noStrike">
                <a:solidFill>
                  <a:schemeClr val="l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0680" cy="62100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39" name="Grafik 41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8600" cy="73332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40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307160" y="2629080"/>
            <a:ext cx="10404000" cy="310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ftr" idx="9"/>
          </p:nvPr>
        </p:nvSpPr>
        <p:spPr>
          <a:xfrm>
            <a:off x="461880" y="6385680"/>
            <a:ext cx="10133280" cy="28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pc="-1" strike="noStrike">
                <a:solidFill>
                  <a:schemeClr val="lt1"/>
                </a:solidFill>
                <a:latin typeface="Arial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 idx="10"/>
          </p:nvPr>
        </p:nvSpPr>
        <p:spPr>
          <a:xfrm>
            <a:off x="10885320" y="6385680"/>
            <a:ext cx="825480" cy="28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4890667-9465-4E62-B0A1-1D097720E57C}" type="slidenum">
              <a:rPr b="0" lang="de-AT" sz="1200" spc="-1" strike="noStrike">
                <a:solidFill>
                  <a:schemeClr val="l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0680" cy="62100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47" name="Grafik 41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8600" cy="733320"/>
          </a:xfrm>
          <a:prstGeom prst="rect">
            <a:avLst/>
          </a:prstGeom>
          <a:ln w="0">
            <a:noFill/>
          </a:ln>
        </p:spPr>
      </p:pic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400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ftr" idx="11"/>
          </p:nvPr>
        </p:nvSpPr>
        <p:spPr>
          <a:xfrm>
            <a:off x="461880" y="6385680"/>
            <a:ext cx="10133280" cy="28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pc="-1" strike="noStrike">
                <a:solidFill>
                  <a:schemeClr val="lt1"/>
                </a:solidFill>
                <a:latin typeface="Arial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 idx="12"/>
          </p:nvPr>
        </p:nvSpPr>
        <p:spPr>
          <a:xfrm>
            <a:off x="10885320" y="6385680"/>
            <a:ext cx="825480" cy="28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074488A-C80E-462B-B875-231A460E044E}" type="slidenum">
              <a:rPr b="0" lang="de-AT" sz="1200" spc="-1" strike="noStrike">
                <a:solidFill>
                  <a:schemeClr val="l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Relationship Id="rId8" Type="http://schemas.openxmlformats.org/officeDocument/2006/relationships/image" Target="../media/image10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0.png"/><Relationship Id="rId12" Type="http://schemas.openxmlformats.org/officeDocument/2006/relationships/image" Target="../media/image16.png"/><Relationship Id="rId13" Type="http://schemas.openxmlformats.org/officeDocument/2006/relationships/image" Target="../media/image10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20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10.png"/><Relationship Id="rId3" Type="http://schemas.openxmlformats.org/officeDocument/2006/relationships/image" Target="../media/image24.png"/><Relationship Id="rId4" Type="http://schemas.openxmlformats.org/officeDocument/2006/relationships/image" Target="../media/image10.png"/><Relationship Id="rId5" Type="http://schemas.openxmlformats.org/officeDocument/2006/relationships/image" Target="../media/image25.png"/><Relationship Id="rId6" Type="http://schemas.openxmlformats.org/officeDocument/2006/relationships/image" Target="../media/image10.png"/><Relationship Id="rId7" Type="http://schemas.openxmlformats.org/officeDocument/2006/relationships/image" Target="../media/image26.png"/><Relationship Id="rId8" Type="http://schemas.openxmlformats.org/officeDocument/2006/relationships/image" Target="../media/image10.png"/><Relationship Id="rId9" Type="http://schemas.openxmlformats.org/officeDocument/2006/relationships/image" Target="../media/image27.png"/><Relationship Id="rId10" Type="http://schemas.openxmlformats.org/officeDocument/2006/relationships/image" Target="../media/image10.png"/><Relationship Id="rId11" Type="http://schemas.openxmlformats.org/officeDocument/2006/relationships/image" Target="../media/image28.png"/><Relationship Id="rId12" Type="http://schemas.openxmlformats.org/officeDocument/2006/relationships/image" Target="../media/image17.png"/><Relationship Id="rId13" Type="http://schemas.openxmlformats.org/officeDocument/2006/relationships/image" Target="../media/image29.png"/><Relationship Id="rId14" Type="http://schemas.openxmlformats.org/officeDocument/2006/relationships/image" Target="../media/image20.png"/><Relationship Id="rId15" Type="http://schemas.openxmlformats.org/officeDocument/2006/relationships/image" Target="../media/image30.png"/><Relationship Id="rId16" Type="http://schemas.openxmlformats.org/officeDocument/2006/relationships/image" Target="../media/image20.png"/><Relationship Id="rId17" Type="http://schemas.openxmlformats.org/officeDocument/2006/relationships/image" Target="../media/image31.png"/><Relationship Id="rId18" Type="http://schemas.openxmlformats.org/officeDocument/2006/relationships/image" Target="../media/image20.png"/><Relationship Id="rId19" Type="http://schemas.openxmlformats.org/officeDocument/2006/relationships/image" Target="../media/image32.png"/><Relationship Id="rId20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61880" y="4258800"/>
            <a:ext cx="10133280" cy="103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de-AT" sz="3200" spc="-1" strike="noStrike">
                <a:solidFill>
                  <a:schemeClr val="dk1"/>
                </a:solidFill>
                <a:latin typeface="Arial"/>
              </a:rPr>
              <a:t>Exploring possibilities for 2-butanol production in </a:t>
            </a:r>
            <a:r>
              <a:rPr b="1" i="1" lang="de-AT" sz="3200" spc="-1" strike="noStrike">
                <a:solidFill>
                  <a:schemeClr val="dk1"/>
                </a:solidFill>
                <a:latin typeface="Arial"/>
              </a:rPr>
              <a:t>A. woodii</a:t>
            </a:r>
            <a:r>
              <a:rPr b="1" lang="de-AT" sz="3200" spc="-1" strike="noStrike">
                <a:solidFill>
                  <a:schemeClr val="dk1"/>
                </a:solidFill>
                <a:latin typeface="Arial"/>
              </a:rPr>
              <a:t> by exchange of the Adh4 promoter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61880" y="5550480"/>
            <a:ext cx="10133280" cy="3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2000" spc="-1" strike="noStrike">
                <a:solidFill>
                  <a:schemeClr val="dk1"/>
                </a:solidFill>
                <a:latin typeface="Arial"/>
              </a:rPr>
              <a:t>Thomas Hackl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4000" cy="8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Construction of the PTA-Plasmid via Golden Gate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307160" y="2661480"/>
            <a:ext cx="870840" cy="1002240"/>
          </a:xfrm>
          <a:prstGeom prst="rect">
            <a:avLst/>
          </a:prstGeom>
          <a:ln w="0">
            <a:noFill/>
          </a:ln>
        </p:spPr>
      </p:pic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2368440" y="3062160"/>
            <a:ext cx="359640" cy="183960"/>
          </a:xfrm>
          <a:prstGeom prst="rect">
            <a:avLst/>
          </a:prstGeom>
          <a:ln w="0"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/>
        </p:blipFill>
        <p:spPr>
          <a:xfrm>
            <a:off x="2838600" y="2661480"/>
            <a:ext cx="1068840" cy="1004760"/>
          </a:xfrm>
          <a:prstGeom prst="rect">
            <a:avLst/>
          </a:prstGeom>
          <a:ln w="0">
            <a:noFill/>
          </a:ln>
        </p:spPr>
      </p:pic>
      <p:pic>
        <p:nvPicPr>
          <p:cNvPr id="86" name="" descr=""/>
          <p:cNvPicPr/>
          <p:nvPr/>
        </p:nvPicPr>
        <p:blipFill>
          <a:blip r:embed="rId4"/>
          <a:stretch/>
        </p:blipFill>
        <p:spPr>
          <a:xfrm>
            <a:off x="4024440" y="3062160"/>
            <a:ext cx="359640" cy="183960"/>
          </a:xfrm>
          <a:prstGeom prst="rect">
            <a:avLst/>
          </a:prstGeom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5"/>
          <a:stretch/>
        </p:blipFill>
        <p:spPr>
          <a:xfrm>
            <a:off x="4552560" y="2661480"/>
            <a:ext cx="785160" cy="1004760"/>
          </a:xfrm>
          <a:prstGeom prst="rect">
            <a:avLst/>
          </a:prstGeom>
          <a:ln w="0">
            <a:noFill/>
          </a:ln>
        </p:spPr>
      </p:pic>
      <p:pic>
        <p:nvPicPr>
          <p:cNvPr id="88" name="" descr=""/>
          <p:cNvPicPr/>
          <p:nvPr/>
        </p:nvPicPr>
        <p:blipFill>
          <a:blip r:embed="rId6"/>
          <a:stretch/>
        </p:blipFill>
        <p:spPr>
          <a:xfrm>
            <a:off x="5392440" y="3062160"/>
            <a:ext cx="359640" cy="183960"/>
          </a:xfrm>
          <a:prstGeom prst="rect">
            <a:avLst/>
          </a:prstGeom>
          <a:ln w="0">
            <a:noFill/>
          </a:ln>
        </p:spPr>
      </p:pic>
      <p:pic>
        <p:nvPicPr>
          <p:cNvPr id="89" name="" descr=""/>
          <p:cNvPicPr/>
          <p:nvPr/>
        </p:nvPicPr>
        <p:blipFill>
          <a:blip r:embed="rId7"/>
          <a:stretch/>
        </p:blipFill>
        <p:spPr>
          <a:xfrm>
            <a:off x="5864760" y="2661480"/>
            <a:ext cx="913320" cy="1004760"/>
          </a:xfrm>
          <a:prstGeom prst="rect">
            <a:avLst/>
          </a:prstGeom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8"/>
          <a:stretch/>
        </p:blipFill>
        <p:spPr>
          <a:xfrm>
            <a:off x="6868440" y="3062160"/>
            <a:ext cx="359640" cy="183960"/>
          </a:xfrm>
          <a:prstGeom prst="rect">
            <a:avLst/>
          </a:prstGeom>
          <a:ln w="0">
            <a:noFill/>
          </a:ln>
        </p:spPr>
      </p:pic>
      <p:pic>
        <p:nvPicPr>
          <p:cNvPr id="91" name="" descr=""/>
          <p:cNvPicPr/>
          <p:nvPr/>
        </p:nvPicPr>
        <p:blipFill>
          <a:blip r:embed="rId9"/>
          <a:stretch/>
        </p:blipFill>
        <p:spPr>
          <a:xfrm>
            <a:off x="7346520" y="2659680"/>
            <a:ext cx="812880" cy="1004760"/>
          </a:xfrm>
          <a:prstGeom prst="rect">
            <a:avLst/>
          </a:prstGeom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10"/>
          <a:stretch/>
        </p:blipFill>
        <p:spPr>
          <a:xfrm>
            <a:off x="8698320" y="2661480"/>
            <a:ext cx="858600" cy="1004760"/>
          </a:xfrm>
          <a:prstGeom prst="rect">
            <a:avLst/>
          </a:prstGeom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11"/>
          <a:stretch/>
        </p:blipFill>
        <p:spPr>
          <a:xfrm>
            <a:off x="8272440" y="3062160"/>
            <a:ext cx="359640" cy="18396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12"/>
          <a:stretch/>
        </p:blipFill>
        <p:spPr>
          <a:xfrm>
            <a:off x="10110960" y="2661480"/>
            <a:ext cx="885960" cy="100476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13"/>
          <a:stretch/>
        </p:blipFill>
        <p:spPr>
          <a:xfrm>
            <a:off x="9640440" y="3062160"/>
            <a:ext cx="359640" cy="18396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14"/>
          <a:stretch/>
        </p:blipFill>
        <p:spPr>
          <a:xfrm>
            <a:off x="10486800" y="3776760"/>
            <a:ext cx="181800" cy="35568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15"/>
          <a:stretch/>
        </p:blipFill>
        <p:spPr>
          <a:xfrm>
            <a:off x="10220760" y="4240080"/>
            <a:ext cx="803520" cy="100476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16"/>
          <a:stretch/>
        </p:blipFill>
        <p:spPr>
          <a:xfrm>
            <a:off x="8697960" y="4243320"/>
            <a:ext cx="913320" cy="1004760"/>
          </a:xfrm>
          <a:prstGeom prst="rect">
            <a:avLst/>
          </a:prstGeom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17"/>
          <a:stretch/>
        </p:blipFill>
        <p:spPr>
          <a:xfrm>
            <a:off x="9654480" y="4649760"/>
            <a:ext cx="355680" cy="181800"/>
          </a:xfrm>
          <a:prstGeom prst="rect">
            <a:avLst/>
          </a:prstGeom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18"/>
          <a:stretch/>
        </p:blipFill>
        <p:spPr>
          <a:xfrm>
            <a:off x="8178840" y="4649760"/>
            <a:ext cx="355680" cy="181800"/>
          </a:xfrm>
          <a:prstGeom prst="rect">
            <a:avLst/>
          </a:prstGeom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19"/>
          <a:stretch/>
        </p:blipFill>
        <p:spPr>
          <a:xfrm>
            <a:off x="7374960" y="4243320"/>
            <a:ext cx="666360" cy="1004760"/>
          </a:xfrm>
          <a:prstGeom prst="rect">
            <a:avLst/>
          </a:prstGeom>
          <a:ln w="0">
            <a:noFill/>
          </a:ln>
        </p:spPr>
      </p:pic>
      <p:sp>
        <p:nvSpPr>
          <p:cNvPr id="102" name="Textplatzhalter 1"/>
          <p:cNvSpPr/>
          <p:nvPr/>
        </p:nvSpPr>
        <p:spPr>
          <a:xfrm>
            <a:off x="10998360" y="6087240"/>
            <a:ext cx="1136160" cy="2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de-AT" sz="800" spc="-1" strike="noStrike" cap="all">
                <a:solidFill>
                  <a:srgbClr val="000000"/>
                </a:solidFill>
                <a:latin typeface="Arial"/>
                <a:ea typeface="DejaVu Sans"/>
              </a:rPr>
              <a:t>© </a:t>
            </a:r>
            <a:r>
              <a:rPr b="0" lang="de-DE" sz="800" spc="-1" strike="noStrike" cap="all">
                <a:solidFill>
                  <a:srgbClr val="000000"/>
                </a:solidFill>
                <a:latin typeface="Arial"/>
                <a:ea typeface="DejaVu Sans"/>
              </a:rPr>
              <a:t>Biorender.com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21FF478-53FA-4983-A177-F10959AEC64E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5" dur="indefinite" restart="never" nodeType="tmRoot">
          <p:childTnLst>
            <p:seq>
              <p:cTn id="236" dur="indefinite" nodeType="mainSeq">
                <p:childTnLst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4000" cy="8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4000" cy="310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3048840" y="166680"/>
            <a:ext cx="8537400" cy="60303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E5C4E11-399B-44AB-BE07-AF40EE240B14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4000" cy="8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Transformation into </a:t>
            </a:r>
            <a:r>
              <a:rPr b="0" i="1" lang="de-DE" sz="2800" spc="-1" strike="noStrike">
                <a:solidFill>
                  <a:schemeClr val="dk1"/>
                </a:solidFill>
                <a:latin typeface="Arial"/>
              </a:rPr>
              <a:t>A. woodii</a:t>
            </a: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 and Colony Screening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307520" y="2660760"/>
            <a:ext cx="693720" cy="1004760"/>
          </a:xfrm>
          <a:prstGeom prst="rect">
            <a:avLst/>
          </a:prstGeom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2188440" y="3026160"/>
            <a:ext cx="359640" cy="18396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3"/>
          <a:stretch/>
        </p:blipFill>
        <p:spPr>
          <a:xfrm>
            <a:off x="2659320" y="2660760"/>
            <a:ext cx="803520" cy="1004760"/>
          </a:xfrm>
          <a:prstGeom prst="rect">
            <a:avLst/>
          </a:prstGeom>
          <a:ln w="0">
            <a:noFill/>
          </a:ln>
        </p:spPr>
      </p:pic>
      <p:pic>
        <p:nvPicPr>
          <p:cNvPr id="110" name="" descr=""/>
          <p:cNvPicPr/>
          <p:nvPr/>
        </p:nvPicPr>
        <p:blipFill>
          <a:blip r:embed="rId4"/>
          <a:stretch/>
        </p:blipFill>
        <p:spPr>
          <a:xfrm>
            <a:off x="3628440" y="3026160"/>
            <a:ext cx="359640" cy="183960"/>
          </a:xfrm>
          <a:prstGeom prst="rect">
            <a:avLst/>
          </a:prstGeom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5"/>
          <a:stretch/>
        </p:blipFill>
        <p:spPr>
          <a:xfrm>
            <a:off x="4132800" y="2660760"/>
            <a:ext cx="858600" cy="1004760"/>
          </a:xfrm>
          <a:prstGeom prst="rect">
            <a:avLst/>
          </a:prstGeom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6"/>
          <a:stretch/>
        </p:blipFill>
        <p:spPr>
          <a:xfrm>
            <a:off x="5068440" y="3026160"/>
            <a:ext cx="359640" cy="183960"/>
          </a:xfrm>
          <a:prstGeom prst="rect">
            <a:avLst/>
          </a:prstGeom>
          <a:ln w="0">
            <a:noFill/>
          </a:ln>
        </p:spPr>
      </p:pic>
      <p:pic>
        <p:nvPicPr>
          <p:cNvPr id="113" name="" descr=""/>
          <p:cNvPicPr/>
          <p:nvPr/>
        </p:nvPicPr>
        <p:blipFill>
          <a:blip r:embed="rId7"/>
          <a:stretch/>
        </p:blipFill>
        <p:spPr>
          <a:xfrm>
            <a:off x="5501880" y="2660760"/>
            <a:ext cx="1452960" cy="1004760"/>
          </a:xfrm>
          <a:prstGeom prst="rect">
            <a:avLst/>
          </a:prstGeom>
          <a:ln w="0">
            <a:noFill/>
          </a:ln>
        </p:spPr>
      </p:pic>
      <p:pic>
        <p:nvPicPr>
          <p:cNvPr id="114" name="" descr=""/>
          <p:cNvPicPr/>
          <p:nvPr/>
        </p:nvPicPr>
        <p:blipFill>
          <a:blip r:embed="rId8"/>
          <a:stretch/>
        </p:blipFill>
        <p:spPr>
          <a:xfrm>
            <a:off x="7012440" y="3026160"/>
            <a:ext cx="359640" cy="183960"/>
          </a:xfrm>
          <a:prstGeom prst="rect">
            <a:avLst/>
          </a:prstGeom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9"/>
          <a:stretch/>
        </p:blipFill>
        <p:spPr>
          <a:xfrm>
            <a:off x="7517520" y="2804760"/>
            <a:ext cx="1093320" cy="711360"/>
          </a:xfrm>
          <a:prstGeom prst="rect">
            <a:avLst/>
          </a:prstGeom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10"/>
          <a:stretch/>
        </p:blipFill>
        <p:spPr>
          <a:xfrm>
            <a:off x="8740440" y="3026160"/>
            <a:ext cx="359640" cy="183960"/>
          </a:xfrm>
          <a:prstGeom prst="rect">
            <a:avLst/>
          </a:prstGeom>
          <a:ln w="0">
            <a:noFill/>
          </a:ln>
        </p:spPr>
      </p:pic>
      <p:pic>
        <p:nvPicPr>
          <p:cNvPr id="117" name="" descr=""/>
          <p:cNvPicPr/>
          <p:nvPr/>
        </p:nvPicPr>
        <p:blipFill>
          <a:blip r:embed="rId11"/>
          <a:stretch/>
        </p:blipFill>
        <p:spPr>
          <a:xfrm>
            <a:off x="9208080" y="2660760"/>
            <a:ext cx="794520" cy="1004760"/>
          </a:xfrm>
          <a:prstGeom prst="rect">
            <a:avLst/>
          </a:prstGeom>
          <a:ln w="0">
            <a:noFill/>
          </a:ln>
        </p:spPr>
      </p:pic>
      <p:pic>
        <p:nvPicPr>
          <p:cNvPr id="118" name="" descr=""/>
          <p:cNvPicPr/>
          <p:nvPr/>
        </p:nvPicPr>
        <p:blipFill>
          <a:blip r:embed="rId12"/>
          <a:stretch/>
        </p:blipFill>
        <p:spPr>
          <a:xfrm>
            <a:off x="9550800" y="3777120"/>
            <a:ext cx="181800" cy="355680"/>
          </a:xfrm>
          <a:prstGeom prst="rect">
            <a:avLst/>
          </a:prstGeom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13"/>
          <a:stretch/>
        </p:blipFill>
        <p:spPr>
          <a:xfrm>
            <a:off x="9295200" y="4269240"/>
            <a:ext cx="748800" cy="1004760"/>
          </a:xfrm>
          <a:prstGeom prst="rect">
            <a:avLst/>
          </a:prstGeom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14"/>
          <a:stretch/>
        </p:blipFill>
        <p:spPr>
          <a:xfrm>
            <a:off x="8754840" y="4613760"/>
            <a:ext cx="355680" cy="181800"/>
          </a:xfrm>
          <a:prstGeom prst="rect">
            <a:avLst/>
          </a:prstGeom>
          <a:ln w="0">
            <a:noFill/>
          </a:ln>
        </p:spPr>
      </p:pic>
      <p:pic>
        <p:nvPicPr>
          <p:cNvPr id="121" name="" descr=""/>
          <p:cNvPicPr/>
          <p:nvPr/>
        </p:nvPicPr>
        <p:blipFill>
          <a:blip r:embed="rId15"/>
          <a:stretch/>
        </p:blipFill>
        <p:spPr>
          <a:xfrm>
            <a:off x="7673040" y="4270320"/>
            <a:ext cx="977400" cy="1004760"/>
          </a:xfrm>
          <a:prstGeom prst="rect">
            <a:avLst/>
          </a:prstGeom>
          <a:ln w="0">
            <a:noFill/>
          </a:ln>
        </p:spPr>
      </p:pic>
      <p:pic>
        <p:nvPicPr>
          <p:cNvPr id="122" name="" descr=""/>
          <p:cNvPicPr/>
          <p:nvPr/>
        </p:nvPicPr>
        <p:blipFill>
          <a:blip r:embed="rId16"/>
          <a:stretch/>
        </p:blipFill>
        <p:spPr>
          <a:xfrm>
            <a:off x="7171200" y="4613760"/>
            <a:ext cx="355680" cy="181800"/>
          </a:xfrm>
          <a:prstGeom prst="rect">
            <a:avLst/>
          </a:prstGeom>
          <a:ln w="0">
            <a:noFill/>
          </a:ln>
        </p:spPr>
      </p:pic>
      <p:pic>
        <p:nvPicPr>
          <p:cNvPr id="123" name="" descr=""/>
          <p:cNvPicPr/>
          <p:nvPr/>
        </p:nvPicPr>
        <p:blipFill>
          <a:blip r:embed="rId17"/>
          <a:stretch/>
        </p:blipFill>
        <p:spPr>
          <a:xfrm>
            <a:off x="6287400" y="4270320"/>
            <a:ext cx="812880" cy="1004760"/>
          </a:xfrm>
          <a:prstGeom prst="rect">
            <a:avLst/>
          </a:prstGeom>
          <a:ln w="0">
            <a:noFill/>
          </a:ln>
        </p:spPr>
      </p:pic>
      <p:pic>
        <p:nvPicPr>
          <p:cNvPr id="124" name="" descr=""/>
          <p:cNvPicPr/>
          <p:nvPr/>
        </p:nvPicPr>
        <p:blipFill>
          <a:blip r:embed="rId18"/>
          <a:stretch/>
        </p:blipFill>
        <p:spPr>
          <a:xfrm>
            <a:off x="5803560" y="4613760"/>
            <a:ext cx="355680" cy="181800"/>
          </a:xfrm>
          <a:prstGeom prst="rect">
            <a:avLst/>
          </a:prstGeom>
          <a:ln w="0">
            <a:noFill/>
          </a:ln>
        </p:spPr>
      </p:pic>
      <p:pic>
        <p:nvPicPr>
          <p:cNvPr id="125" name="" descr=""/>
          <p:cNvPicPr/>
          <p:nvPr/>
        </p:nvPicPr>
        <p:blipFill>
          <a:blip r:embed="rId19"/>
          <a:stretch/>
        </p:blipFill>
        <p:spPr>
          <a:xfrm>
            <a:off x="4993920" y="4270320"/>
            <a:ext cx="767160" cy="1004760"/>
          </a:xfrm>
          <a:prstGeom prst="rect">
            <a:avLst/>
          </a:prstGeom>
          <a:ln w="0">
            <a:noFill/>
          </a:ln>
        </p:spPr>
      </p:pic>
      <p:sp>
        <p:nvSpPr>
          <p:cNvPr id="126" name="Textplatzhalter 2"/>
          <p:cNvSpPr/>
          <p:nvPr/>
        </p:nvSpPr>
        <p:spPr>
          <a:xfrm>
            <a:off x="10998360" y="6087240"/>
            <a:ext cx="1136160" cy="2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de-AT" sz="800" spc="-1" strike="noStrike" cap="all">
                <a:solidFill>
                  <a:srgbClr val="000000"/>
                </a:solidFill>
                <a:latin typeface="Arial"/>
                <a:ea typeface="DejaVu Sans"/>
              </a:rPr>
              <a:t>© </a:t>
            </a:r>
            <a:r>
              <a:rPr b="0" lang="de-DE" sz="800" spc="-1" strike="noStrike" cap="all">
                <a:solidFill>
                  <a:srgbClr val="000000"/>
                </a:solidFill>
                <a:latin typeface="Arial"/>
                <a:ea typeface="DejaVu Sans"/>
              </a:rPr>
              <a:t>Biorender.com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380A5BE-AA2D-4303-B415-527A649FC685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3" dur="indefinite" restart="never" nodeType="tmRoot">
          <p:childTnLst>
            <p:seq>
              <p:cTn id="334" dur="indefinite" nodeType="mainSeq">
                <p:childTnLst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7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7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7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7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7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7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7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7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4000" cy="8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4000" cy="310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3048840" y="166680"/>
            <a:ext cx="8537400" cy="60303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F83CB78-38EB-4963-94CD-6C33CA84453C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4000" cy="8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ADH4 Activity Screening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31" name=""/>
          <p:cNvGraphicFramePr/>
          <p:nvPr/>
        </p:nvGraphicFramePr>
        <p:xfrm>
          <a:off x="1307160" y="2629080"/>
          <a:ext cx="10404720" cy="2077920"/>
        </p:xfrm>
        <a:graphic>
          <a:graphicData uri="http://schemas.openxmlformats.org/drawingml/2006/table">
            <a:tbl>
              <a:tblPr/>
              <a:tblGrid>
                <a:gridCol w="1422720"/>
                <a:gridCol w="8982360"/>
              </a:tblGrid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1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Strain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1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Substrates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TU2.0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2,3-Butanediol / 2,3-Butanediol + Methanol / 2,3-Butanediol + 1,2-Propanediol / 2,3-Butanediol + Ethylene glycol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Δaco1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same as TU2.0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TU2.0_Ppta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2,3-Butanediol / 2,3-Butanediol + Methanol 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Δaco1_Ppta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same as TU2.0_Ppta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TU2.0_Ppta (H₂)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2,3-Butanediol / 2,3-Butanediol + Methanol / 2-Butanone + 1,2-Propanediol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2" name=""/>
          <p:cNvSpPr/>
          <p:nvPr/>
        </p:nvSpPr>
        <p:spPr>
          <a:xfrm>
            <a:off x="1188360" y="5067000"/>
            <a:ext cx="105645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Measurements:</a:t>
            </a: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 OD₆₀₀</a:t>
            </a:r>
            <a:r>
              <a:rPr b="0" lang="de-AT" sz="1400" spc="-1" strike="noStrike" baseline="-800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₆₆₀ and HPLC were performed for all cultures.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B97FF0F-E61F-4343-92EE-DD5FE496EB6A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4000" cy="8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HPLC Analysis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8D4D8DD-37D4-467B-B508-B74F503A1153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2722680" y="340200"/>
            <a:ext cx="8859240" cy="59058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F142050-752F-4126-8C29-53603D737052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2722680" y="340200"/>
            <a:ext cx="8859240" cy="59058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D4220C1-AE9C-405C-92C0-16DF9E433BA8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2722680" y="340200"/>
            <a:ext cx="8859240" cy="59058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C9F8A2F-62C3-4E0A-95CF-FFC16B3990CB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2722680" y="340200"/>
            <a:ext cx="8859240" cy="59058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1E424E0-0DF4-4356-B22F-D7DB1902E741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4000" cy="8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Background of the Project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4000" cy="310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Biotech alternative to fossil chemicals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Higher energy density than ethanol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Microbial production still rare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Better optimized via genetic engineering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Linked to CO₂ fixation (WLP)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B3C22D2-1F80-403E-9896-F023AE90C907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2722680" y="304200"/>
            <a:ext cx="8859240" cy="59058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B7BBF12-B41B-4358-9D7B-396428FFB7C3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4000" cy="8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Successes and Setbacks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40" name=""/>
          <p:cNvGraphicFramePr/>
          <p:nvPr/>
        </p:nvGraphicFramePr>
        <p:xfrm>
          <a:off x="1307160" y="2629080"/>
          <a:ext cx="10404720" cy="3065400"/>
        </p:xfrm>
        <a:graphic>
          <a:graphicData uri="http://schemas.openxmlformats.org/drawingml/2006/table">
            <a:tbl>
              <a:tblPr/>
              <a:tblGrid>
                <a:gridCol w="9798840"/>
                <a:gridCol w="606240"/>
              </a:tblGrid>
              <a:tr h="766440">
                <a:tc>
                  <a:txBody>
                    <a:bodyPr lIns="36000" rIns="36000" anchor="ctr"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1417"/>
                        </a:spcBef>
                        <a:tabLst>
                          <a:tab algn="l" pos="0"/>
                        </a:tabLst>
                      </a:pPr>
                      <a:r>
                        <a:rPr b="0" lang="de-DE" sz="20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Replace the native adh4 promoter with the pta promoter from Clostridium ljungdahlii and the </a:t>
                      </a:r>
                      <a:r>
                        <a:rPr b="0" lang="de-AT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rso5 promoter from </a:t>
                      </a:r>
                      <a:r>
                        <a:rPr b="0" i="1" lang="de-AT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A. woodii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>
                      <a:noFill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endParaRPr b="0" lang="de-A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">
                      <a:solidFill>
                        <a:srgbClr val="000000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66440">
                <a:tc>
                  <a:txBody>
                    <a:bodyPr lIns="36000" rIns="36000" anchor="ctr"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1417"/>
                        </a:spcBef>
                        <a:tabLst>
                          <a:tab algn="l" pos="0"/>
                        </a:tabLst>
                      </a:pPr>
                      <a:r>
                        <a:rPr b="0" lang="de-AT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Increase the expression of adh4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>
                      <a:noFill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endParaRPr b="0" lang="de-A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">
                      <a:solidFill>
                        <a:srgbClr val="000000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66440">
                <a:tc>
                  <a:txBody>
                    <a:bodyPr lIns="36000" rIns="36000" anchor="ctr"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1417"/>
                        </a:spcBef>
                        <a:tabLst>
                          <a:tab algn="l" pos="0"/>
                        </a:tabLst>
                      </a:pPr>
                      <a:r>
                        <a:rPr b="0" lang="de-AT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Test if the presence of 1,2-propanediol triggers adh4 expression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>
                      <a:noFill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endParaRPr b="0" lang="de-A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">
                      <a:solidFill>
                        <a:srgbClr val="000000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66440">
                <a:tc>
                  <a:txBody>
                    <a:bodyPr lIns="36000" rIns="36000" anchor="ctr"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Test if hydrogen shifts redox balance toward 2-butanol.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>
                      <a:noFill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endParaRPr b="0" lang="de-A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">
                      <a:solidFill>
                        <a:srgbClr val="000000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1" name="trend-arrow-up"/>
          <p:cNvSpPr/>
          <p:nvPr/>
        </p:nvSpPr>
        <p:spPr>
          <a:xfrm>
            <a:off x="11211840" y="2787120"/>
            <a:ext cx="392040" cy="392040"/>
          </a:xfrm>
          <a:prstGeom prst="upArrow">
            <a:avLst>
              <a:gd name="adj1" fmla="val 50898"/>
              <a:gd name="adj2" fmla="val 47705"/>
            </a:avLst>
          </a:prstGeom>
          <a:solidFill>
            <a:srgbClr val="77bc65"/>
          </a:solidFill>
          <a:ln w="648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 anchor="ctr">
            <a:noAutofit/>
          </a:bodyPr>
          <a:p>
            <a:pPr>
              <a:lnSpc>
                <a:spcPct val="100000"/>
              </a:lnSpc>
            </a:pPr>
            <a:endParaRPr b="0" lang="de-AT" sz="12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42" name="trend-arrow-right"/>
          <p:cNvSpPr/>
          <p:nvPr/>
        </p:nvSpPr>
        <p:spPr>
          <a:xfrm>
            <a:off x="11210400" y="3567240"/>
            <a:ext cx="392040" cy="392040"/>
          </a:xfrm>
          <a:prstGeom prst="rightArrow">
            <a:avLst>
              <a:gd name="adj1" fmla="val 58483"/>
              <a:gd name="adj2" fmla="val 45309"/>
            </a:avLst>
          </a:prstGeom>
          <a:solidFill>
            <a:srgbClr val="ffde59"/>
          </a:solidFill>
          <a:ln w="648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 anchor="ctr">
            <a:noAutofit/>
          </a:bodyPr>
          <a:p>
            <a:pPr>
              <a:lnSpc>
                <a:spcPct val="100000"/>
              </a:lnSpc>
            </a:pPr>
            <a:endParaRPr b="0" lang="de-AT" sz="12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43" name="trend-arrow-right 1"/>
          <p:cNvSpPr/>
          <p:nvPr/>
        </p:nvSpPr>
        <p:spPr>
          <a:xfrm>
            <a:off x="11210400" y="4344480"/>
            <a:ext cx="392040" cy="392040"/>
          </a:xfrm>
          <a:prstGeom prst="rightArrow">
            <a:avLst>
              <a:gd name="adj1" fmla="val 58483"/>
              <a:gd name="adj2" fmla="val 45309"/>
            </a:avLst>
          </a:prstGeom>
          <a:solidFill>
            <a:srgbClr val="ffde59"/>
          </a:solidFill>
          <a:ln w="648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 anchor="ctr">
            <a:noAutofit/>
          </a:bodyPr>
          <a:p>
            <a:pPr>
              <a:lnSpc>
                <a:spcPct val="100000"/>
              </a:lnSpc>
            </a:pPr>
            <a:endParaRPr b="0" lang="de-AT" sz="12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44" name="trend-arrow-down"/>
          <p:cNvSpPr/>
          <p:nvPr/>
        </p:nvSpPr>
        <p:spPr>
          <a:xfrm>
            <a:off x="11212200" y="5153760"/>
            <a:ext cx="392040" cy="392040"/>
          </a:xfrm>
          <a:prstGeom prst="downArrow">
            <a:avLst>
              <a:gd name="adj1" fmla="val 42515"/>
              <a:gd name="adj2" fmla="val 47106"/>
            </a:avLst>
          </a:prstGeom>
          <a:solidFill>
            <a:srgbClr val="ff6d6d"/>
          </a:solidFill>
          <a:ln w="6480">
            <a:solidFill>
              <a:srgbClr val="f10d0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 anchor="ctr">
            <a:noAutofit/>
          </a:bodyPr>
          <a:p>
            <a:pPr>
              <a:lnSpc>
                <a:spcPct val="100000"/>
              </a:lnSpc>
            </a:pPr>
            <a:endParaRPr b="0" lang="de-AT" sz="12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368FCF4-62B7-4CD5-8DCD-79AA23E68299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1" dur="indefinite" restart="never" nodeType="tmRoot">
          <p:childTnLst>
            <p:seq>
              <p:cTn id="432" dur="indefinite" nodeType="mainSeq">
                <p:childTnLst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4000" cy="8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Outlook and Further Improvements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4000" cy="310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Focus on NADH availability, not promoter strength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Replace Adh4 with a more selective alcohol dehydrogenase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Improve NADH regeneration (e.g. via FDH)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Knockout of competing NADH-consuming pathways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Test alternative redox conditions (e.g. formate, CO)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57381AC-94E9-4254-9DB6-EDCBEFAC7474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"/>
          <p:cNvSpPr/>
          <p:nvPr/>
        </p:nvSpPr>
        <p:spPr>
          <a:xfrm>
            <a:off x="4604400" y="1310400"/>
            <a:ext cx="29822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AT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Thanks for joining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3274200" y="2278080"/>
            <a:ext cx="56426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AT" sz="2000" spc="-1" strike="noStrike">
                <a:solidFill>
                  <a:srgbClr val="000000"/>
                </a:solidFill>
                <a:latin typeface="Arial"/>
                <a:ea typeface="DejaVu Sans"/>
              </a:rPr>
              <a:t>Big thanks to Klara for the amazing supervision!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3037320" y="3237480"/>
            <a:ext cx="61164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AT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Thanks to Vincent for all the behind-the-scenes help!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2360880" y="4134240"/>
            <a:ext cx="7468920" cy="67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AT" sz="2000" spc="-1" strike="noStrike">
                <a:solidFill>
                  <a:srgbClr val="000000"/>
                </a:solidFill>
                <a:latin typeface="Arial"/>
                <a:ea typeface="DejaVu Sans"/>
              </a:rPr>
              <a:t>And thanks to Dr. Stefan Pflügl for letting me be part of the team!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5934CB2-396B-4F9A-8B8F-45381C34450E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4000" cy="8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Acetobacterium woodii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4000" cy="310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Anaerobic, acetogenic bacterium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Fixes CO₂ via the Wood-Ljungdahl pathy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Produces acetyl-CoA, but 2-butanol synthesis is energetically limited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Grows well anaerobically, quite robust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Easy to genetically modify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No harmful byproducts, safe to handle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C2D69E7-8818-4766-9937-88FA4C8F5423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4000" cy="8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CRISPR-Cas System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4000" cy="310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CRISPR = Clustered Regularly Interspaced Short Palindromic Repeats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Developed by Emmanuelle Charpentier &amp; Jennifer Doudna (published in 2012)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Awarded the 2020 Nobel Prize in Chemistry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Adaptive immune system of bacteria and archaea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Cas proteins (e.g. Cas9) cut DNA at specific sites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Enables precise genome editing (knockout, knock-in)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Revolutionizing molecular biology, medicine &amp; biotechnology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22D0F15-E873-4B31-BA38-678C53325DC2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" dur="500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" dur="500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1" dur="500" fill="hold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7" dur="500" fill="hold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8" dur="500" fill="hold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3" dur="500" fill="hold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" dur="500" fill="hold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4113360" y="265320"/>
            <a:ext cx="3963960" cy="1720440"/>
          </a:xfrm>
          <a:prstGeom prst="rect">
            <a:avLst/>
          </a:prstGeom>
          <a:ln w="0">
            <a:noFill/>
          </a:ln>
        </p:spPr>
      </p:pic>
      <p:pic>
        <p:nvPicPr>
          <p:cNvPr id="69" name="" descr=""/>
          <p:cNvPicPr/>
          <p:nvPr/>
        </p:nvPicPr>
        <p:blipFill>
          <a:blip r:embed="rId2"/>
          <a:stretch/>
        </p:blipFill>
        <p:spPr>
          <a:xfrm>
            <a:off x="4213440" y="2089080"/>
            <a:ext cx="3764160" cy="667800"/>
          </a:xfrm>
          <a:prstGeom prst="rect">
            <a:avLst/>
          </a:prstGeom>
          <a:ln w="0">
            <a:noFill/>
          </a:ln>
        </p:spPr>
      </p:pic>
      <p:pic>
        <p:nvPicPr>
          <p:cNvPr id="70" name="" descr=""/>
          <p:cNvPicPr/>
          <p:nvPr/>
        </p:nvPicPr>
        <p:blipFill>
          <a:blip r:embed="rId3"/>
          <a:stretch/>
        </p:blipFill>
        <p:spPr>
          <a:xfrm>
            <a:off x="5276880" y="2899440"/>
            <a:ext cx="1636920" cy="1312200"/>
          </a:xfrm>
          <a:prstGeom prst="rect">
            <a:avLst/>
          </a:prstGeom>
          <a:ln w="0">
            <a:noFill/>
          </a:ln>
        </p:spPr>
      </p:pic>
      <p:pic>
        <p:nvPicPr>
          <p:cNvPr id="71" name="" descr=""/>
          <p:cNvPicPr/>
          <p:nvPr/>
        </p:nvPicPr>
        <p:blipFill>
          <a:blip r:embed="rId4"/>
          <a:stretch/>
        </p:blipFill>
        <p:spPr>
          <a:xfrm>
            <a:off x="7145280" y="3509640"/>
            <a:ext cx="2165400" cy="400680"/>
          </a:xfrm>
          <a:prstGeom prst="rect">
            <a:avLst/>
          </a:prstGeom>
          <a:ln w="0">
            <a:noFill/>
          </a:ln>
        </p:spPr>
      </p:pic>
      <p:pic>
        <p:nvPicPr>
          <p:cNvPr id="72" name="" descr=""/>
          <p:cNvPicPr/>
          <p:nvPr/>
        </p:nvPicPr>
        <p:blipFill>
          <a:blip r:embed="rId5"/>
          <a:stretch/>
        </p:blipFill>
        <p:spPr>
          <a:xfrm>
            <a:off x="5140800" y="4379400"/>
            <a:ext cx="1909080" cy="1004040"/>
          </a:xfrm>
          <a:prstGeom prst="rect">
            <a:avLst/>
          </a:prstGeom>
          <a:ln w="0">
            <a:noFill/>
          </a:ln>
        </p:spPr>
      </p:pic>
      <p:sp>
        <p:nvSpPr>
          <p:cNvPr id="73" name="Textplatzhalter 10"/>
          <p:cNvSpPr/>
          <p:nvPr/>
        </p:nvSpPr>
        <p:spPr>
          <a:xfrm>
            <a:off x="10998000" y="6120000"/>
            <a:ext cx="1136160" cy="2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de-AT" sz="800" spc="-1" strike="noStrike" cap="all">
                <a:solidFill>
                  <a:srgbClr val="000000"/>
                </a:solidFill>
                <a:latin typeface="Arial"/>
                <a:ea typeface="DejaVu Sans"/>
              </a:rPr>
              <a:t>© </a:t>
            </a:r>
            <a:r>
              <a:rPr b="0" lang="de-DE" sz="800" spc="-1" strike="noStrike" cap="all">
                <a:solidFill>
                  <a:srgbClr val="000000"/>
                </a:solidFill>
                <a:latin typeface="Arial"/>
                <a:ea typeface="DejaVu Sans"/>
              </a:rPr>
              <a:t>Biorender.com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F6C3DEB-51F9-470F-9751-93FC2563D77F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4000" cy="8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Golden Gate Cloning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4000" cy="310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Fast and efficient DNA assembly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Uses Type IIS enzymes (e.g. Esp3I)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Cuts outside recognition sites → custom overhangs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Enables seamless &amp; directional ligation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Great for modular constructs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F3DA6EB-0B05-47CD-BE09-DFE08A1C29DF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9" dur="indefinite" restart="never" nodeType="tmRoot">
          <p:childTnLst>
            <p:seq>
              <p:cTn id="140" dur="indefinite" nodeType="mainSeq">
                <p:childTnLst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5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6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1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2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7" dur="500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8" dur="500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3" dur="50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4" dur="50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9" dur="500" fill="hold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0" dur="500" fill="hold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4000" cy="8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Aim of the Work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4000" cy="310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  <a:ea typeface="DejaVu Sans"/>
              </a:rPr>
              <a:t>Replace the native adh4 promoter with the pta promoter from Clostridium ljungdahlii and the rso5 promoter from </a:t>
            </a:r>
            <a:r>
              <a:rPr b="0" i="1" lang="de-DE" sz="2000" spc="-1" strike="noStrike">
                <a:solidFill>
                  <a:schemeClr val="dk1"/>
                </a:solidFill>
                <a:latin typeface="Arial"/>
                <a:ea typeface="DejaVu Sans"/>
              </a:rPr>
              <a:t>A. woodii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  <a:ea typeface="DejaVu Sans"/>
              </a:rPr>
              <a:t>Increase the expression of adh4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  <a:ea typeface="DejaVu Sans"/>
              </a:rPr>
              <a:t>Test if the presence of 1,2-propanediol triggers adh4 expression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  <a:ea typeface="DejaVu Sans"/>
              </a:rPr>
              <a:t>Test if hydrogen shifts redox balance toward 2-butanol.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129681F-52D9-4081-83C6-685F955E47D1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1" dur="indefinite" restart="never" nodeType="tmRoot">
          <p:childTnLst>
            <p:seq>
              <p:cTn id="172" dur="indefinite" nodeType="mainSeq">
                <p:childTnLst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7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3" dur="500" fill="hold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4" dur="500" fill="hold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9" dur="500" fill="hold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0" dur="500" fill="hold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5" dur="500" fill="hold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6" dur="500" fill="hold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4000" cy="8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Experimental Workflow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4000" cy="310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Annealing</a:t>
            </a:r>
            <a:r>
              <a:rPr b="0" lang="de-DE" sz="1000" spc="-1" strike="noStrike">
                <a:solidFill>
                  <a:schemeClr val="dk1"/>
                </a:solidFill>
                <a:latin typeface="Arial"/>
                <a:ea typeface="DejaVu Sans"/>
              </a:rPr>
              <a:t> </a:t>
            </a:r>
            <a:r>
              <a:rPr b="0" lang="de-DE" sz="2000" spc="-1" strike="noStrike">
                <a:solidFill>
                  <a:schemeClr val="dk1"/>
                </a:solidFill>
                <a:latin typeface="Arial"/>
                <a:ea typeface="DejaVu Sans"/>
              </a:rPr>
              <a:t>spacer1/2 and amplification of pta, rso5, lha and rha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  <a:ea typeface="DejaVu Sans"/>
              </a:rPr>
              <a:t>Construction of spacer plasmid and transformation into </a:t>
            </a:r>
            <a:r>
              <a:rPr b="0" i="1" lang="de-DE" sz="2000" spc="-1" strike="noStrike">
                <a:solidFill>
                  <a:schemeClr val="dk1"/>
                </a:solidFill>
                <a:latin typeface="Arial"/>
                <a:ea typeface="DejaVu Sans"/>
              </a:rPr>
              <a:t>E. coli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  <a:ea typeface="DejaVu Sans"/>
              </a:rPr>
              <a:t>Construction of promoter plasmid and transformation into </a:t>
            </a:r>
            <a:r>
              <a:rPr b="0" i="1" lang="de-DE" sz="2000" spc="-1" strike="noStrike">
                <a:solidFill>
                  <a:schemeClr val="dk1"/>
                </a:solidFill>
                <a:latin typeface="Arial"/>
                <a:ea typeface="DejaVu Sans"/>
              </a:rPr>
              <a:t>E. coli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  <a:ea typeface="DejaVu Sans"/>
              </a:rPr>
              <a:t>Midiprep isolation of promoter plasmid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  <a:ea typeface="DejaVu Sans"/>
              </a:rPr>
              <a:t>Transformation of promoter plasmid into </a:t>
            </a:r>
            <a:r>
              <a:rPr b="0" i="1" lang="de-DE" sz="2000" spc="-1" strike="noStrike">
                <a:solidFill>
                  <a:schemeClr val="dk1"/>
                </a:solidFill>
                <a:latin typeface="Arial"/>
                <a:ea typeface="DejaVu Sans"/>
              </a:rPr>
              <a:t>A. woodii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  <a:ea typeface="DejaVu Sans"/>
              </a:rPr>
              <a:t>Functional test of adh4 activity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30EFD1C-A502-4A05-9C5B-50053C9447E9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7" dur="indefinite" restart="never" nodeType="tmRoot">
          <p:childTnLst>
            <p:seq>
              <p:cTn id="198" dur="indefinite" nodeType="mainSeq">
                <p:childTnLst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3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4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9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0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5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6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1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2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7" dur="500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8" dur="500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3" dur="500" fill="hold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4" dur="500" fill="hold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4000" cy="8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3048840" y="166680"/>
            <a:ext cx="8537400" cy="60303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B284BD1-5073-40B7-B57E-1941630A5C1C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1835</TotalTime>
  <Application>LibreOffice/24.2.7.2$Linux_X86_64 LibreOffice_project/420$Build-2</Application>
  <AppVersion>15.0000</AppVersion>
  <Company>Technische Universität Wien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2025-05-23T19:18:09Z</dcterms:created>
  <dc:creator/>
  <dc:description/>
  <dc:language>en-US</dc:language>
  <cp:lastModifiedBy/>
  <dcterms:modified xsi:type="dcterms:W3CDTF">2025-06-05T12:58:11Z</dcterms:modified>
  <cp:revision>101</cp:revision>
  <dc:subject/>
  <dc:title>Anleitung  zur PowerPoint-Vorlage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0x01010047F7283A7873274F8E189EC753F03E5A</vt:lpwstr>
  </property>
  <property fmtid="{D5CDD505-2E9C-101B-9397-08002B2CF9AE}" pid="3" name="Notes">
    <vt:r8>28</vt:r8>
  </property>
  <property fmtid="{D5CDD505-2E9C-101B-9397-08002B2CF9AE}" pid="4" name="PresentationFormat">
    <vt:lpwstr>Breitbild</vt:lpwstr>
  </property>
  <property fmtid="{D5CDD505-2E9C-101B-9397-08002B2CF9AE}" pid="5" name="Slides">
    <vt:r8>28</vt:r8>
  </property>
</Properties>
</file>