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_rels/presentation.xml.rels" ContentType="application/vnd.openxmlformats-package.relationships+xml"/>
  <Override PartName="/ppt/media/image29.png" ContentType="image/png"/>
  <Override PartName="/ppt/media/image28.png" ContentType="image/png"/>
  <Override PartName="/ppt/media/image27.png" ContentType="image/png"/>
  <Override PartName="/ppt/media/image26.png" ContentType="image/png"/>
  <Override PartName="/ppt/media/image11.png" ContentType="image/png"/>
  <Override PartName="/ppt/media/image17.png" ContentType="image/png"/>
  <Override PartName="/ppt/media/image8.png" ContentType="image/png"/>
  <Override PartName="/ppt/media/image12.png" ContentType="image/png"/>
  <Override PartName="/ppt/media/image3.png" ContentType="image/png"/>
  <Override PartName="/ppt/media/image18.png" ContentType="image/png"/>
  <Override PartName="/ppt/media/image9.png" ContentType="image/png"/>
  <Override PartName="/ppt/media/image20.png" ContentType="image/png"/>
  <Override PartName="/ppt/media/image13.png" ContentType="image/png"/>
  <Override PartName="/ppt/media/image4.png" ContentType="image/png"/>
  <Override PartName="/ppt/media/image30.png" ContentType="image/png"/>
  <Override PartName="/ppt/media/image31.png" ContentType="image/png"/>
  <Override PartName="/ppt/media/image32.png" ContentType="image/png"/>
  <Override PartName="/ppt/media/image7.png" ContentType="image/png"/>
  <Override PartName="/ppt/media/image16.png" ContentType="image/png"/>
  <Override PartName="/ppt/media/image33.png" ContentType="image/png"/>
  <Override PartName="/ppt/media/image1.png" ContentType="image/png"/>
  <Override PartName="/ppt/media/image6.png" ContentType="image/png"/>
  <Override PartName="/ppt/media/image15.png" ContentType="image/png"/>
  <Override PartName="/ppt/media/image5.png" ContentType="image/png"/>
  <Override PartName="/ppt/media/image14.png" ContentType="image/png"/>
  <Override PartName="/ppt/media/image10.png" ContentType="image/png"/>
  <Override PartName="/ppt/media/image2.svg" ContentType="image/svg"/>
  <Override PartName="/ppt/media/image19.png" ContentType="image/png"/>
  <Override PartName="/ppt/media/image21.png" ContentType="image/png"/>
  <Override PartName="/ppt/media/image22.png" ContentType="image/png"/>
  <Override PartName="/ppt/media/image23.png" ContentType="image/png"/>
  <Override PartName="/ppt/media/image24.png" ContentType="image/png"/>
  <Override PartName="/ppt/media/image25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7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_rels/slide17.xml.rels" ContentType="application/vnd.openxmlformats-package.relationships+xml"/>
  <Override PartName="/ppt/slides/_rels/slide3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</p:sldMasterIdLst>
  <p:notesMasterIdLst>
    <p:notesMasterId r:id="rId9"/>
  </p:notesMasterIdLst>
  <p:sldIdLst>
    <p:sldId id="256" r:id="rId10"/>
    <p:sldId id="257" r:id="rId11"/>
    <p:sldId id="258" r:id="rId12"/>
    <p:sldId id="259" r:id="rId13"/>
    <p:sldId id="260" r:id="rId14"/>
    <p:sldId id="261" r:id="rId15"/>
    <p:sldId id="262" r:id="rId16"/>
    <p:sldId id="263" r:id="rId17"/>
    <p:sldId id="264" r:id="rId18"/>
    <p:sldId id="265" r:id="rId19"/>
    <p:sldId id="266" r:id="rId20"/>
    <p:sldId id="267" r:id="rId21"/>
    <p:sldId id="268" r:id="rId22"/>
    <p:sldId id="269" r:id="rId23"/>
    <p:sldId id="270" r:id="rId24"/>
    <p:sldId id="271" r:id="rId25"/>
    <p:sldId id="272" r:id="rId26"/>
    <p:sldId id="273" r:id="rId27"/>
    <p:sldId id="274" r:id="rId28"/>
  </p:sldIdLst>
  <p:sldSz cx="12192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notesMaster" Target="notesMasters/notesMaster1.xml"/><Relationship Id="rId10" Type="http://schemas.openxmlformats.org/officeDocument/2006/relationships/slide" Target="slides/slide1.xml"/><Relationship Id="rId11" Type="http://schemas.openxmlformats.org/officeDocument/2006/relationships/slide" Target="slides/slide2.xml"/><Relationship Id="rId12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Relationship Id="rId25" Type="http://schemas.openxmlformats.org/officeDocument/2006/relationships/slide" Target="slides/slide16.xml"/><Relationship Id="rId26" Type="http://schemas.openxmlformats.org/officeDocument/2006/relationships/slide" Target="slides/slide17.xml"/><Relationship Id="rId27" Type="http://schemas.openxmlformats.org/officeDocument/2006/relationships/slide" Target="slides/slide18.xml"/><Relationship Id="rId28" Type="http://schemas.openxmlformats.org/officeDocument/2006/relationships/slide" Target="slides/slide19.xml"/><Relationship Id="rId29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8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dt" idx="1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ftr" idx="1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" name="PlaceHolder 6"/>
          <p:cNvSpPr>
            <a:spLocks noGrp="1"/>
          </p:cNvSpPr>
          <p:nvPr>
            <p:ph type="sldNum" idx="1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CCCC8F09-E1AE-43EC-A8BD-338FA30FC42E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4240" cy="3084120"/>
          </a:xfrm>
          <a:prstGeom prst="rect">
            <a:avLst/>
          </a:prstGeom>
          <a:ln w="0">
            <a:noFill/>
          </a:ln>
        </p:spPr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240" cy="3598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69640" cy="456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65A4281-9041-4536-8064-08855EF7E737}" type="slidenum">
              <a:rPr b="0" lang="de-AT" sz="12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2 Inhalte mit 2 Überschrift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3F5FB7B1-C024-4735-AFEE-3469E25A349E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gro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539BA1A9-0A4C-4ADC-80C7-B27F043E2170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ext und Bild Querform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E622ACC-28CF-4933-99F6-907415F01EA1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abel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13AF609-A10B-4804-9742-078A9D4C38B5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229EF2CC-A659-4245-BACF-8AC78D1C6F9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2E5C5F6-09B5-40F3-9C64-AEAF28C7DB6C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7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960" cy="6202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" name="Grafik 40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880" cy="73260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the title text </a:t>
            </a: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960" cy="6202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7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880" cy="732600"/>
          </a:xfrm>
          <a:prstGeom prst="rect">
            <a:avLst/>
          </a:prstGeom>
          <a:ln w="0">
            <a:noFill/>
          </a:ln>
        </p:spPr>
      </p:pic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ftr" idx="1"/>
          </p:nvPr>
        </p:nvSpPr>
        <p:spPr>
          <a:xfrm>
            <a:off x="461880" y="6385680"/>
            <a:ext cx="101325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sldNum" idx="2"/>
          </p:nvPr>
        </p:nvSpPr>
        <p:spPr>
          <a:xfrm>
            <a:off x="10885320" y="6385680"/>
            <a:ext cx="8247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EB07CD-314A-4DD0-A4A5-6B23AEDA922C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960" cy="6202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15" name="Grafik 43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880" cy="732600"/>
          </a:xfrm>
          <a:prstGeom prst="rect">
            <a:avLst/>
          </a:prstGeom>
          <a:ln w="0">
            <a:noFill/>
          </a:ln>
        </p:spPr>
      </p:pic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ftr" idx="3"/>
          </p:nvPr>
        </p:nvSpPr>
        <p:spPr>
          <a:xfrm>
            <a:off x="461880" y="6385680"/>
            <a:ext cx="101325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sldNum" idx="4"/>
          </p:nvPr>
        </p:nvSpPr>
        <p:spPr>
          <a:xfrm>
            <a:off x="10885320" y="6385680"/>
            <a:ext cx="8247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B4C39C-6AE3-4EC5-BC84-312D0A424FC8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960" cy="6202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23" name="Grafik 45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880" cy="732600"/>
          </a:xfrm>
          <a:prstGeom prst="rect">
            <a:avLst/>
          </a:prstGeom>
          <a:ln w="0">
            <a:noFill/>
          </a:ln>
        </p:spPr>
      </p:pic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ftr" idx="5"/>
          </p:nvPr>
        </p:nvSpPr>
        <p:spPr>
          <a:xfrm>
            <a:off x="461880" y="6385680"/>
            <a:ext cx="101325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 type="sldNum" idx="6"/>
          </p:nvPr>
        </p:nvSpPr>
        <p:spPr>
          <a:xfrm>
            <a:off x="10885320" y="6385680"/>
            <a:ext cx="8247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4E764B4-9384-4675-9D96-F9BC03A82435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960" cy="6202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31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880" cy="732600"/>
          </a:xfrm>
          <a:prstGeom prst="rect">
            <a:avLst/>
          </a:prstGeom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ftr" idx="7"/>
          </p:nvPr>
        </p:nvSpPr>
        <p:spPr>
          <a:xfrm>
            <a:off x="461880" y="6385680"/>
            <a:ext cx="101325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sldNum" idx="8"/>
          </p:nvPr>
        </p:nvSpPr>
        <p:spPr>
          <a:xfrm>
            <a:off x="10885320" y="6385680"/>
            <a:ext cx="8247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8D58D7-77A3-487C-B7C5-88F5AE8FDD95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960" cy="6202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39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880" cy="732600"/>
          </a:xfrm>
          <a:prstGeom prst="rect">
            <a:avLst/>
          </a:prstGeom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ftr" idx="9"/>
          </p:nvPr>
        </p:nvSpPr>
        <p:spPr>
          <a:xfrm>
            <a:off x="461880" y="6385680"/>
            <a:ext cx="101325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sldNum" idx="10"/>
          </p:nvPr>
        </p:nvSpPr>
        <p:spPr>
          <a:xfrm>
            <a:off x="10885320" y="6385680"/>
            <a:ext cx="8247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A81D0A6-241A-4A7F-86C3-4980FD9943D5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hteck 55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235560"/>
            <a:ext cx="12189960" cy="620280"/>
          </a:xfrm>
          <a:prstGeom prst="rect">
            <a:avLst/>
          </a:prstGeom>
          <a:solidFill>
            <a:schemeClr val="accent1"/>
          </a:solidFill>
          <a:ln w="1080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de-AT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pic>
        <p:nvPicPr>
          <p:cNvPr id="47" name="Grafik 41" descr="Logo der Technischen Universität Wien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468360" y="466560"/>
            <a:ext cx="1937880" cy="732600"/>
          </a:xfrm>
          <a:prstGeom prst="rect">
            <a:avLst/>
          </a:prstGeom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1"/>
          </p:nvPr>
        </p:nvSpPr>
        <p:spPr>
          <a:xfrm>
            <a:off x="461880" y="6385680"/>
            <a:ext cx="101325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AT" sz="1200" spc="-1" strike="noStrike">
                <a:solidFill>
                  <a:schemeClr val="lt1"/>
                </a:solidFill>
                <a:latin typeface="Arial"/>
              </a:rPr>
              <a:t>&lt;footer&gt;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2"/>
          </p:nvPr>
        </p:nvSpPr>
        <p:spPr>
          <a:xfrm>
            <a:off x="10885320" y="6385680"/>
            <a:ext cx="824760" cy="285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de-AT" sz="1200" spc="-1" strike="noStrike">
                <a:solidFill>
                  <a:schemeClr val="lt1"/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EE0D57C-A9FA-43CD-94E6-C2C4297A555E}" type="slidenum">
              <a:rPr b="0" lang="de-AT" sz="1200" spc="-1" strike="noStrike">
                <a:solidFill>
                  <a:schemeClr val="lt1"/>
                </a:solidFill>
                <a:latin typeface="Arial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image" Target="../media/image9.png"/><Relationship Id="rId3" Type="http://schemas.openxmlformats.org/officeDocument/2006/relationships/image" Target="../media/image21.png"/><Relationship Id="rId4" Type="http://schemas.openxmlformats.org/officeDocument/2006/relationships/image" Target="../media/image9.png"/><Relationship Id="rId5" Type="http://schemas.openxmlformats.org/officeDocument/2006/relationships/image" Target="../media/image22.png"/><Relationship Id="rId6" Type="http://schemas.openxmlformats.org/officeDocument/2006/relationships/image" Target="../media/image9.png"/><Relationship Id="rId7" Type="http://schemas.openxmlformats.org/officeDocument/2006/relationships/image" Target="../media/image23.png"/><Relationship Id="rId8" Type="http://schemas.openxmlformats.org/officeDocument/2006/relationships/image" Target="../media/image9.png"/><Relationship Id="rId9" Type="http://schemas.openxmlformats.org/officeDocument/2006/relationships/image" Target="../media/image24.png"/><Relationship Id="rId10" Type="http://schemas.openxmlformats.org/officeDocument/2006/relationships/image" Target="../media/image9.png"/><Relationship Id="rId11" Type="http://schemas.openxmlformats.org/officeDocument/2006/relationships/image" Target="../media/image25.png"/><Relationship Id="rId12" Type="http://schemas.openxmlformats.org/officeDocument/2006/relationships/image" Target="../media/image15.png"/><Relationship Id="rId13" Type="http://schemas.openxmlformats.org/officeDocument/2006/relationships/image" Target="../media/image26.png"/><Relationship Id="rId14" Type="http://schemas.openxmlformats.org/officeDocument/2006/relationships/image" Target="../media/image18.png"/><Relationship Id="rId15" Type="http://schemas.openxmlformats.org/officeDocument/2006/relationships/image" Target="../media/image27.png"/><Relationship Id="rId16" Type="http://schemas.openxmlformats.org/officeDocument/2006/relationships/image" Target="../media/image18.png"/><Relationship Id="rId17" Type="http://schemas.openxmlformats.org/officeDocument/2006/relationships/image" Target="../media/image28.png"/><Relationship Id="rId18" Type="http://schemas.openxmlformats.org/officeDocument/2006/relationships/image" Target="../media/image18.png"/><Relationship Id="rId19" Type="http://schemas.openxmlformats.org/officeDocument/2006/relationships/image" Target="../media/image29.png"/><Relationship Id="rId20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30.png"/><Relationship Id="rId2" Type="http://schemas.openxmlformats.org/officeDocument/2006/relationships/slideLayout" Target="../slideLayouts/slideLayout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31.png"/><Relationship Id="rId2" Type="http://schemas.openxmlformats.org/officeDocument/2006/relationships/slideLayout" Target="../slideLayouts/slideLayout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32.png"/><Relationship Id="rId2" Type="http://schemas.openxmlformats.org/officeDocument/2006/relationships/slideLayout" Target="../slideLayouts/slideLayout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33.png"/><Relationship Id="rId2" Type="http://schemas.openxmlformats.org/officeDocument/2006/relationships/slideLayout" Target="../slideLayouts/slideLayout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7.png"/><Relationship Id="rId6" Type="http://schemas.openxmlformats.org/officeDocument/2006/relationships/slideLayout" Target="../slideLayouts/slideLayout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Relationship Id="rId9" Type="http://schemas.openxmlformats.org/officeDocument/2006/relationships/image" Target="../media/image9.png"/><Relationship Id="rId10" Type="http://schemas.openxmlformats.org/officeDocument/2006/relationships/image" Target="../media/image14.png"/><Relationship Id="rId11" Type="http://schemas.openxmlformats.org/officeDocument/2006/relationships/image" Target="../media/image9.png"/><Relationship Id="rId12" Type="http://schemas.openxmlformats.org/officeDocument/2006/relationships/image" Target="../media/image15.png"/><Relationship Id="rId13" Type="http://schemas.openxmlformats.org/officeDocument/2006/relationships/image" Target="../media/image16.png"/><Relationship Id="rId14" Type="http://schemas.openxmlformats.org/officeDocument/2006/relationships/image" Target="../media/image17.png"/><Relationship Id="rId15" Type="http://schemas.openxmlformats.org/officeDocument/2006/relationships/image" Target="../media/image18.png"/><Relationship Id="rId16" Type="http://schemas.openxmlformats.org/officeDocument/2006/relationships/image" Target="../media/image18.png"/><Relationship Id="rId17" Type="http://schemas.openxmlformats.org/officeDocument/2006/relationships/image" Target="../media/image19.png"/><Relationship Id="rId18" Type="http://schemas.openxmlformats.org/officeDocument/2006/relationships/slideLayout" Target="../slideLayouts/slideLayout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461880" y="4258800"/>
            <a:ext cx="10132560" cy="1037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p>
            <a:pPr indent="0" defTabSz="9144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de-AT" sz="3200" spc="-1" strike="noStrike">
                <a:solidFill>
                  <a:schemeClr val="dk1"/>
                </a:solidFill>
                <a:latin typeface="Arial"/>
              </a:rPr>
              <a:t>Exploring possibilities for 2-butanol production in </a:t>
            </a:r>
            <a:r>
              <a:rPr b="1" i="1" lang="de-AT" sz="3200" spc="-1" strike="noStrike">
                <a:solidFill>
                  <a:schemeClr val="dk1"/>
                </a:solidFill>
                <a:latin typeface="Arial"/>
              </a:rPr>
              <a:t>A. woodii</a:t>
            </a:r>
            <a:r>
              <a:rPr b="1" lang="de-AT" sz="3200" spc="-1" strike="noStrike">
                <a:solidFill>
                  <a:schemeClr val="dk1"/>
                </a:solidFill>
                <a:latin typeface="Arial"/>
              </a:rPr>
              <a:t> by exchange of the Adh4 promoter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/>
          </p:nvPr>
        </p:nvSpPr>
        <p:spPr>
          <a:xfrm>
            <a:off x="461880" y="5550480"/>
            <a:ext cx="10132560" cy="343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defTabSz="914400">
              <a:lnSpc>
                <a:spcPct val="90000"/>
              </a:lnSpc>
              <a:spcBef>
                <a:spcPts val="601"/>
              </a:spcBef>
              <a:buNone/>
              <a:tabLst>
                <a:tab algn="l" pos="0"/>
              </a:tabLst>
            </a:pPr>
            <a:r>
              <a:rPr b="0" lang="de-AT" sz="2000" spc="-1" strike="noStrike">
                <a:solidFill>
                  <a:schemeClr val="dk1"/>
                </a:solidFill>
                <a:latin typeface="Arial"/>
              </a:rPr>
              <a:t>Thomas Hackl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3280" cy="8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Transformation into </a:t>
            </a:r>
            <a:r>
              <a:rPr b="0" i="1" lang="de-DE" sz="2800" spc="-1" strike="noStrike">
                <a:solidFill>
                  <a:schemeClr val="dk1"/>
                </a:solidFill>
                <a:latin typeface="Arial"/>
              </a:rPr>
              <a:t>A. woodii</a:t>
            </a: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 and Colony Screening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0" name="" descr=""/>
          <p:cNvPicPr/>
          <p:nvPr/>
        </p:nvPicPr>
        <p:blipFill>
          <a:blip r:embed="rId1"/>
          <a:stretch/>
        </p:blipFill>
        <p:spPr>
          <a:xfrm>
            <a:off x="1307520" y="2660760"/>
            <a:ext cx="693000" cy="1004040"/>
          </a:xfrm>
          <a:prstGeom prst="rect">
            <a:avLst/>
          </a:prstGeom>
          <a:ln w="0">
            <a:noFill/>
          </a:ln>
        </p:spPr>
      </p:pic>
      <p:pic>
        <p:nvPicPr>
          <p:cNvPr id="101" name="" descr=""/>
          <p:cNvPicPr/>
          <p:nvPr/>
        </p:nvPicPr>
        <p:blipFill>
          <a:blip r:embed="rId2"/>
          <a:stretch/>
        </p:blipFill>
        <p:spPr>
          <a:xfrm>
            <a:off x="2188440" y="3026160"/>
            <a:ext cx="358920" cy="183240"/>
          </a:xfrm>
          <a:prstGeom prst="rect">
            <a:avLst/>
          </a:prstGeom>
          <a:ln w="0">
            <a:noFill/>
          </a:ln>
        </p:spPr>
      </p:pic>
      <p:pic>
        <p:nvPicPr>
          <p:cNvPr id="102" name="" descr=""/>
          <p:cNvPicPr/>
          <p:nvPr/>
        </p:nvPicPr>
        <p:blipFill>
          <a:blip r:embed="rId3"/>
          <a:stretch/>
        </p:blipFill>
        <p:spPr>
          <a:xfrm>
            <a:off x="2659320" y="2660760"/>
            <a:ext cx="802800" cy="1004040"/>
          </a:xfrm>
          <a:prstGeom prst="rect">
            <a:avLst/>
          </a:prstGeom>
          <a:ln w="0">
            <a:noFill/>
          </a:ln>
        </p:spPr>
      </p:pic>
      <p:pic>
        <p:nvPicPr>
          <p:cNvPr id="103" name="" descr=""/>
          <p:cNvPicPr/>
          <p:nvPr/>
        </p:nvPicPr>
        <p:blipFill>
          <a:blip r:embed="rId4"/>
          <a:stretch/>
        </p:blipFill>
        <p:spPr>
          <a:xfrm>
            <a:off x="3628440" y="3026160"/>
            <a:ext cx="358920" cy="183240"/>
          </a:xfrm>
          <a:prstGeom prst="rect">
            <a:avLst/>
          </a:prstGeom>
          <a:ln w="0">
            <a:noFill/>
          </a:ln>
        </p:spPr>
      </p:pic>
      <p:pic>
        <p:nvPicPr>
          <p:cNvPr id="104" name="" descr=""/>
          <p:cNvPicPr/>
          <p:nvPr/>
        </p:nvPicPr>
        <p:blipFill>
          <a:blip r:embed="rId5"/>
          <a:stretch/>
        </p:blipFill>
        <p:spPr>
          <a:xfrm>
            <a:off x="4132800" y="2660760"/>
            <a:ext cx="857880" cy="1004040"/>
          </a:xfrm>
          <a:prstGeom prst="rect">
            <a:avLst/>
          </a:prstGeom>
          <a:ln w="0">
            <a:noFill/>
          </a:ln>
        </p:spPr>
      </p:pic>
      <p:pic>
        <p:nvPicPr>
          <p:cNvPr id="105" name="" descr=""/>
          <p:cNvPicPr/>
          <p:nvPr/>
        </p:nvPicPr>
        <p:blipFill>
          <a:blip r:embed="rId6"/>
          <a:stretch/>
        </p:blipFill>
        <p:spPr>
          <a:xfrm>
            <a:off x="5068440" y="3026160"/>
            <a:ext cx="358920" cy="183240"/>
          </a:xfrm>
          <a:prstGeom prst="rect">
            <a:avLst/>
          </a:prstGeom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7"/>
          <a:stretch/>
        </p:blipFill>
        <p:spPr>
          <a:xfrm>
            <a:off x="5501880" y="2660760"/>
            <a:ext cx="1452240" cy="1004040"/>
          </a:xfrm>
          <a:prstGeom prst="rect">
            <a:avLst/>
          </a:prstGeom>
          <a:ln w="0">
            <a:noFill/>
          </a:ln>
        </p:spPr>
      </p:pic>
      <p:pic>
        <p:nvPicPr>
          <p:cNvPr id="107" name="" descr=""/>
          <p:cNvPicPr/>
          <p:nvPr/>
        </p:nvPicPr>
        <p:blipFill>
          <a:blip r:embed="rId8"/>
          <a:stretch/>
        </p:blipFill>
        <p:spPr>
          <a:xfrm>
            <a:off x="7012440" y="3026160"/>
            <a:ext cx="358920" cy="183240"/>
          </a:xfrm>
          <a:prstGeom prst="rect">
            <a:avLst/>
          </a:prstGeom>
          <a:ln w="0">
            <a:noFill/>
          </a:ln>
        </p:spPr>
      </p:pic>
      <p:pic>
        <p:nvPicPr>
          <p:cNvPr id="108" name="" descr=""/>
          <p:cNvPicPr/>
          <p:nvPr/>
        </p:nvPicPr>
        <p:blipFill>
          <a:blip r:embed="rId9"/>
          <a:stretch/>
        </p:blipFill>
        <p:spPr>
          <a:xfrm>
            <a:off x="7517520" y="2804760"/>
            <a:ext cx="1092600" cy="710640"/>
          </a:xfrm>
          <a:prstGeom prst="rect">
            <a:avLst/>
          </a:prstGeom>
          <a:ln w="0">
            <a:noFill/>
          </a:ln>
        </p:spPr>
      </p:pic>
      <p:pic>
        <p:nvPicPr>
          <p:cNvPr id="109" name="" descr=""/>
          <p:cNvPicPr/>
          <p:nvPr/>
        </p:nvPicPr>
        <p:blipFill>
          <a:blip r:embed="rId10"/>
          <a:stretch/>
        </p:blipFill>
        <p:spPr>
          <a:xfrm>
            <a:off x="8740440" y="3026160"/>
            <a:ext cx="358920" cy="183240"/>
          </a:xfrm>
          <a:prstGeom prst="rect">
            <a:avLst/>
          </a:prstGeom>
          <a:ln w="0">
            <a:noFill/>
          </a:ln>
        </p:spPr>
      </p:pic>
      <p:pic>
        <p:nvPicPr>
          <p:cNvPr id="110" name="" descr=""/>
          <p:cNvPicPr/>
          <p:nvPr/>
        </p:nvPicPr>
        <p:blipFill>
          <a:blip r:embed="rId11"/>
          <a:stretch/>
        </p:blipFill>
        <p:spPr>
          <a:xfrm>
            <a:off x="9208080" y="2660760"/>
            <a:ext cx="793800" cy="1004040"/>
          </a:xfrm>
          <a:prstGeom prst="rect">
            <a:avLst/>
          </a:prstGeom>
          <a:ln w="0">
            <a:noFill/>
          </a:ln>
        </p:spPr>
      </p:pic>
      <p:pic>
        <p:nvPicPr>
          <p:cNvPr id="111" name="" descr=""/>
          <p:cNvPicPr/>
          <p:nvPr/>
        </p:nvPicPr>
        <p:blipFill>
          <a:blip r:embed="rId12"/>
          <a:stretch/>
        </p:blipFill>
        <p:spPr>
          <a:xfrm>
            <a:off x="9550800" y="3777120"/>
            <a:ext cx="181080" cy="354960"/>
          </a:xfrm>
          <a:prstGeom prst="rect">
            <a:avLst/>
          </a:prstGeom>
          <a:ln w="0">
            <a:noFill/>
          </a:ln>
        </p:spPr>
      </p:pic>
      <p:pic>
        <p:nvPicPr>
          <p:cNvPr id="112" name="" descr=""/>
          <p:cNvPicPr/>
          <p:nvPr/>
        </p:nvPicPr>
        <p:blipFill>
          <a:blip r:embed="rId13"/>
          <a:stretch/>
        </p:blipFill>
        <p:spPr>
          <a:xfrm>
            <a:off x="9295200" y="4269240"/>
            <a:ext cx="748080" cy="1004040"/>
          </a:xfrm>
          <a:prstGeom prst="rect">
            <a:avLst/>
          </a:prstGeom>
          <a:ln w="0">
            <a:noFill/>
          </a:ln>
        </p:spPr>
      </p:pic>
      <p:pic>
        <p:nvPicPr>
          <p:cNvPr id="113" name="" descr=""/>
          <p:cNvPicPr/>
          <p:nvPr/>
        </p:nvPicPr>
        <p:blipFill>
          <a:blip r:embed="rId14"/>
          <a:stretch/>
        </p:blipFill>
        <p:spPr>
          <a:xfrm>
            <a:off x="8754840" y="4613760"/>
            <a:ext cx="354960" cy="181080"/>
          </a:xfrm>
          <a:prstGeom prst="rect">
            <a:avLst/>
          </a:prstGeom>
          <a:ln w="0">
            <a:noFill/>
          </a:ln>
        </p:spPr>
      </p:pic>
      <p:pic>
        <p:nvPicPr>
          <p:cNvPr id="114" name="" descr=""/>
          <p:cNvPicPr/>
          <p:nvPr/>
        </p:nvPicPr>
        <p:blipFill>
          <a:blip r:embed="rId15"/>
          <a:stretch/>
        </p:blipFill>
        <p:spPr>
          <a:xfrm>
            <a:off x="7673040" y="4270320"/>
            <a:ext cx="976680" cy="1004040"/>
          </a:xfrm>
          <a:prstGeom prst="rect">
            <a:avLst/>
          </a:prstGeom>
          <a:ln w="0">
            <a:noFill/>
          </a:ln>
        </p:spPr>
      </p:pic>
      <p:pic>
        <p:nvPicPr>
          <p:cNvPr id="115" name="" descr=""/>
          <p:cNvPicPr/>
          <p:nvPr/>
        </p:nvPicPr>
        <p:blipFill>
          <a:blip r:embed="rId16"/>
          <a:stretch/>
        </p:blipFill>
        <p:spPr>
          <a:xfrm>
            <a:off x="7171200" y="4613760"/>
            <a:ext cx="354960" cy="181080"/>
          </a:xfrm>
          <a:prstGeom prst="rect">
            <a:avLst/>
          </a:prstGeom>
          <a:ln w="0">
            <a:noFill/>
          </a:ln>
        </p:spPr>
      </p:pic>
      <p:pic>
        <p:nvPicPr>
          <p:cNvPr id="116" name="" descr=""/>
          <p:cNvPicPr/>
          <p:nvPr/>
        </p:nvPicPr>
        <p:blipFill>
          <a:blip r:embed="rId17"/>
          <a:stretch/>
        </p:blipFill>
        <p:spPr>
          <a:xfrm>
            <a:off x="6287400" y="4270320"/>
            <a:ext cx="812160" cy="1004040"/>
          </a:xfrm>
          <a:prstGeom prst="rect">
            <a:avLst/>
          </a:prstGeom>
          <a:ln w="0">
            <a:noFill/>
          </a:ln>
        </p:spPr>
      </p:pic>
      <p:pic>
        <p:nvPicPr>
          <p:cNvPr id="117" name="" descr=""/>
          <p:cNvPicPr/>
          <p:nvPr/>
        </p:nvPicPr>
        <p:blipFill>
          <a:blip r:embed="rId18"/>
          <a:stretch/>
        </p:blipFill>
        <p:spPr>
          <a:xfrm>
            <a:off x="5803560" y="4613760"/>
            <a:ext cx="354960" cy="181080"/>
          </a:xfrm>
          <a:prstGeom prst="rect">
            <a:avLst/>
          </a:prstGeom>
          <a:ln w="0">
            <a:noFill/>
          </a:ln>
        </p:spPr>
      </p:pic>
      <p:pic>
        <p:nvPicPr>
          <p:cNvPr id="118" name="" descr=""/>
          <p:cNvPicPr/>
          <p:nvPr/>
        </p:nvPicPr>
        <p:blipFill>
          <a:blip r:embed="rId19"/>
          <a:stretch/>
        </p:blipFill>
        <p:spPr>
          <a:xfrm>
            <a:off x="4993920" y="4270320"/>
            <a:ext cx="766440" cy="1004040"/>
          </a:xfrm>
          <a:prstGeom prst="rect">
            <a:avLst/>
          </a:prstGeom>
          <a:ln w="0">
            <a:noFill/>
          </a:ln>
        </p:spPr>
      </p:pic>
      <p:sp>
        <p:nvSpPr>
          <p:cNvPr id="119" name="Textplatzhalter 2"/>
          <p:cNvSpPr/>
          <p:nvPr/>
        </p:nvSpPr>
        <p:spPr>
          <a:xfrm>
            <a:off x="10998360" y="6087240"/>
            <a:ext cx="1135440" cy="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© </a:t>
            </a:r>
            <a:r>
              <a:rPr b="0" lang="de-DE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Biorender.com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10B2ADF-40AD-4BA7-AF55-F57F2113C1CE}" type="slidenum">
              <a:t>10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43" dur="indefinite" restart="never" nodeType="tmRoot">
          <p:childTnLst>
            <p:seq>
              <p:cTn id="244" dur="indefinite" nodeType="mainSeq">
                <p:childTnLst>
                  <p:par>
                    <p:cTn id="245" fill="hold">
                      <p:stCondLst>
                        <p:cond delay="indefinite"/>
                      </p:stCondLst>
                      <p:childTnLst>
                        <p:par>
                          <p:cTn id="246" fill="hold">
                            <p:stCondLst>
                              <p:cond delay="0"/>
                            </p:stCondLst>
                            <p:childTnLst>
                              <p:par>
                                <p:cTn id="247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9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0" dur="5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5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56" dur="5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59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0" dur="500" fill="hold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1" fill="hold">
                      <p:stCondLst>
                        <p:cond delay="indefinite"/>
                      </p:stCondLst>
                      <p:childTnLst>
                        <p:par>
                          <p:cTn id="262" fill="hold">
                            <p:stCondLst>
                              <p:cond delay="0"/>
                            </p:stCondLst>
                            <p:childTnLst>
                              <p:par>
                                <p:cTn id="26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5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66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69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0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7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9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0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5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6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8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1" fill="hold">
                      <p:stCondLst>
                        <p:cond delay="indefinite"/>
                      </p:stCondLst>
                      <p:childTnLst>
                        <p:par>
                          <p:cTn id="292" fill="hold">
                            <p:stCondLst>
                              <p:cond delay="0"/>
                            </p:stCondLst>
                            <p:childTnLst>
                              <p:par>
                                <p:cTn id="293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5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96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7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99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0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5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0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9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0" dur="5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1" fill="hold">
                      <p:stCondLst>
                        <p:cond delay="indefinite"/>
                      </p:stCondLst>
                      <p:childTnLst>
                        <p:par>
                          <p:cTn id="312" fill="hold">
                            <p:stCondLst>
                              <p:cond delay="0"/>
                            </p:stCondLst>
                            <p:childTnLst>
                              <p:par>
                                <p:cTn id="31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5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6" dur="500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19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0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5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26" dur="5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2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5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36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9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0" dur="5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3280" cy="8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Serum Bottle Experiments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121" name=""/>
          <p:cNvGraphicFramePr/>
          <p:nvPr/>
        </p:nvGraphicFramePr>
        <p:xfrm>
          <a:off x="1307160" y="2629080"/>
          <a:ext cx="10404720" cy="2077920"/>
        </p:xfrm>
        <a:graphic>
          <a:graphicData uri="http://schemas.openxmlformats.org/drawingml/2006/table">
            <a:tbl>
              <a:tblPr/>
              <a:tblGrid>
                <a:gridCol w="1422720"/>
                <a:gridCol w="8982360"/>
              </a:tblGrid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Strain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1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Substrates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TU2.0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2,3-Butanediol / 2,3-Butanediol + Methanol / 2,3-Butanediol + 1,2-Propanediol / 2,3-Butanediol + Ethylene glycol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Δaco1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same as TU2.0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TU2.0_Ppta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2,3-Butanediol / 2,3-Butanediol + Methanol 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Δaco1_Ppta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  <a:ea typeface="DejaVu Sans"/>
                        </a:rPr>
                        <a:t>same as TU2.0_Ppta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46320"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TU2.0_Ppta (H₂)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spcBef>
                          <a:spcPts val="1191"/>
                        </a:spcBef>
                        <a:spcAft>
                          <a:spcPts val="992"/>
                        </a:spcAft>
                        <a:tabLst>
                          <a:tab algn="l" pos="0"/>
                        </a:tabLst>
                      </a:pPr>
                      <a:r>
                        <a:rPr b="0" lang="de-AT" sz="14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2,3-Butanediol / 2,3-Butanediol + Methanol / 2-Butanone + 1,2-Propanediol</a:t>
                      </a:r>
                      <a:endParaRPr b="0" lang="en-US" sz="14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122" name=""/>
          <p:cNvSpPr/>
          <p:nvPr/>
        </p:nvSpPr>
        <p:spPr>
          <a:xfrm>
            <a:off x="1188360" y="5067000"/>
            <a:ext cx="10563840" cy="30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1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Measurements:</a:t>
            </a: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 OD₆₀₀</a:t>
            </a:r>
            <a:r>
              <a:rPr b="0" lang="de-AT" sz="1400" spc="-1" strike="noStrike" baseline="-8000">
                <a:solidFill>
                  <a:srgbClr val="000000"/>
                </a:solidFill>
                <a:latin typeface="Arial"/>
                <a:ea typeface="DejaVu Sans"/>
              </a:rPr>
              <a:t>/</a:t>
            </a:r>
            <a:r>
              <a:rPr b="0" lang="de-AT" sz="1400" spc="-1" strike="noStrike">
                <a:solidFill>
                  <a:srgbClr val="000000"/>
                </a:solidFill>
                <a:latin typeface="Arial"/>
                <a:ea typeface="DejaVu Sans"/>
              </a:rPr>
              <a:t>₆₆₀ and HPLC were performed for all cultures.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BCC81A6C-9725-41C3-ADE1-0CCEA57CBAEB}" type="slidenum">
              <a:t>11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3280" cy="8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HPLC Analysis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C1799E27-1257-40DD-95D3-A8B804DBE54B}" type="slidenum">
              <a:t>12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520" cy="5905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C1770EA-12CC-4CBD-B425-D8D6DC141232}" type="slidenum">
              <a:t>13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520" cy="5905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6702DF8-446B-492F-B736-4A61FC93EC6B}" type="slidenum">
              <a:t>14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" descr=""/>
          <p:cNvPicPr/>
          <p:nvPr/>
        </p:nvPicPr>
        <p:blipFill>
          <a:blip r:embed="rId1"/>
          <a:stretch/>
        </p:blipFill>
        <p:spPr>
          <a:xfrm>
            <a:off x="2722680" y="340200"/>
            <a:ext cx="8858520" cy="5905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82B85D-335D-49C6-B113-A24522AB7BDD}" type="slidenum">
              <a:t>15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" descr=""/>
          <p:cNvPicPr/>
          <p:nvPr/>
        </p:nvPicPr>
        <p:blipFill>
          <a:blip r:embed="rId1"/>
          <a:stretch/>
        </p:blipFill>
        <p:spPr>
          <a:xfrm>
            <a:off x="2722680" y="304200"/>
            <a:ext cx="8858520" cy="5905080"/>
          </a:xfrm>
          <a:prstGeom prst="rect">
            <a:avLst/>
          </a:prstGeom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DF62425-A2C1-4C9B-A79A-588DD6BF657D}" type="slidenum">
              <a:t>16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1307160" y="1650600"/>
            <a:ext cx="10403280" cy="624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Success</a:t>
            </a: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es and </a:t>
            </a: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Setback</a:t>
            </a: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Successful genetic engineering of A. woodii: Replacement of the native adh4 promoter with the pta promoter from C. ljungdahlii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Increased expression of adh4 confirmed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adh4 expression was induced in the presence of 1,2-propanediol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Redox shift toward 2-butanol by hydrogen could not be confirmed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2-butanol was produced, </a:t>
            </a:r>
            <a:r>
              <a:rPr b="1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but not in higher amounts</a:t>
            </a: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 than with the native promoter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BD8F75A-BA08-4526-A871-5CAB074BDFC2}" type="slidenum">
              <a:t>17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3280" cy="8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Outlook and Further Improvements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Focus on NADH availability, not promoter strength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Replace Adh4 with a more selective alcohol dehydrogenase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Improve NADH regeneration (e.g. via FDH)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Test alternative redox conditions (e.g. formate, CO)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4138576D-F87E-404A-B97D-F404C997F330}" type="slidenum">
              <a:t>18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"/>
          <p:cNvSpPr/>
          <p:nvPr/>
        </p:nvSpPr>
        <p:spPr>
          <a:xfrm>
            <a:off x="4604400" y="1310400"/>
            <a:ext cx="2982240" cy="51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800" spc="-1" strike="noStrike">
                <a:solidFill>
                  <a:srgbClr val="000000"/>
                </a:solidFill>
                <a:latin typeface="Arial"/>
                <a:ea typeface="DejaVu Sans"/>
              </a:rPr>
              <a:t>Thanks for joining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3274200" y="2278080"/>
            <a:ext cx="564192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pc="-1" strike="noStrike">
                <a:solidFill>
                  <a:srgbClr val="000000"/>
                </a:solidFill>
                <a:latin typeface="Arial"/>
                <a:ea typeface="DejaVu Sans"/>
              </a:rPr>
              <a:t>Big thanks to Klara for the amazing supervision!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3037320" y="3237480"/>
            <a:ext cx="6115680" cy="394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pc="-1" strike="noStrike">
                <a:solidFill>
                  <a:srgbClr val="000000"/>
                </a:solidFill>
                <a:latin typeface="Arial"/>
                <a:ea typeface="DejaVu Sans"/>
              </a:rPr>
              <a:t>Thanks to Vincent for all the behind-the-scenes help!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"/>
          <p:cNvSpPr/>
          <p:nvPr/>
        </p:nvSpPr>
        <p:spPr>
          <a:xfrm>
            <a:off x="2360880" y="4134240"/>
            <a:ext cx="7468200" cy="67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 anchorCtr="1">
            <a:sp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de-AT" sz="2000" spc="-1" strike="noStrike">
                <a:solidFill>
                  <a:srgbClr val="000000"/>
                </a:solidFill>
                <a:latin typeface="Arial"/>
                <a:ea typeface="DejaVu Sans"/>
              </a:rPr>
              <a:t>And thanks to Dr. Stefan Pflügl for letting me be part of the team!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27FDC5F-5BC6-4F27-A24C-BF78A19F8082}" type="slidenum">
              <a:t>19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3280" cy="8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Background of the Project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98333" lnSpcReduction="10000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Enable A. woodii to produce 2-butanol from 2,3-butanediol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Understand why the pathway stops at MEK, although the enzyme for 2-butanol is present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Context: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Biotech alternative to fossil chemicals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Higher energy density than ethanol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Microbial production still rare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Coupled to CO₂ fixation (WLP)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9C772F43-DBBB-4CFB-9E1D-BA7E04CEE557}" type="slidenum">
              <a:t>2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" dur="500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3280" cy="8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Acetobacterium woodii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Anaerobic, acetogenic bacterium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Fixes CO₂ via the Wood-Ljungdahl pathy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Produces acetyl-CoA, but 2-butanol synthesis is energetically limited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Grows well anaerobically, quite robust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Easy to genetically modify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No harmful byproducts, safe to handle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F97DBB4C-8A7B-40F4-BE31-DE2FA5147DCB}" type="slidenum">
              <a:t>3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" dur="500" fill="hold"/>
                                        <p:tgtEl>
                                          <p:spTgt spid="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" dur="500" fill="hold"/>
                                        <p:tgtEl>
                                          <p:spTgt spid="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7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8" dur="500" fill="hold"/>
                                        <p:tgtEl>
                                          <p:spTgt spid="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3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4" dur="500" fill="hold"/>
                                        <p:tgtEl>
                                          <p:spTgt spid="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9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0" dur="500" fill="hold"/>
                                        <p:tgtEl>
                                          <p:spTgt spid="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45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46" dur="500" fill="hold"/>
                                        <p:tgtEl>
                                          <p:spTgt spid="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3280" cy="8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CRISPR-Cas System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5000"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CRISPR = Clustered Regularly Interspaced Short Palindromic Repeats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Developed by Emmanuelle Charpentier &amp; Jennifer Doudna (published in 2012)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Awarded the 2020 Nobel Prize in Chemistry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Adaptive immune system of bacteria and archaea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Cas proteins (e.g. Cas9) cut DNA at specific sites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Enables precise genome editing (knockout, knock-in)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Revolutionizing molecular biology, medicine &amp; biotechnology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1BCFCAF-CDC0-417E-B7A1-1657BED6C450}" type="slidenum">
              <a:t>4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7" dur="indefinite" restart="never" nodeType="tmRoot">
          <p:childTnLst>
            <p:seq>
              <p:cTn id="48" dur="indefinite" nodeType="mainSeq">
                <p:childTnLst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3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54" dur="500" fill="hold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59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0" dur="500" fill="hold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65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66" dur="500" fill="hold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1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2" dur="500" fill="hold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77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78" dur="500" fill="hold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3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84" dur="500" fill="hold"/>
                                        <p:tgtEl>
                                          <p:spTgt spid="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89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0" dur="500" fill="hold"/>
                                        <p:tgtEl>
                                          <p:spTgt spid="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" descr=""/>
          <p:cNvPicPr/>
          <p:nvPr/>
        </p:nvPicPr>
        <p:blipFill>
          <a:blip r:embed="rId1"/>
          <a:stretch/>
        </p:blipFill>
        <p:spPr>
          <a:xfrm>
            <a:off x="4113360" y="265320"/>
            <a:ext cx="3963240" cy="1719720"/>
          </a:xfrm>
          <a:prstGeom prst="rect">
            <a:avLst/>
          </a:prstGeom>
          <a:ln w="0">
            <a:noFill/>
          </a:ln>
        </p:spPr>
      </p:pic>
      <p:pic>
        <p:nvPicPr>
          <p:cNvPr id="69" name="" descr=""/>
          <p:cNvPicPr/>
          <p:nvPr/>
        </p:nvPicPr>
        <p:blipFill>
          <a:blip r:embed="rId2"/>
          <a:stretch/>
        </p:blipFill>
        <p:spPr>
          <a:xfrm>
            <a:off x="4213440" y="2089080"/>
            <a:ext cx="3763440" cy="667080"/>
          </a:xfrm>
          <a:prstGeom prst="rect">
            <a:avLst/>
          </a:prstGeom>
          <a:ln w="0">
            <a:noFill/>
          </a:ln>
        </p:spPr>
      </p:pic>
      <p:pic>
        <p:nvPicPr>
          <p:cNvPr id="70" name="" descr=""/>
          <p:cNvPicPr/>
          <p:nvPr/>
        </p:nvPicPr>
        <p:blipFill>
          <a:blip r:embed="rId3"/>
          <a:stretch/>
        </p:blipFill>
        <p:spPr>
          <a:xfrm>
            <a:off x="5276880" y="2899440"/>
            <a:ext cx="1636200" cy="1311480"/>
          </a:xfrm>
          <a:prstGeom prst="rect">
            <a:avLst/>
          </a:prstGeom>
          <a:ln w="0">
            <a:noFill/>
          </a:ln>
        </p:spPr>
      </p:pic>
      <p:pic>
        <p:nvPicPr>
          <p:cNvPr id="71" name="" descr=""/>
          <p:cNvPicPr/>
          <p:nvPr/>
        </p:nvPicPr>
        <p:blipFill>
          <a:blip r:embed="rId4"/>
          <a:stretch/>
        </p:blipFill>
        <p:spPr>
          <a:xfrm>
            <a:off x="7145280" y="3509640"/>
            <a:ext cx="2164680" cy="399960"/>
          </a:xfrm>
          <a:prstGeom prst="rect">
            <a:avLst/>
          </a:prstGeom>
          <a:ln w="0">
            <a:noFill/>
          </a:ln>
        </p:spPr>
      </p:pic>
      <p:pic>
        <p:nvPicPr>
          <p:cNvPr id="72" name="" descr=""/>
          <p:cNvPicPr/>
          <p:nvPr/>
        </p:nvPicPr>
        <p:blipFill>
          <a:blip r:embed="rId5"/>
          <a:stretch/>
        </p:blipFill>
        <p:spPr>
          <a:xfrm>
            <a:off x="5140800" y="4379400"/>
            <a:ext cx="1908360" cy="1003320"/>
          </a:xfrm>
          <a:prstGeom prst="rect">
            <a:avLst/>
          </a:prstGeom>
          <a:ln w="0">
            <a:noFill/>
          </a:ln>
        </p:spPr>
      </p:pic>
      <p:sp>
        <p:nvSpPr>
          <p:cNvPr id="73" name="Textplatzhalter 10"/>
          <p:cNvSpPr/>
          <p:nvPr/>
        </p:nvSpPr>
        <p:spPr>
          <a:xfrm>
            <a:off x="10998000" y="6120000"/>
            <a:ext cx="1135440" cy="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© </a:t>
            </a:r>
            <a:r>
              <a:rPr b="0" lang="de-DE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Biorender.com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3F037FC6-94F2-4C56-989D-44CA123D158F}" type="slidenum">
              <a:t>5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1" dur="indefinite" restart="never" nodeType="tmRoot">
          <p:childTnLst>
            <p:seq>
              <p:cTn id="92" dur="indefinite" nodeType="mainSeq">
                <p:childTnLst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97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98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03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04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1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1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3280" cy="8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Golden Gate Cloning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Fast and efficient DNA assembly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Uses Type IIS enzymes (e.g. Esp3I)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Cuts outside recognition sites → custom overhangs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Enables seamless &amp; directional ligation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Great for modular constructs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2FC69299-4DAF-449A-85F4-24EAA429756F}" type="slidenum">
              <a:t>6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5" dur="indefinite" restart="never" nodeType="tmRoot">
          <p:childTnLst>
            <p:seq>
              <p:cTn id="116" dur="indefinite" nodeType="mainSeq">
                <p:childTnLst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1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2" dur="500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27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28" dur="500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3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34" dur="500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39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0" dur="500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45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46" dur="500" fill="hold"/>
                                        <p:tgtEl>
                                          <p:spTgt spid="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3280" cy="8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Aim of the Work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101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Increase the expression of adh4 by replacment of the native promoter with a stronger one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Test if 2-butanol is produced when 2,3-butanediol and another diol are used as cosubstrates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Test if hydrogen shifts redox balance toward 2-butanol.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A6D934BD-6E5E-4DB2-9A38-A3D2ADA16443}" type="slidenum">
              <a:t>7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3280" cy="8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Experimental Workflow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1307160" y="2629080"/>
            <a:ext cx="10403280" cy="3299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Plasmid Assembly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Annealing of spacer1/2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PCR of promoter, lha, and rha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Golden Gate assembly of spacer and promoter plasmids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Transformation into </a:t>
            </a:r>
            <a:r>
              <a:rPr b="0" i="1" lang="de-DE" sz="2000" spc="-1" strike="noStrike">
                <a:solidFill>
                  <a:schemeClr val="dk1"/>
                </a:solidFill>
                <a:latin typeface="Arial"/>
              </a:rPr>
              <a:t>E. Coli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</a:rPr>
              <a:t>Midiprep isolation of promoter plasmid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Transformation of promoter plasmid in </a:t>
            </a:r>
            <a:r>
              <a:rPr b="0" i="1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A. Woodii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Font typeface="OpenSymbol"/>
              <a:buAutoNum type="arabicParenR"/>
            </a:pPr>
            <a:r>
              <a:rPr b="0" lang="de-DE" sz="2000" spc="-1" strike="noStrike">
                <a:solidFill>
                  <a:schemeClr val="dk1"/>
                </a:solidFill>
                <a:latin typeface="Arial"/>
                <a:ea typeface="DejaVu Sans"/>
              </a:rPr>
              <a:t>Functional Testing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C74A551-0497-4D77-AFEF-86B8AECB829B}" type="slidenum">
              <a:t>8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47" dur="indefinite" restart="never" nodeType="tmRoot">
          <p:childTnLst>
            <p:seq>
              <p:cTn id="148" dur="indefinite" nodeType="mainSeq">
                <p:childTnLst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53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54" dur="500" fill="hold"/>
                                        <p:tgtEl>
                                          <p:spTgt spid="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1307160" y="1549080"/>
            <a:ext cx="10403280" cy="82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de-DE" sz="2800" spc="-1" strike="noStrike">
                <a:solidFill>
                  <a:schemeClr val="dk1"/>
                </a:solidFill>
                <a:latin typeface="Arial"/>
              </a:rPr>
              <a:t>Construction of the PTA-Plasmid via Golden Gate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81" name="" descr=""/>
          <p:cNvPicPr/>
          <p:nvPr/>
        </p:nvPicPr>
        <p:blipFill>
          <a:blip r:embed="rId1"/>
          <a:stretch/>
        </p:blipFill>
        <p:spPr>
          <a:xfrm>
            <a:off x="1307160" y="2661480"/>
            <a:ext cx="870120" cy="1001520"/>
          </a:xfrm>
          <a:prstGeom prst="rect">
            <a:avLst/>
          </a:prstGeom>
          <a:ln w="0">
            <a:noFill/>
          </a:ln>
        </p:spPr>
      </p:pic>
      <p:pic>
        <p:nvPicPr>
          <p:cNvPr id="82" name="" descr=""/>
          <p:cNvPicPr/>
          <p:nvPr/>
        </p:nvPicPr>
        <p:blipFill>
          <a:blip r:embed="rId2"/>
          <a:stretch/>
        </p:blipFill>
        <p:spPr>
          <a:xfrm>
            <a:off x="2368440" y="3062160"/>
            <a:ext cx="358920" cy="183240"/>
          </a:xfrm>
          <a:prstGeom prst="rect">
            <a:avLst/>
          </a:prstGeom>
          <a:ln w="0">
            <a:noFill/>
          </a:ln>
        </p:spPr>
      </p:pic>
      <p:pic>
        <p:nvPicPr>
          <p:cNvPr id="83" name="" descr=""/>
          <p:cNvPicPr/>
          <p:nvPr/>
        </p:nvPicPr>
        <p:blipFill>
          <a:blip r:embed="rId3"/>
          <a:stretch/>
        </p:blipFill>
        <p:spPr>
          <a:xfrm>
            <a:off x="2838600" y="2661480"/>
            <a:ext cx="1068120" cy="1004040"/>
          </a:xfrm>
          <a:prstGeom prst="rect">
            <a:avLst/>
          </a:prstGeom>
          <a:ln w="0">
            <a:noFill/>
          </a:ln>
        </p:spPr>
      </p:pic>
      <p:pic>
        <p:nvPicPr>
          <p:cNvPr id="84" name="" descr=""/>
          <p:cNvPicPr/>
          <p:nvPr/>
        </p:nvPicPr>
        <p:blipFill>
          <a:blip r:embed="rId4"/>
          <a:stretch/>
        </p:blipFill>
        <p:spPr>
          <a:xfrm>
            <a:off x="4060440" y="3062160"/>
            <a:ext cx="358920" cy="183240"/>
          </a:xfrm>
          <a:prstGeom prst="rect">
            <a:avLst/>
          </a:prstGeom>
          <a:ln w="0">
            <a:noFill/>
          </a:ln>
        </p:spPr>
      </p:pic>
      <p:pic>
        <p:nvPicPr>
          <p:cNvPr id="85" name="" descr=""/>
          <p:cNvPicPr/>
          <p:nvPr/>
        </p:nvPicPr>
        <p:blipFill>
          <a:blip r:embed="rId5"/>
          <a:stretch/>
        </p:blipFill>
        <p:spPr>
          <a:xfrm>
            <a:off x="4532760" y="2661480"/>
            <a:ext cx="912600" cy="1004040"/>
          </a:xfrm>
          <a:prstGeom prst="rect">
            <a:avLst/>
          </a:prstGeom>
          <a:ln w="0">
            <a:noFill/>
          </a:ln>
        </p:spPr>
      </p:pic>
      <p:pic>
        <p:nvPicPr>
          <p:cNvPr id="86" name="" descr=""/>
          <p:cNvPicPr/>
          <p:nvPr/>
        </p:nvPicPr>
        <p:blipFill>
          <a:blip r:embed="rId6"/>
          <a:stretch/>
        </p:blipFill>
        <p:spPr>
          <a:xfrm>
            <a:off x="5536440" y="3062160"/>
            <a:ext cx="358920" cy="183240"/>
          </a:xfrm>
          <a:prstGeom prst="rect">
            <a:avLst/>
          </a:prstGeom>
          <a:ln w="0">
            <a:noFill/>
          </a:ln>
        </p:spPr>
      </p:pic>
      <p:pic>
        <p:nvPicPr>
          <p:cNvPr id="87" name="" descr=""/>
          <p:cNvPicPr/>
          <p:nvPr/>
        </p:nvPicPr>
        <p:blipFill>
          <a:blip r:embed="rId7"/>
          <a:stretch/>
        </p:blipFill>
        <p:spPr>
          <a:xfrm>
            <a:off x="6014520" y="2659680"/>
            <a:ext cx="812160" cy="1004040"/>
          </a:xfrm>
          <a:prstGeom prst="rect">
            <a:avLst/>
          </a:prstGeom>
          <a:ln w="0">
            <a:noFill/>
          </a:ln>
        </p:spPr>
      </p:pic>
      <p:pic>
        <p:nvPicPr>
          <p:cNvPr id="88" name="" descr=""/>
          <p:cNvPicPr/>
          <p:nvPr/>
        </p:nvPicPr>
        <p:blipFill>
          <a:blip r:embed="rId8"/>
          <a:stretch/>
        </p:blipFill>
        <p:spPr>
          <a:xfrm>
            <a:off x="7366320" y="2661480"/>
            <a:ext cx="857880" cy="1004040"/>
          </a:xfrm>
          <a:prstGeom prst="rect">
            <a:avLst/>
          </a:prstGeom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9"/>
          <a:stretch/>
        </p:blipFill>
        <p:spPr>
          <a:xfrm>
            <a:off x="6940440" y="3062160"/>
            <a:ext cx="358920" cy="183240"/>
          </a:xfrm>
          <a:prstGeom prst="rect">
            <a:avLst/>
          </a:prstGeom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10"/>
          <a:stretch/>
        </p:blipFill>
        <p:spPr>
          <a:xfrm>
            <a:off x="8778960" y="2661480"/>
            <a:ext cx="885240" cy="1004040"/>
          </a:xfrm>
          <a:prstGeom prst="rect">
            <a:avLst/>
          </a:prstGeom>
          <a:ln w="0">
            <a:noFill/>
          </a:ln>
        </p:spPr>
      </p:pic>
      <p:pic>
        <p:nvPicPr>
          <p:cNvPr id="91" name="" descr=""/>
          <p:cNvPicPr/>
          <p:nvPr/>
        </p:nvPicPr>
        <p:blipFill>
          <a:blip r:embed="rId11"/>
          <a:stretch/>
        </p:blipFill>
        <p:spPr>
          <a:xfrm>
            <a:off x="8308440" y="3062160"/>
            <a:ext cx="358920" cy="183240"/>
          </a:xfrm>
          <a:prstGeom prst="rect">
            <a:avLst/>
          </a:prstGeom>
          <a:ln w="0">
            <a:noFill/>
          </a:ln>
        </p:spPr>
      </p:pic>
      <p:pic>
        <p:nvPicPr>
          <p:cNvPr id="92" name="" descr=""/>
          <p:cNvPicPr/>
          <p:nvPr/>
        </p:nvPicPr>
        <p:blipFill>
          <a:blip r:embed="rId12"/>
          <a:stretch/>
        </p:blipFill>
        <p:spPr>
          <a:xfrm>
            <a:off x="9154800" y="3776760"/>
            <a:ext cx="181080" cy="354960"/>
          </a:xfrm>
          <a:prstGeom prst="rect">
            <a:avLst/>
          </a:prstGeom>
          <a:ln w="0">
            <a:noFill/>
          </a:ln>
        </p:spPr>
      </p:pic>
      <p:pic>
        <p:nvPicPr>
          <p:cNvPr id="93" name="" descr=""/>
          <p:cNvPicPr/>
          <p:nvPr/>
        </p:nvPicPr>
        <p:blipFill>
          <a:blip r:embed="rId13"/>
          <a:stretch/>
        </p:blipFill>
        <p:spPr>
          <a:xfrm>
            <a:off x="8888760" y="4240080"/>
            <a:ext cx="802800" cy="1004040"/>
          </a:xfrm>
          <a:prstGeom prst="rect">
            <a:avLst/>
          </a:prstGeom>
          <a:ln w="0">
            <a:noFill/>
          </a:ln>
        </p:spPr>
      </p:pic>
      <p:pic>
        <p:nvPicPr>
          <p:cNvPr id="94" name="" descr=""/>
          <p:cNvPicPr/>
          <p:nvPr/>
        </p:nvPicPr>
        <p:blipFill>
          <a:blip r:embed="rId14"/>
          <a:stretch/>
        </p:blipFill>
        <p:spPr>
          <a:xfrm>
            <a:off x="7365960" y="4243320"/>
            <a:ext cx="912600" cy="1004040"/>
          </a:xfrm>
          <a:prstGeom prst="rect">
            <a:avLst/>
          </a:prstGeom>
          <a:ln w="0">
            <a:noFill/>
          </a:ln>
        </p:spPr>
      </p:pic>
      <p:pic>
        <p:nvPicPr>
          <p:cNvPr id="95" name="" descr=""/>
          <p:cNvPicPr/>
          <p:nvPr/>
        </p:nvPicPr>
        <p:blipFill>
          <a:blip r:embed="rId15"/>
          <a:stretch/>
        </p:blipFill>
        <p:spPr>
          <a:xfrm>
            <a:off x="8322480" y="4649760"/>
            <a:ext cx="354960" cy="181080"/>
          </a:xfrm>
          <a:prstGeom prst="rect">
            <a:avLst/>
          </a:prstGeom>
          <a:ln w="0">
            <a:noFill/>
          </a:ln>
        </p:spPr>
      </p:pic>
      <p:pic>
        <p:nvPicPr>
          <p:cNvPr id="96" name="" descr=""/>
          <p:cNvPicPr/>
          <p:nvPr/>
        </p:nvPicPr>
        <p:blipFill>
          <a:blip r:embed="rId16"/>
          <a:stretch/>
        </p:blipFill>
        <p:spPr>
          <a:xfrm>
            <a:off x="6846840" y="4649760"/>
            <a:ext cx="354960" cy="181080"/>
          </a:xfrm>
          <a:prstGeom prst="rect">
            <a:avLst/>
          </a:prstGeom>
          <a:ln w="0">
            <a:noFill/>
          </a:ln>
        </p:spPr>
      </p:pic>
      <p:pic>
        <p:nvPicPr>
          <p:cNvPr id="97" name="" descr=""/>
          <p:cNvPicPr/>
          <p:nvPr/>
        </p:nvPicPr>
        <p:blipFill>
          <a:blip r:embed="rId17"/>
          <a:stretch/>
        </p:blipFill>
        <p:spPr>
          <a:xfrm>
            <a:off x="6042960" y="4243320"/>
            <a:ext cx="665640" cy="1004040"/>
          </a:xfrm>
          <a:prstGeom prst="rect">
            <a:avLst/>
          </a:prstGeom>
          <a:ln w="0">
            <a:noFill/>
          </a:ln>
        </p:spPr>
      </p:pic>
      <p:sp>
        <p:nvSpPr>
          <p:cNvPr id="98" name="Textplatzhalter 1"/>
          <p:cNvSpPr/>
          <p:nvPr/>
        </p:nvSpPr>
        <p:spPr>
          <a:xfrm>
            <a:off x="10998360" y="6087240"/>
            <a:ext cx="1135440" cy="2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b">
            <a:noAutofit/>
          </a:bodyPr>
          <a:p>
            <a:pPr>
              <a:lnSpc>
                <a:spcPct val="90000"/>
              </a:lnSpc>
              <a:spcBef>
                <a:spcPts val="601"/>
              </a:spcBef>
            </a:pPr>
            <a:r>
              <a:rPr b="0" lang="de-AT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© </a:t>
            </a:r>
            <a:r>
              <a:rPr b="0" lang="de-DE" sz="800" spc="-1" strike="noStrike" cap="all">
                <a:solidFill>
                  <a:srgbClr val="000000"/>
                </a:solidFill>
                <a:latin typeface="Arial"/>
                <a:ea typeface="DejaVu Sans"/>
              </a:rPr>
              <a:t>Biorender.com</a:t>
            </a:r>
            <a:endParaRPr b="0" lang="en-US" sz="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8C5425F8-7C28-4330-88E9-430A2C6C5E9D}" type="slidenum">
              <a:t>9</a:t>
            </a:fld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5" dur="indefinite" restart="never" nodeType="tmRoot">
          <p:childTnLst>
            <p:seq>
              <p:cTn id="156" dur="indefinite" nodeType="mainSeq">
                <p:childTnLst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1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67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68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1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3" fill="hold">
                      <p:stCondLst>
                        <p:cond delay="indefinite"/>
                      </p:stCondLst>
                      <p:childTnLst>
                        <p:par>
                          <p:cTn id="174" fill="hold">
                            <p:stCondLst>
                              <p:cond delay="0"/>
                            </p:stCondLst>
                            <p:childTnLst>
                              <p:par>
                                <p:cTn id="17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77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78" dur="5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1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8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8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2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197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198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1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2" dur="50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nodeType="click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07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08" dur="500" fill="hold"/>
                                        <p:tgtEl>
                                          <p:spTgt spid="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9" nodeType="withEffect" fill="hold" presetClass="entr" presetID="2" presetSubtype="2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1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2" dur="5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nodeType="click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1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1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3" fill="hold">
                      <p:stCondLst>
                        <p:cond delay="indefinite"/>
                      </p:stCondLst>
                      <p:childTnLst>
                        <p:par>
                          <p:cTn id="224" fill="hold">
                            <p:stCondLst>
                              <p:cond delay="0"/>
                            </p:stCondLst>
                            <p:childTnLst>
                              <p:par>
                                <p:cTn id="22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27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28" dur="50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1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2" dur="500" fill="hold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nodeType="click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3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3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9" nodeType="withEffect" fill="hold" presetClass="entr" presetID="2" presetSubtype="8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24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24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U Wien">
  <a:themeElements>
    <a:clrScheme name="TU Wien">
      <a:dk1>
        <a:srgbClr val="000000"/>
      </a:dk1>
      <a:lt1>
        <a:srgbClr val="ffffff"/>
      </a:lt1>
      <a:dk2>
        <a:srgbClr val="006699"/>
      </a:dk2>
      <a:lt2>
        <a:srgbClr val="dff2fd"/>
      </a:lt2>
      <a:accent1>
        <a:srgbClr val="006699"/>
      </a:accent1>
      <a:accent2>
        <a:srgbClr val="72add5"/>
      </a:accent2>
      <a:accent3>
        <a:srgbClr val="a6d5ec"/>
      </a:accent3>
      <a:accent4>
        <a:srgbClr val="dff2fd"/>
      </a:accent4>
      <a:accent5>
        <a:srgbClr val="646363"/>
      </a:accent5>
      <a:accent6>
        <a:srgbClr val="5485ab"/>
      </a:accent6>
      <a:hlink>
        <a:srgbClr val="000000"/>
      </a:hlink>
      <a:folHlink>
        <a:srgbClr val="00000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1897</TotalTime>
  <Application>LibreOffice/24.2.7.2$Linux_X86_64 LibreOffice_project/420$Build-2</Application>
  <AppVersion>15.0000</AppVersion>
  <Company>Technische Universität Wien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2025-05-23T19:18:09Z</dcterms:created>
  <dc:creator/>
  <dc:description/>
  <dc:language>en-US</dc:language>
  <cp:lastModifiedBy/>
  <dcterms:modified xsi:type="dcterms:W3CDTF">2025-06-07T22:06:49Z</dcterms:modified>
  <cp:revision>110</cp:revision>
  <dc:subject/>
  <dc:title>Anleitung  zur PowerPoint-Vorlage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0x01010047F7283A7873274F8E189EC753F03E5A</vt:lpwstr>
  </property>
  <property fmtid="{D5CDD505-2E9C-101B-9397-08002B2CF9AE}" pid="3" name="Notes">
    <vt:r8>28</vt:r8>
  </property>
  <property fmtid="{D5CDD505-2E9C-101B-9397-08002B2CF9AE}" pid="4" name="PresentationFormat">
    <vt:lpwstr>Breitbild</vt:lpwstr>
  </property>
  <property fmtid="{D5CDD505-2E9C-101B-9397-08002B2CF9AE}" pid="5" name="Slides">
    <vt:r8>28</vt:r8>
  </property>
</Properties>
</file>