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3" r:id="rId11"/>
    <p:sldId id="264" r:id="rId12"/>
    <p:sldId id="265" r:id="rId13"/>
    <p:sldId id="266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 userDrawn="1"/>
        </p:nvSpPr>
        <p:spPr>
          <a:xfrm>
            <a:off x="0" y="0"/>
            <a:ext cx="2031998" cy="6858000"/>
          </a:xfrm>
          <a:prstGeom prst="rect">
            <a:avLst/>
          </a:prstGeom>
          <a:ln>
            <a:solidFill>
              <a:srgbClr val="6182d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 rot="16200000">
            <a:off x="-2413000" y="2413000"/>
            <a:ext cx="6858000" cy="2031998"/>
          </a:xfrm>
        </p:spPr>
        <p:txBody>
          <a:bodyPr/>
          <a:lstStyle>
            <a:lvl1pPr>
              <a:defRPr sz="6000" b="1">
                <a:solidFill>
                  <a:schemeClr val="lt1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0991" y="1628661"/>
            <a:ext cx="9081406" cy="4838927"/>
          </a:xfrm>
        </p:spPr>
        <p:txBody>
          <a:bodyPr/>
          <a:lstStyle>
            <a:lvl1pPr>
              <a:defRPr>
                <a:latin typeface="맑은 고딕"/>
                <a:ea typeface="맑은 고딕"/>
              </a:defRPr>
            </a:lvl1pPr>
            <a:lvl2pPr>
              <a:defRPr>
                <a:latin typeface="맑은 고딕"/>
                <a:ea typeface="맑은 고딕"/>
              </a:defRPr>
            </a:lvl2pPr>
            <a:lvl3pPr>
              <a:defRPr>
                <a:latin typeface="맑은 고딕"/>
                <a:ea typeface="맑은 고딕"/>
              </a:defRPr>
            </a:lvl3pPr>
            <a:lvl4pPr>
              <a:defRPr>
                <a:latin typeface="맑은 고딕"/>
                <a:ea typeface="맑은 고딕"/>
              </a:defRPr>
            </a:lvl4pPr>
            <a:lvl5pPr>
              <a:defRPr>
                <a:latin typeface="맑은 고딕"/>
                <a:ea typeface="맑은 고딕"/>
              </a:defRPr>
            </a:lvl5pPr>
            <a:lvl6pPr/>
            <a:lvl7pPr/>
            <a:lvl8pPr/>
            <a:lvl9pPr/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 userDrawn="1"/>
        </p:nvSpPr>
        <p:spPr>
          <a:xfrm>
            <a:off x="2500991" y="361044"/>
            <a:ext cx="9081406" cy="997854"/>
          </a:xfrm>
          <a:prstGeom prst="rect">
            <a:avLst/>
          </a:prstGeom>
          <a:ln w="38100">
            <a:solidFill>
              <a:srgbClr val="6182d6"/>
            </a:solidFill>
          </a:ln>
        </p:spPr>
        <p:txBody>
          <a:bodyPr vert="horz" lIns="91440" tIns="45720" rIns="91440" bIns="45720" anchor="ctr">
            <a:norm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chemeClr val="accent1"/>
              </a:solidFill>
              <a:latin typeface="맑은 고딕"/>
              <a:ea typeface="맑은 고딕"/>
              <a:cs typeface="+mj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8.png"  /><Relationship Id="rId4" Type="http://schemas.openxmlformats.org/officeDocument/2006/relationships/image" Target="../media/image1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0" y="2078169"/>
            <a:ext cx="12192000" cy="1574536"/>
          </a:xfrm>
          <a:prstGeom prst="rect">
            <a:avLst/>
          </a:prstGeom>
          <a:solidFill>
            <a:srgbClr val="6182d6"/>
          </a:solidFill>
          <a:ln>
            <a:solidFill>
              <a:srgbClr val="6182d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sz="6333" b="1">
                <a:solidFill>
                  <a:schemeClr val="lt1"/>
                </a:solidFill>
                <a:latin typeface="맑은 고딕"/>
              </a:rPr>
              <a:t>Team4 Edupy Final Presentation</a:t>
            </a:r>
            <a:br>
              <a:rPr lang="ko-KR" altLang="en-US" sz="6000" b="1">
                <a:solidFill>
                  <a:schemeClr val="lt1"/>
                </a:solidFill>
                <a:latin typeface="맑은 고딕"/>
              </a:rPr>
            </a:br>
            <a:r>
              <a:rPr lang="en-US" altLang="ko-KR" sz="3555" b="1">
                <a:solidFill>
                  <a:schemeClr val="lt1"/>
                </a:solidFill>
                <a:latin typeface="맑은 고딕"/>
              </a:rPr>
              <a:t>: Web Service Program for Chat-bot Education in Python</a:t>
            </a:r>
            <a:endParaRPr lang="en-US" altLang="ko-KR" sz="3555" b="1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4" name="부제목 2"/>
          <p:cNvSpPr/>
          <p:nvPr/>
        </p:nvSpPr>
        <p:spPr>
          <a:xfrm>
            <a:off x="0" y="3983000"/>
            <a:ext cx="12192000" cy="2656872"/>
          </a:xfrm>
          <a:prstGeom prst="rect">
            <a:avLst/>
          </a:prstGeom>
          <a:ln w="38100">
            <a:solidFill>
              <a:srgbClr val="6182d6"/>
            </a:solidFill>
          </a:ln>
        </p:spPr>
        <p:txBody>
          <a:bodyPr vert="horz" lIns="91440" tIns="45720" rIns="91440" bIns="45720" anchor="ctr" anchorCtr="0">
            <a:normAutofit/>
          </a:bodyPr>
          <a:p>
            <a:pPr algn="ctr">
              <a:lnSpc>
                <a:spcPct val="125000"/>
              </a:lnSpc>
              <a:defRPr/>
            </a:pPr>
            <a:r>
              <a:rPr lang="en-US" altLang="ko-KR" sz="2000" b="1">
                <a:solidFill>
                  <a:schemeClr val="accent1"/>
                </a:solidFill>
                <a:latin typeface="맑은 고딕"/>
              </a:rPr>
              <a:t>Team4</a:t>
            </a:r>
            <a:r>
              <a:rPr lang="ko-KR" altLang="en-US" sz="2000" b="1">
                <a:solidFill>
                  <a:schemeClr val="accent1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accent1"/>
                </a:solidFill>
                <a:latin typeface="맑은 고딕"/>
              </a:rPr>
              <a:t>2016312117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chemeClr val="accent1"/>
                </a:solidFill>
                <a:latin typeface="맑은 고딕"/>
              </a:rPr>
              <a:t>양이삭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chemeClr val="accent1"/>
              </a:solidFill>
              <a:latin typeface="맑은 고딕"/>
            </a:endParaRPr>
          </a:p>
          <a:p>
            <a:pPr algn="ctr">
              <a:lnSpc>
                <a:spcPct val="125000"/>
              </a:lnSpc>
              <a:defRPr/>
            </a:pPr>
            <a:r>
              <a:rPr lang="en-US" altLang="ko-KR" sz="2000" b="1">
                <a:solidFill>
                  <a:schemeClr val="lt1"/>
                </a:solidFill>
                <a:latin typeface="맑은 고딕"/>
              </a:rPr>
              <a:t>Team4</a:t>
            </a:r>
            <a:r>
              <a:rPr lang="ko-KR" altLang="en-US" sz="2000" b="1">
                <a:solidFill>
                  <a:schemeClr val="lt1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accent1"/>
                </a:solidFill>
                <a:latin typeface="맑은 고딕"/>
              </a:rPr>
              <a:t>2015313456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chemeClr val="accent1"/>
                </a:solidFill>
                <a:latin typeface="맑은 고딕"/>
              </a:rPr>
              <a:t> 김창헌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chemeClr val="accent1"/>
              </a:solidFill>
              <a:latin typeface="맑은 고딕"/>
            </a:endParaRPr>
          </a:p>
          <a:p>
            <a:pPr algn="ctr">
              <a:lnSpc>
                <a:spcPct val="125000"/>
              </a:lnSpc>
              <a:defRPr/>
            </a:pPr>
            <a:r>
              <a:rPr lang="en-US" altLang="ko-KR" sz="2000" b="1">
                <a:solidFill>
                  <a:schemeClr val="lt1"/>
                </a:solidFill>
                <a:latin typeface="맑은 고딕"/>
              </a:rPr>
              <a:t>Team4</a:t>
            </a:r>
            <a:r>
              <a:rPr lang="ko-KR" altLang="en-US" sz="2000" b="1">
                <a:solidFill>
                  <a:schemeClr val="lt1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accent1"/>
                </a:solidFill>
                <a:latin typeface="맑은 고딕"/>
              </a:rPr>
              <a:t>2017314786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chemeClr val="accent1"/>
                </a:solidFill>
                <a:latin typeface="맑은 고딕"/>
              </a:rPr>
              <a:t> 정동진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chemeClr val="accent1"/>
              </a:solidFill>
              <a:latin typeface="맑은 고딕"/>
            </a:endParaRPr>
          </a:p>
          <a:p>
            <a:pPr algn="ctr">
              <a:lnSpc>
                <a:spcPct val="125000"/>
              </a:lnSpc>
              <a:defRPr/>
            </a:pPr>
            <a:r>
              <a:rPr lang="en-US" altLang="ko-KR" sz="2000" b="1">
                <a:solidFill>
                  <a:schemeClr val="lt1"/>
                </a:solidFill>
                <a:latin typeface="맑은 고딕"/>
              </a:rPr>
              <a:t>Team4</a:t>
            </a:r>
            <a:r>
              <a:rPr lang="ko-KR" altLang="en-US" sz="2000" b="1">
                <a:solidFill>
                  <a:schemeClr val="lt1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accent1"/>
                </a:solidFill>
                <a:latin typeface="맑은 고딕"/>
              </a:rPr>
              <a:t>2019310847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chemeClr val="accent1"/>
                </a:solidFill>
                <a:latin typeface="맑은 고딕"/>
              </a:rPr>
              <a:t> 송예진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chemeClr val="accent1"/>
              </a:solidFill>
              <a:latin typeface="맑은 고딕"/>
            </a:endParaRPr>
          </a:p>
          <a:p>
            <a:pPr algn="ctr">
              <a:lnSpc>
                <a:spcPct val="125000"/>
              </a:lnSpc>
              <a:defRPr/>
            </a:pPr>
            <a:r>
              <a:rPr lang="en-US" altLang="ko-KR" sz="2000" b="1">
                <a:solidFill>
                  <a:schemeClr val="lt1"/>
                </a:solidFill>
                <a:latin typeface="맑은 고딕"/>
              </a:rPr>
              <a:t>Team4</a:t>
            </a:r>
            <a:r>
              <a:rPr lang="ko-KR" altLang="en-US" sz="2000" b="1">
                <a:solidFill>
                  <a:schemeClr val="lt1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accent1"/>
                </a:solidFill>
                <a:latin typeface="맑은 고딕"/>
              </a:rPr>
              <a:t>2019315437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chemeClr val="accent1"/>
                </a:solidFill>
                <a:latin typeface="맑은 고딕"/>
              </a:rPr>
              <a:t> 최가은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chemeClr val="accent1"/>
              </a:solidFill>
              <a:latin typeface="맑은 고딕"/>
            </a:endParaRPr>
          </a:p>
          <a:p>
            <a:pPr algn="ctr">
              <a:lnSpc>
                <a:spcPct val="125000"/>
              </a:lnSpc>
              <a:defRPr/>
            </a:pPr>
            <a:r>
              <a:rPr lang="en-US" altLang="ko-KR" sz="2000" b="1">
                <a:solidFill>
                  <a:schemeClr val="lt1"/>
                </a:solidFill>
                <a:latin typeface="맑은 고딕"/>
              </a:rPr>
              <a:t>Team4</a:t>
            </a:r>
            <a:r>
              <a:rPr lang="ko-KR" altLang="en-US" sz="2000" b="1">
                <a:solidFill>
                  <a:schemeClr val="lt1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accent1"/>
                </a:solidFill>
                <a:latin typeface="맑은 고딕"/>
              </a:rPr>
              <a:t>2020311323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chemeClr val="accent1"/>
                </a:solidFill>
                <a:latin typeface="맑은 고딕"/>
              </a:rPr>
              <a:t> 손영훈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chemeClr val="accent1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5600"/>
              <a:t>IMPLEMENTATION</a:t>
            </a:r>
            <a:endParaRPr lang="en-US" altLang="ko-KR" sz="5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en-US" altLang="ko-KR" b="1">
                <a:solidFill>
                  <a:schemeClr val="accent1"/>
                </a:solidFill>
              </a:rPr>
              <a:t>Curriculum System</a:t>
            </a:r>
            <a:endParaRPr lang="en-US" altLang="ko-KR" b="1">
              <a:solidFill>
                <a:schemeClr val="accent1"/>
              </a:solidFill>
            </a:endParaRPr>
          </a:p>
          <a:p>
            <a:pPr marL="0" indent="0" algn="ctr">
              <a:lnSpc>
                <a:spcPct val="150000"/>
              </a:lnSpc>
              <a:buNone/>
              <a:defRPr/>
            </a:pPr>
            <a:r>
              <a:rPr lang="en-US" altLang="ko-KR" sz="2400">
                <a:solidFill>
                  <a:srgbClr val="6182d6"/>
                </a:solidFill>
              </a:rPr>
              <a:t>Diagram in &lt;Design Specification&gt;</a:t>
            </a:r>
            <a:endParaRPr lang="en-US" altLang="ko-KR" sz="2400"/>
          </a:p>
        </p:txBody>
      </p:sp>
      <p:sp>
        <p:nvSpPr>
          <p:cNvPr id="4" name=""/>
          <p:cNvSpPr txBox="1"/>
          <p:nvPr/>
        </p:nvSpPr>
        <p:spPr>
          <a:xfrm>
            <a:off x="2500991" y="518432"/>
            <a:ext cx="9081406" cy="69886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4000" b="1">
                <a:solidFill>
                  <a:schemeClr val="accent1"/>
                </a:solidFill>
                <a:latin typeface="맑은 고딕"/>
                <a:ea typeface="맑은 고딕"/>
                <a:cs typeface="+mj-cs"/>
              </a:rPr>
              <a:t>Sub-systems Implementation</a:t>
            </a:r>
            <a:endParaRPr lang="en-US" altLang="ko-KR" sz="4000" b="1">
              <a:solidFill>
                <a:schemeClr val="accent1"/>
              </a:solidFill>
              <a:latin typeface="맑은 고딕"/>
              <a:ea typeface="맑은 고딕"/>
              <a:cs typeface="+mj-cs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45763" y="3250790"/>
            <a:ext cx="9678453" cy="27110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5600"/>
              <a:t>IMPLEMENTATION</a:t>
            </a:r>
            <a:endParaRPr lang="en-US" altLang="ko-KR" sz="5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en-US" altLang="ko-KR" b="1">
                <a:solidFill>
                  <a:schemeClr val="accent1"/>
                </a:solidFill>
              </a:rPr>
              <a:t>Python &amp; Web Editor System</a:t>
            </a:r>
            <a:endParaRPr lang="en-US" altLang="ko-KR" b="1">
              <a:solidFill>
                <a:schemeClr val="accent1"/>
              </a:solidFill>
            </a:endParaRPr>
          </a:p>
          <a:p>
            <a:pPr marL="0" indent="0" algn="ctr">
              <a:lnSpc>
                <a:spcPct val="150000"/>
              </a:lnSpc>
              <a:buNone/>
              <a:defRPr/>
            </a:pPr>
            <a:r>
              <a:rPr lang="en-US" altLang="ko-KR" sz="2400">
                <a:solidFill>
                  <a:srgbClr val="6182d6"/>
                </a:solidFill>
              </a:rPr>
              <a:t>Diagram in &lt;Design Specification&gt;</a:t>
            </a:r>
            <a:endParaRPr lang="en-US" altLang="ko-KR" sz="2400"/>
          </a:p>
        </p:txBody>
      </p:sp>
      <p:sp>
        <p:nvSpPr>
          <p:cNvPr id="4" name=""/>
          <p:cNvSpPr txBox="1"/>
          <p:nvPr/>
        </p:nvSpPr>
        <p:spPr>
          <a:xfrm>
            <a:off x="2500991" y="518432"/>
            <a:ext cx="9081406" cy="69886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4000" b="1">
                <a:solidFill>
                  <a:schemeClr val="accent1"/>
                </a:solidFill>
                <a:latin typeface="맑은 고딕"/>
                <a:ea typeface="맑은 고딕"/>
                <a:cs typeface="+mj-cs"/>
              </a:rPr>
              <a:t>Sub-systems Implementation</a:t>
            </a:r>
            <a:endParaRPr lang="en-US" altLang="ko-KR" sz="4000" b="1">
              <a:solidFill>
                <a:schemeClr val="accent1"/>
              </a:solidFill>
              <a:latin typeface="맑은 고딕"/>
              <a:ea typeface="맑은 고딕"/>
              <a:cs typeface="+mj-cs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12624" y="3212790"/>
            <a:ext cx="4858140" cy="36452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5600"/>
              <a:t>IMPLEMENTATION</a:t>
            </a:r>
            <a:endParaRPr lang="en-US" altLang="ko-KR" sz="5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en-US" altLang="ko-KR" b="1">
                <a:solidFill>
                  <a:schemeClr val="accent1"/>
                </a:solidFill>
              </a:rPr>
              <a:t>Board System</a:t>
            </a:r>
            <a:endParaRPr lang="en-US" altLang="ko-KR" b="1">
              <a:solidFill>
                <a:schemeClr val="accent1"/>
              </a:solidFill>
            </a:endParaRPr>
          </a:p>
          <a:p>
            <a:pPr marL="0" indent="0" algn="ctr">
              <a:lnSpc>
                <a:spcPct val="150000"/>
              </a:lnSpc>
              <a:buNone/>
              <a:defRPr/>
            </a:pPr>
            <a:r>
              <a:rPr lang="en-US" altLang="ko-KR" sz="2400">
                <a:solidFill>
                  <a:srgbClr val="6182d6"/>
                </a:solidFill>
              </a:rPr>
              <a:t>Diagram in &lt;Design Specification&gt;</a:t>
            </a:r>
            <a:endParaRPr lang="en-US" altLang="ko-KR" sz="2400"/>
          </a:p>
        </p:txBody>
      </p:sp>
      <p:sp>
        <p:nvSpPr>
          <p:cNvPr id="4" name=""/>
          <p:cNvSpPr txBox="1"/>
          <p:nvPr/>
        </p:nvSpPr>
        <p:spPr>
          <a:xfrm>
            <a:off x="2500991" y="518432"/>
            <a:ext cx="9081406" cy="69886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4000" b="1">
                <a:solidFill>
                  <a:schemeClr val="accent1"/>
                </a:solidFill>
                <a:latin typeface="맑은 고딕"/>
                <a:ea typeface="맑은 고딕"/>
                <a:cs typeface="+mj-cs"/>
              </a:rPr>
              <a:t>Sub-systems Implementation</a:t>
            </a:r>
            <a:endParaRPr lang="en-US" altLang="ko-KR" sz="4000" b="1">
              <a:solidFill>
                <a:schemeClr val="accent1"/>
              </a:solidFill>
              <a:latin typeface="맑은 고딕"/>
              <a:ea typeface="맑은 고딕"/>
              <a:cs typeface="+mj-cs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10034" y="3118420"/>
            <a:ext cx="7863320" cy="36079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5600"/>
              <a:t>COMPLEMENTARY</a:t>
            </a:r>
            <a:endParaRPr lang="en-US" altLang="ko-KR" sz="5600"/>
          </a:p>
        </p:txBody>
      </p:sp>
      <p:sp>
        <p:nvSpPr>
          <p:cNvPr id="4" name=""/>
          <p:cNvSpPr txBox="1"/>
          <p:nvPr/>
        </p:nvSpPr>
        <p:spPr>
          <a:xfrm>
            <a:off x="2500991" y="518432"/>
            <a:ext cx="9081406" cy="69886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4000" b="1">
                <a:solidFill>
                  <a:schemeClr val="accent1"/>
                </a:solidFill>
                <a:latin typeface="맑은 고딕"/>
                <a:ea typeface="맑은 고딕"/>
                <a:cs typeface="+mj-cs"/>
              </a:rPr>
              <a:t>Problems in System</a:t>
            </a:r>
            <a:endParaRPr lang="en-US" altLang="ko-KR" sz="4000" b="1">
              <a:solidFill>
                <a:schemeClr val="accent1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2136774" y="4501860"/>
            <a:ext cx="9896763" cy="17351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>
              <a:lnSpc>
                <a:spcPct val="150000"/>
              </a:lnSpc>
              <a:buNone/>
              <a:defRPr/>
            </a:pPr>
            <a:r>
              <a:rPr lang="ko-KR" altLang="en-US" sz="2400" b="1">
                <a:solidFill>
                  <a:srgbClr val="6182d6"/>
                </a:solidFill>
                <a:latin typeface="맑은 고딕"/>
              </a:rPr>
              <a:t>Deployment</a:t>
            </a:r>
            <a:endParaRPr lang="ko-KR" altLang="en-US">
              <a:latin typeface="맑은 고딕"/>
            </a:endParaRP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600">
                <a:solidFill>
                  <a:srgbClr val="6182d6"/>
                </a:solidFill>
                <a:latin typeface="맑은 고딕"/>
              </a:rPr>
              <a:t>This project could not be deployed through the domain because it would </a:t>
            </a:r>
            <a:r>
              <a:rPr lang="en-US" altLang="ko-KR" sz="1600" b="1">
                <a:solidFill>
                  <a:srgbClr val="6182d6"/>
                </a:solidFill>
                <a:latin typeface="맑은 고딕"/>
              </a:rPr>
              <a:t>incur the cost</a:t>
            </a:r>
            <a:r>
              <a:rPr lang="en-US" altLang="ko-KR" sz="1600">
                <a:solidFill>
                  <a:srgbClr val="6182d6"/>
                </a:solidFill>
                <a:latin typeface="맑은 고딕"/>
              </a:rPr>
              <a:t> of </a:t>
            </a:r>
            <a:r>
              <a:rPr lang="en-US" altLang="ko-KR" sz="1600" b="1">
                <a:solidFill>
                  <a:srgbClr val="6182d6"/>
                </a:solidFill>
                <a:latin typeface="맑은 고딕"/>
              </a:rPr>
              <a:t>purchasing the domain</a:t>
            </a:r>
            <a:r>
              <a:rPr lang="en-US" altLang="ko-KR" sz="1600">
                <a:solidFill>
                  <a:srgbClr val="6182d6"/>
                </a:solidFill>
                <a:latin typeface="맑은 고딕"/>
              </a:rPr>
              <a:t> if we try to use the domain for Edupy's deployment.</a:t>
            </a:r>
            <a:endParaRPr lang="en-US" altLang="ko-KR" sz="1600">
              <a:solidFill>
                <a:srgbClr val="6182d6"/>
              </a:solidFill>
              <a:latin typeface="맑은 고딕"/>
            </a:endParaRP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solidFill>
                  <a:srgbClr val="6182d6"/>
                </a:solidFill>
                <a:latin typeface="맑은 고딕"/>
              </a:rPr>
              <a:t>Therefore this demonstration will be conducted on the team member's computer with the database.</a:t>
            </a:r>
            <a:endParaRPr lang="ko-KR" altLang="en-US" sz="1600">
              <a:solidFill>
                <a:srgbClr val="6182d6"/>
              </a:solidFill>
              <a:latin typeface="맑은 고딕"/>
            </a:endParaRPr>
          </a:p>
        </p:txBody>
      </p:sp>
      <p:grpSp>
        <p:nvGrpSpPr>
          <p:cNvPr id="16" name=""/>
          <p:cNvGrpSpPr/>
          <p:nvPr/>
        </p:nvGrpSpPr>
        <p:grpSpPr>
          <a:xfrm rot="0">
            <a:off x="3609028" y="1266181"/>
            <a:ext cx="6952254" cy="3305818"/>
            <a:chOff x="4144371" y="1266181"/>
            <a:chExt cx="6952254" cy="3305818"/>
          </a:xfrm>
        </p:grpSpPr>
        <p:grpSp>
          <p:nvGrpSpPr>
            <p:cNvPr id="14" name=""/>
            <p:cNvGrpSpPr/>
            <p:nvPr/>
          </p:nvGrpSpPr>
          <p:grpSpPr>
            <a:xfrm rot="0">
              <a:off x="4144371" y="1266181"/>
              <a:ext cx="6952253" cy="3305818"/>
              <a:chOff x="4144371" y="1266181"/>
              <a:chExt cx="6952253" cy="3305818"/>
            </a:xfrm>
          </p:grpSpPr>
          <p:sp>
            <p:nvSpPr>
              <p:cNvPr id="11" name=""/>
              <p:cNvSpPr/>
              <p:nvPr/>
            </p:nvSpPr>
            <p:spPr>
              <a:xfrm>
                <a:off x="5702012" y="1601931"/>
                <a:ext cx="5394613" cy="2537113"/>
              </a:xfrm>
              <a:prstGeom prst="wedgeRoundRectCallout">
                <a:avLst>
                  <a:gd name="adj1" fmla="val -42080"/>
                  <a:gd name="adj2" fmla="val 60195"/>
                  <a:gd name="adj3" fmla="val 16667"/>
                </a:avLst>
              </a:prstGeom>
              <a:solidFill>
                <a:schemeClr val="lt1"/>
              </a:solidFill>
              <a:ln w="635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pic>
            <p:nvPicPr>
              <p:cNvPr id="9" name="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6096000" y="1861704"/>
                <a:ext cx="2017568" cy="2017568"/>
              </a:xfrm>
              <a:prstGeom prst="rect">
                <a:avLst/>
              </a:prstGeom>
            </p:spPr>
          </p:pic>
          <p:pic>
            <p:nvPicPr>
              <p:cNvPr id="10" name="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4144371" y="2725082"/>
                <a:ext cx="1432082" cy="1846917"/>
              </a:xfrm>
              <a:prstGeom prst="rect">
                <a:avLst/>
              </a:prstGeom>
            </p:spPr>
          </p:pic>
          <p:sp>
            <p:nvSpPr>
              <p:cNvPr id="13" name=""/>
              <p:cNvSpPr/>
              <p:nvPr/>
            </p:nvSpPr>
            <p:spPr>
              <a:xfrm>
                <a:off x="5451874" y="1266181"/>
                <a:ext cx="3305818" cy="3305818"/>
              </a:xfrm>
              <a:prstGeom prst="mathMultiply">
                <a:avLst>
                  <a:gd name="adj1" fmla="val 3044"/>
                </a:avLst>
              </a:prstGeom>
              <a:solidFill>
                <a:srgbClr val="6182d6"/>
              </a:solidFill>
              <a:ln>
                <a:solidFill>
                  <a:srgbClr val="6182d6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</p:grpSp>
        <p:pic>
          <p:nvPicPr>
            <p:cNvPr id="15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484386" y="1899205"/>
              <a:ext cx="2124526" cy="203977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5600"/>
              <a:t>COMPLEMENTARY</a:t>
            </a:r>
            <a:endParaRPr lang="en-US" altLang="ko-KR" sz="5600"/>
          </a:p>
        </p:txBody>
      </p:sp>
      <p:sp>
        <p:nvSpPr>
          <p:cNvPr id="4" name=""/>
          <p:cNvSpPr txBox="1"/>
          <p:nvPr/>
        </p:nvSpPr>
        <p:spPr>
          <a:xfrm>
            <a:off x="2500991" y="518432"/>
            <a:ext cx="9081406" cy="69886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4000" b="1">
                <a:solidFill>
                  <a:schemeClr val="accent1"/>
                </a:solidFill>
                <a:latin typeface="맑은 고딕"/>
                <a:ea typeface="맑은 고딕"/>
                <a:cs typeface="+mj-cs"/>
              </a:rPr>
              <a:t>Problems in System</a:t>
            </a:r>
            <a:endParaRPr lang="en-US" altLang="ko-KR" sz="4000" b="1">
              <a:solidFill>
                <a:schemeClr val="accent1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2118258" y="4501860"/>
            <a:ext cx="9846873" cy="20970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>
              <a:lnSpc>
                <a:spcPct val="150000"/>
              </a:lnSpc>
              <a:buNone/>
              <a:defRPr/>
            </a:pPr>
            <a:r>
              <a:rPr lang="ko-KR" altLang="en-US" sz="2400" b="1">
                <a:solidFill>
                  <a:srgbClr val="6182d6"/>
                </a:solidFill>
                <a:latin typeface="맑은 고딕"/>
              </a:rPr>
              <a:t>Lack of curriculum and content</a:t>
            </a:r>
            <a:endParaRPr lang="ko-KR" altLang="en-US" sz="1600">
              <a:solidFill>
                <a:srgbClr val="6182d6"/>
              </a:solidFill>
              <a:latin typeface="맑은 고딕"/>
            </a:endParaRPr>
          </a:p>
          <a:p>
            <a:pPr marL="228480" indent="-22848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solidFill>
                  <a:srgbClr val="6182d6"/>
                </a:solidFill>
                <a:latin typeface="맑은 고딕"/>
              </a:rPr>
              <a:t>Edupy was developed with the goal of </a:t>
            </a:r>
            <a:r>
              <a:rPr lang="ko-KR" altLang="en-US" sz="1600" b="1">
                <a:solidFill>
                  <a:srgbClr val="6182d6"/>
                </a:solidFill>
                <a:latin typeface="맑은 고딕"/>
              </a:rPr>
              <a:t>a web service system for real-time chat implementation on Python</a:t>
            </a:r>
            <a:r>
              <a:rPr lang="ko-KR" altLang="en-US" sz="1600">
                <a:solidFill>
                  <a:srgbClr val="6182d6"/>
                </a:solidFill>
                <a:latin typeface="맑은 고딕"/>
              </a:rPr>
              <a:t> but can then add curriculum or educational content.</a:t>
            </a:r>
            <a:r>
              <a:rPr lang="en-US" altLang="ko-KR" sz="1600">
                <a:solidFill>
                  <a:srgbClr val="6182d6"/>
                </a:solidFill>
                <a:latin typeface="맑은 고딕"/>
              </a:rPr>
              <a:t> </a:t>
            </a:r>
            <a:endParaRPr lang="ko-KR" altLang="en-US" sz="1600">
              <a:solidFill>
                <a:srgbClr val="6182d6"/>
              </a:solidFill>
              <a:latin typeface="맑은 고딕"/>
            </a:endParaRPr>
          </a:p>
          <a:p>
            <a:pPr marL="228480" indent="-22848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solidFill>
                  <a:srgbClr val="6182d6"/>
                </a:solidFill>
                <a:latin typeface="맑은 고딕"/>
              </a:rPr>
              <a:t>However, </a:t>
            </a:r>
            <a:r>
              <a:rPr lang="ko-KR" altLang="en-US" sz="1600" b="1">
                <a:solidFill>
                  <a:srgbClr val="6182d6"/>
                </a:solidFill>
                <a:latin typeface="맑은 고딕"/>
              </a:rPr>
              <a:t>it currently has only one curriculum</a:t>
            </a:r>
            <a:r>
              <a:rPr lang="ko-KR" altLang="en-US" sz="1600">
                <a:solidFill>
                  <a:srgbClr val="6182d6"/>
                </a:solidFill>
                <a:latin typeface="맑은 고딕"/>
              </a:rPr>
              <a:t>, which can lead to </a:t>
            </a:r>
            <a:r>
              <a:rPr lang="ko-KR" altLang="en-US" sz="1600" b="1">
                <a:solidFill>
                  <a:srgbClr val="6182d6"/>
                </a:solidFill>
                <a:latin typeface="맑은 고딕"/>
              </a:rPr>
              <a:t>a lack of user interest</a:t>
            </a:r>
            <a:r>
              <a:rPr lang="ko-KR" altLang="en-US" sz="1600">
                <a:solidFill>
                  <a:srgbClr val="6182d6"/>
                </a:solidFill>
                <a:latin typeface="맑은 고딕"/>
              </a:rPr>
              <a:t> and </a:t>
            </a:r>
            <a:r>
              <a:rPr lang="ko-KR" altLang="en-US" sz="1600" b="1">
                <a:solidFill>
                  <a:srgbClr val="6182d6"/>
                </a:solidFill>
                <a:latin typeface="맑은 고딕"/>
              </a:rPr>
              <a:t>a lack of use cases</a:t>
            </a:r>
            <a:r>
              <a:rPr lang="ko-KR" altLang="en-US" sz="1600">
                <a:solidFill>
                  <a:srgbClr val="6182d6"/>
                </a:solidFill>
                <a:latin typeface="맑은 고딕"/>
              </a:rPr>
              <a:t>.</a:t>
            </a:r>
            <a:endParaRPr lang="ko-KR" altLang="en-US" sz="1600">
              <a:solidFill>
                <a:srgbClr val="6182d6"/>
              </a:solidFill>
              <a:latin typeface="맑은 고딕"/>
            </a:endParaRPr>
          </a:p>
        </p:txBody>
      </p:sp>
      <p:grpSp>
        <p:nvGrpSpPr>
          <p:cNvPr id="10" name=""/>
          <p:cNvGrpSpPr/>
          <p:nvPr/>
        </p:nvGrpSpPr>
        <p:grpSpPr>
          <a:xfrm rot="0">
            <a:off x="4170924" y="1747147"/>
            <a:ext cx="5741539" cy="2754713"/>
            <a:chOff x="5664337" y="1588382"/>
            <a:chExt cx="5741539" cy="2754713"/>
          </a:xfrm>
        </p:grpSpPr>
        <p:pic>
          <p:nvPicPr>
            <p:cNvPr id="8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664337" y="1588382"/>
              <a:ext cx="2754713" cy="2754713"/>
            </a:xfrm>
            <a:prstGeom prst="rect">
              <a:avLst/>
            </a:prstGeom>
          </p:spPr>
        </p:pic>
        <p:pic>
          <p:nvPicPr>
            <p:cNvPr id="9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662859" y="1588382"/>
              <a:ext cx="2743017" cy="274301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0" y="2078169"/>
            <a:ext cx="12192000" cy="1574536"/>
          </a:xfrm>
          <a:prstGeom prst="rect">
            <a:avLst/>
          </a:prstGeom>
          <a:solidFill>
            <a:srgbClr val="6182d6"/>
          </a:solidFill>
          <a:ln>
            <a:solidFill>
              <a:srgbClr val="6182d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6333" b="1">
                <a:solidFill>
                  <a:schemeClr val="lt1"/>
                </a:solidFill>
                <a:latin typeface="맑은 고딕"/>
              </a:rPr>
              <a:t>Demonstration</a:t>
            </a:r>
            <a:endParaRPr lang="en-US" altLang="ko-KR" sz="6333" b="1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4" name="부제목 2"/>
          <p:cNvSpPr/>
          <p:nvPr/>
        </p:nvSpPr>
        <p:spPr>
          <a:xfrm>
            <a:off x="0" y="3983000"/>
            <a:ext cx="12192000" cy="2656872"/>
          </a:xfrm>
          <a:prstGeom prst="rect">
            <a:avLst/>
          </a:prstGeom>
          <a:ln w="38100">
            <a:solidFill>
              <a:srgbClr val="6182d6"/>
            </a:solidFill>
          </a:ln>
        </p:spPr>
        <p:txBody>
          <a:bodyPr vert="horz" lIns="91440" tIns="45720" rIns="91440" bIns="45720" anchor="ctr" anchorCtr="0">
            <a:normAutofit/>
          </a:bodyPr>
          <a:p>
            <a:pPr algn="ctr">
              <a:lnSpc>
                <a:spcPct val="125000"/>
              </a:lnSpc>
              <a:defRPr/>
            </a:pPr>
            <a:r>
              <a:rPr lang="en-US" altLang="ko-KR" sz="2000" b="1">
                <a:solidFill>
                  <a:schemeClr val="accent1"/>
                </a:solidFill>
                <a:latin typeface="맑은 고딕"/>
              </a:rPr>
              <a:t>Team4</a:t>
            </a:r>
            <a:r>
              <a:rPr lang="ko-KR" altLang="en-US" sz="2000" b="1">
                <a:solidFill>
                  <a:schemeClr val="accent1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accent1"/>
                </a:solidFill>
                <a:latin typeface="맑은 고딕"/>
              </a:rPr>
              <a:t>2016312117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chemeClr val="accent1"/>
                </a:solidFill>
                <a:latin typeface="맑은 고딕"/>
              </a:rPr>
              <a:t>양이삭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chemeClr val="accent1"/>
              </a:solidFill>
              <a:latin typeface="맑은 고딕"/>
            </a:endParaRPr>
          </a:p>
          <a:p>
            <a:pPr algn="ctr">
              <a:lnSpc>
                <a:spcPct val="125000"/>
              </a:lnSpc>
              <a:defRPr/>
            </a:pPr>
            <a:r>
              <a:rPr lang="en-US" altLang="ko-KR" sz="2000" b="1">
                <a:solidFill>
                  <a:schemeClr val="lt1"/>
                </a:solidFill>
                <a:latin typeface="맑은 고딕"/>
              </a:rPr>
              <a:t>Team4</a:t>
            </a:r>
            <a:r>
              <a:rPr lang="ko-KR" altLang="en-US" sz="2000" b="1">
                <a:solidFill>
                  <a:schemeClr val="lt1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accent1"/>
                </a:solidFill>
                <a:latin typeface="맑은 고딕"/>
              </a:rPr>
              <a:t>2015313456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chemeClr val="accent1"/>
                </a:solidFill>
                <a:latin typeface="맑은 고딕"/>
              </a:rPr>
              <a:t> 김창헌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chemeClr val="accent1"/>
              </a:solidFill>
              <a:latin typeface="맑은 고딕"/>
            </a:endParaRPr>
          </a:p>
          <a:p>
            <a:pPr algn="ctr">
              <a:lnSpc>
                <a:spcPct val="125000"/>
              </a:lnSpc>
              <a:defRPr/>
            </a:pPr>
            <a:r>
              <a:rPr lang="en-US" altLang="ko-KR" sz="2000" b="1">
                <a:solidFill>
                  <a:schemeClr val="lt1"/>
                </a:solidFill>
                <a:latin typeface="맑은 고딕"/>
              </a:rPr>
              <a:t>Team4</a:t>
            </a:r>
            <a:r>
              <a:rPr lang="ko-KR" altLang="en-US" sz="2000" b="1">
                <a:solidFill>
                  <a:schemeClr val="lt1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accent1"/>
                </a:solidFill>
                <a:latin typeface="맑은 고딕"/>
              </a:rPr>
              <a:t>2017314786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chemeClr val="accent1"/>
                </a:solidFill>
                <a:latin typeface="맑은 고딕"/>
              </a:rPr>
              <a:t> 정동진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chemeClr val="accent1"/>
              </a:solidFill>
              <a:latin typeface="맑은 고딕"/>
            </a:endParaRPr>
          </a:p>
          <a:p>
            <a:pPr algn="ctr">
              <a:lnSpc>
                <a:spcPct val="125000"/>
              </a:lnSpc>
              <a:defRPr/>
            </a:pPr>
            <a:r>
              <a:rPr lang="en-US" altLang="ko-KR" sz="2000" b="1">
                <a:solidFill>
                  <a:schemeClr val="lt1"/>
                </a:solidFill>
                <a:latin typeface="맑은 고딕"/>
              </a:rPr>
              <a:t>Team4</a:t>
            </a:r>
            <a:r>
              <a:rPr lang="ko-KR" altLang="en-US" sz="2000" b="1">
                <a:solidFill>
                  <a:schemeClr val="lt1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accent1"/>
                </a:solidFill>
                <a:latin typeface="맑은 고딕"/>
              </a:rPr>
              <a:t>2019310847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chemeClr val="accent1"/>
                </a:solidFill>
                <a:latin typeface="맑은 고딕"/>
              </a:rPr>
              <a:t> 송예진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chemeClr val="accent1"/>
              </a:solidFill>
              <a:latin typeface="맑은 고딕"/>
            </a:endParaRPr>
          </a:p>
          <a:p>
            <a:pPr algn="ctr">
              <a:lnSpc>
                <a:spcPct val="125000"/>
              </a:lnSpc>
              <a:defRPr/>
            </a:pPr>
            <a:r>
              <a:rPr lang="en-US" altLang="ko-KR" sz="2000" b="1">
                <a:solidFill>
                  <a:schemeClr val="lt1"/>
                </a:solidFill>
                <a:latin typeface="맑은 고딕"/>
              </a:rPr>
              <a:t>Team4</a:t>
            </a:r>
            <a:r>
              <a:rPr lang="ko-KR" altLang="en-US" sz="2000" b="1">
                <a:solidFill>
                  <a:schemeClr val="lt1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accent1"/>
                </a:solidFill>
                <a:latin typeface="맑은 고딕"/>
              </a:rPr>
              <a:t>2019315437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chemeClr val="accent1"/>
                </a:solidFill>
                <a:latin typeface="맑은 고딕"/>
              </a:rPr>
              <a:t> 최가은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chemeClr val="accent1"/>
              </a:solidFill>
              <a:latin typeface="맑은 고딕"/>
            </a:endParaRPr>
          </a:p>
          <a:p>
            <a:pPr algn="ctr">
              <a:lnSpc>
                <a:spcPct val="125000"/>
              </a:lnSpc>
              <a:defRPr/>
            </a:pPr>
            <a:r>
              <a:rPr lang="en-US" altLang="ko-KR" sz="2000" b="1">
                <a:solidFill>
                  <a:schemeClr val="lt1"/>
                </a:solidFill>
                <a:latin typeface="맑은 고딕"/>
              </a:rPr>
              <a:t>Team4</a:t>
            </a:r>
            <a:r>
              <a:rPr lang="ko-KR" altLang="en-US" sz="2000" b="1">
                <a:solidFill>
                  <a:schemeClr val="lt1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accent1"/>
                </a:solidFill>
                <a:latin typeface="맑은 고딕"/>
              </a:rPr>
              <a:t>2020311323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chemeClr val="accent1"/>
                </a:solidFill>
                <a:latin typeface="맑은 고딕"/>
              </a:rPr>
              <a:t> 손영훈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accent1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945821" cy="6858000"/>
          </a:xfrm>
          <a:prstGeom prst="rect">
            <a:avLst/>
          </a:prstGeom>
          <a:ln>
            <a:solidFill>
              <a:srgbClr val="6182d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 rot="16200000">
            <a:off x="-2456089" y="2748643"/>
            <a:ext cx="6858000" cy="1360714"/>
          </a:xfrm>
        </p:spPr>
        <p:txBody>
          <a:bodyPr/>
          <a:lstStyle/>
          <a:p>
            <a:pPr>
              <a:defRPr/>
            </a:pPr>
            <a:r>
              <a:rPr lang="en-US" altLang="ko-KR" sz="5600" b="1">
                <a:solidFill>
                  <a:schemeClr val="lt1"/>
                </a:solidFill>
                <a:latin typeface="맑은 고딕"/>
              </a:rPr>
              <a:t>CONTENTS</a:t>
            </a:r>
            <a:endParaRPr lang="en-US" altLang="ko-KR" sz="5600" b="1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2340428" y="0"/>
            <a:ext cx="9429750" cy="162866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2337706" y="361949"/>
            <a:ext cx="4754334" cy="6104392"/>
          </a:xfr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US" altLang="ko-KR" b="1">
                <a:solidFill>
                  <a:schemeClr val="accent1"/>
                </a:solidFill>
                <a:latin typeface="맑은 고딕"/>
              </a:rPr>
              <a:t>1. OVERVIEW</a:t>
            </a:r>
            <a:endParaRPr lang="en-US" altLang="ko-KR" b="1">
              <a:solidFill>
                <a:schemeClr val="accent1"/>
              </a:solidFill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2000" b="1">
                <a:solidFill>
                  <a:schemeClr val="accent1"/>
                </a:solidFill>
                <a:latin typeface="맑은 고딕"/>
              </a:rPr>
              <a:t>Service Outline</a:t>
            </a:r>
            <a:endParaRPr lang="en-US" altLang="ko-KR" sz="2000" b="1">
              <a:solidFill>
                <a:schemeClr val="accent1"/>
              </a:solidFill>
              <a:latin typeface="맑은 고딕"/>
            </a:endParaRPr>
          </a:p>
          <a:p>
            <a:pPr marL="0" indent="0">
              <a:buNone/>
              <a:defRPr/>
            </a:pPr>
            <a:endParaRPr lang="en-US" altLang="ko-KR" sz="2000" b="1">
              <a:solidFill>
                <a:schemeClr val="accent1"/>
              </a:solidFill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b="1">
                <a:solidFill>
                  <a:schemeClr val="accent1"/>
                </a:solidFill>
                <a:latin typeface="맑은 고딕"/>
              </a:rPr>
              <a:t>2. GOAL &amp; METHOD</a:t>
            </a:r>
            <a:endParaRPr lang="en-US" altLang="ko-KR" b="1">
              <a:solidFill>
                <a:schemeClr val="accent1"/>
              </a:solidFill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2000" b="1">
                <a:solidFill>
                  <a:schemeClr val="accent1"/>
                </a:solidFill>
                <a:latin typeface="맑은 고딕"/>
              </a:rPr>
              <a:t>Our Goal</a:t>
            </a:r>
            <a:endParaRPr lang="en-US" altLang="ko-KR" sz="2000" b="1">
              <a:solidFill>
                <a:schemeClr val="accent1"/>
              </a:solidFill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2000" b="1">
                <a:solidFill>
                  <a:schemeClr val="accent1"/>
                </a:solidFill>
                <a:latin typeface="맑은 고딕"/>
              </a:rPr>
              <a:t>Development Tools</a:t>
            </a:r>
            <a:endParaRPr lang="en-US" altLang="ko-KR" sz="2000" b="1">
              <a:solidFill>
                <a:schemeClr val="accent1"/>
              </a:solidFill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2000" b="1">
                <a:solidFill>
                  <a:schemeClr val="accent1"/>
                </a:solidFill>
                <a:latin typeface="맑은 고딕"/>
              </a:rPr>
              <a:t>Team Formation</a:t>
            </a:r>
            <a:endParaRPr lang="en-US" altLang="ko-KR" sz="2000" b="1">
              <a:solidFill>
                <a:schemeClr val="accent1"/>
              </a:solidFill>
              <a:latin typeface="맑은 고딕"/>
            </a:endParaRPr>
          </a:p>
          <a:p>
            <a:pPr marL="0" indent="0">
              <a:buNone/>
              <a:defRPr/>
            </a:pPr>
            <a:endParaRPr lang="en-US" altLang="ko-KR" sz="2000" b="1">
              <a:solidFill>
                <a:schemeClr val="accent1"/>
              </a:solidFill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b="1">
                <a:solidFill>
                  <a:schemeClr val="accent1"/>
                </a:solidFill>
                <a:latin typeface="맑은 고딕"/>
              </a:rPr>
              <a:t>3. REQUIREMENT</a:t>
            </a:r>
            <a:endParaRPr lang="en-US" altLang="ko-KR" b="1">
              <a:solidFill>
                <a:schemeClr val="accent1"/>
              </a:solidFill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2000" b="1">
                <a:solidFill>
                  <a:schemeClr val="accent1"/>
                </a:solidFill>
                <a:latin typeface="맑은 고딕"/>
              </a:rPr>
              <a:t>Functional Requirement</a:t>
            </a:r>
            <a:endParaRPr lang="en-US" altLang="ko-KR" sz="2000" b="1">
              <a:solidFill>
                <a:schemeClr val="accent1"/>
              </a:solidFill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2000" b="1">
                <a:solidFill>
                  <a:schemeClr val="accent1"/>
                </a:solidFill>
                <a:latin typeface="맑은 고딕"/>
              </a:rPr>
              <a:t>Non-functional Requirement</a:t>
            </a:r>
            <a:endParaRPr lang="en-US" altLang="ko-KR" sz="2000" b="1">
              <a:solidFill>
                <a:schemeClr val="accent1"/>
              </a:solidFill>
              <a:latin typeface="맑은 고딕"/>
            </a:endParaRPr>
          </a:p>
          <a:p>
            <a:pPr marL="0" indent="0">
              <a:buNone/>
              <a:defRPr/>
            </a:pPr>
            <a:endParaRPr lang="en-US" altLang="ko-KR" sz="2000" b="1">
              <a:solidFill>
                <a:schemeClr val="accent1"/>
              </a:solidFill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b="1">
                <a:solidFill>
                  <a:schemeClr val="accent1"/>
                </a:solidFill>
                <a:latin typeface="맑은 고딕"/>
              </a:rPr>
              <a:t>4. IMPLEMENTATION</a:t>
            </a:r>
            <a:endParaRPr lang="en-US" altLang="ko-KR" b="1">
              <a:solidFill>
                <a:schemeClr val="accent1"/>
              </a:solidFill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2000" b="1">
                <a:solidFill>
                  <a:schemeClr val="accent1"/>
                </a:solidFill>
                <a:latin typeface="맑은 고딕"/>
              </a:rPr>
              <a:t>Sub-system Implementation</a:t>
            </a:r>
            <a:endParaRPr lang="en-US" altLang="ko-KR" sz="2000" b="1">
              <a:solidFill>
                <a:schemeClr val="accent1"/>
              </a:solidFill>
              <a:latin typeface="맑은 고딕"/>
            </a:endParaRPr>
          </a:p>
          <a:p>
            <a:pPr marL="0" indent="0">
              <a:buNone/>
              <a:defRPr/>
            </a:pPr>
            <a:endParaRPr lang="en-US" altLang="ko-KR" sz="2000" b="1">
              <a:solidFill>
                <a:schemeClr val="accent1"/>
              </a:solidFill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3243" b="1">
                <a:solidFill>
                  <a:schemeClr val="accent1"/>
                </a:solidFill>
                <a:latin typeface="맑은 고딕"/>
              </a:rPr>
              <a:t>5. COMPLEMENTRY</a:t>
            </a:r>
            <a:endParaRPr lang="en-US" altLang="ko-KR" sz="2000" b="1">
              <a:solidFill>
                <a:schemeClr val="accent1"/>
              </a:solidFill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2000" b="1">
                <a:solidFill>
                  <a:schemeClr val="accent1"/>
                </a:solidFill>
                <a:latin typeface="맑은 고딕"/>
              </a:rPr>
              <a:t>Problems in System</a:t>
            </a:r>
            <a:endParaRPr lang="en-US" altLang="ko-KR" sz="2000" b="1">
              <a:solidFill>
                <a:schemeClr val="accent1"/>
              </a:solidFill>
              <a:latin typeface="맑은 고딕"/>
            </a:endParaRPr>
          </a:p>
        </p:txBody>
      </p:sp>
      <p:sp>
        <p:nvSpPr>
          <p:cNvPr id="12" name="내용 개체 틀 2"/>
          <p:cNvSpPr>
            <a:spLocks noGrp="1"/>
          </p:cNvSpPr>
          <p:nvPr/>
        </p:nvSpPr>
        <p:spPr>
          <a:xfrm>
            <a:off x="7015843" y="376804"/>
            <a:ext cx="4754334" cy="6104392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chemeClr val="lt1"/>
                </a:solidFill>
                <a:latin typeface="맑은 고딕"/>
              </a:rPr>
              <a:t>1. OVERVIEW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chemeClr val="accent1"/>
              </a:solidFill>
              <a:latin typeface="맑은 고딕"/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accent1"/>
                </a:solidFill>
                <a:latin typeface="맑은 고딕"/>
              </a:rPr>
              <a:t>...... slide 3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accent1"/>
              </a:solidFill>
              <a:latin typeface="맑은 고딕"/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accent1"/>
              </a:solidFill>
              <a:latin typeface="맑은 고딕"/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chemeClr val="lt1"/>
                </a:solidFill>
                <a:latin typeface="맑은 고딕"/>
              </a:rPr>
              <a:t>2. GOAL &amp; METHOD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chemeClr val="accent1"/>
              </a:solidFill>
              <a:latin typeface="맑은 고딕"/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accent1"/>
                </a:solidFill>
                <a:latin typeface="맑은 고딕"/>
              </a:rPr>
              <a:t>...... slide 4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accent1"/>
              </a:solidFill>
              <a:latin typeface="맑은 고딕"/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accent1"/>
                </a:solidFill>
                <a:latin typeface="맑은 고딕"/>
              </a:rPr>
              <a:t>...... slide 5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accent1"/>
              </a:solidFill>
              <a:latin typeface="맑은 고딕"/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accent1"/>
                </a:solidFill>
                <a:latin typeface="맑은 고딕"/>
              </a:rPr>
              <a:t>...... slide 6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accent1"/>
              </a:solidFill>
              <a:latin typeface="맑은 고딕"/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accent1"/>
              </a:solidFill>
              <a:latin typeface="맑은 고딕"/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chemeClr val="lt1"/>
                </a:solidFill>
                <a:latin typeface="맑은 고딕"/>
              </a:rPr>
              <a:t>3. REQUIREMENT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chemeClr val="accent1"/>
              </a:solidFill>
              <a:latin typeface="맑은 고딕"/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accent1"/>
                </a:solidFill>
                <a:latin typeface="맑은 고딕"/>
              </a:rPr>
              <a:t>...... slide 7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accent1"/>
              </a:solidFill>
              <a:latin typeface="맑은 고딕"/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accent1"/>
                </a:solidFill>
                <a:latin typeface="맑은 고딕"/>
              </a:rPr>
              <a:t>...... slide 8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accent1"/>
              </a:solidFill>
              <a:latin typeface="맑은 고딕"/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accent1"/>
              </a:solidFill>
              <a:latin typeface="맑은 고딕"/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chemeClr val="lt1"/>
                </a:solidFill>
                <a:latin typeface="맑은 고딕"/>
              </a:rPr>
              <a:t>4. IMPLEMENTATION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chemeClr val="accent1"/>
              </a:solidFill>
              <a:latin typeface="맑은 고딕"/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accent1"/>
                </a:solidFill>
                <a:latin typeface="맑은 고딕"/>
              </a:rPr>
              <a:t>...... slide 9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accent1"/>
              </a:solidFill>
              <a:latin typeface="맑은 고딕"/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accent1"/>
              </a:solidFill>
              <a:latin typeface="맑은 고딕"/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43" b="1" i="0" u="none" strike="noStrike" kern="1200" cap="none" spc="0" normalizeH="0" baseline="0" mc:Ignorable="hp" hp:hslEmbossed="0">
                <a:solidFill>
                  <a:schemeClr val="lt1"/>
                </a:solidFill>
                <a:latin typeface="맑은 고딕"/>
              </a:rPr>
              <a:t>5. COMPLEMENTRY</a:t>
            </a:r>
            <a:endParaRPr xmlns:mc="http://schemas.openxmlformats.org/markup-compatibility/2006" xmlns:hp="http://schemas.haansoft.com/office/presentation/8.0" kumimoji="0" lang="en-US" altLang="ko-KR" sz="3243" b="1" i="0" u="none" strike="noStrike" kern="1200" cap="none" spc="0" normalizeH="0" baseline="0" mc:Ignorable="hp" hp:hslEmbossed="0">
              <a:solidFill>
                <a:schemeClr val="accent1"/>
              </a:solidFill>
              <a:latin typeface="맑은 고딕"/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accent1"/>
                </a:solidFill>
                <a:latin typeface="맑은 고딕"/>
              </a:rPr>
              <a:t>...... slide 13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accent1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5600"/>
              <a:t>OVERVIEW</a:t>
            </a:r>
            <a:endParaRPr lang="en-US" altLang="ko-KR" sz="5600"/>
          </a:p>
        </p:txBody>
      </p:sp>
      <p:sp>
        <p:nvSpPr>
          <p:cNvPr id="4" name=""/>
          <p:cNvSpPr txBox="1"/>
          <p:nvPr/>
        </p:nvSpPr>
        <p:spPr>
          <a:xfrm>
            <a:off x="2500991" y="518432"/>
            <a:ext cx="9081406" cy="69886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4000" b="1">
                <a:solidFill>
                  <a:schemeClr val="accent1"/>
                </a:solidFill>
                <a:latin typeface="맑은 고딕"/>
                <a:ea typeface="맑은 고딕"/>
                <a:cs typeface="+mn-cs"/>
              </a:rPr>
              <a:t>Service Outline</a:t>
            </a:r>
            <a:endParaRPr lang="en-US" altLang="ko-KR" sz="4000" b="1">
              <a:solidFill>
                <a:schemeClr val="accent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"/>
          <p:cNvSpPr/>
          <p:nvPr/>
        </p:nvSpPr>
        <p:spPr>
          <a:xfrm>
            <a:off x="7896193" y="1979810"/>
            <a:ext cx="3908217" cy="2752924"/>
          </a:xfrm>
          <a:prstGeom prst="wedgeRoundRectCallout">
            <a:avLst>
              <a:gd name="adj1" fmla="val -42848"/>
              <a:gd name="adj2" fmla="val 65315"/>
              <a:gd name="adj3" fmla="val 16667"/>
            </a:avLst>
          </a:prstGeom>
          <a:solidFill>
            <a:schemeClr val="lt1"/>
          </a:solidFill>
          <a:ln w="762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6" name="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41026" y="2807701"/>
            <a:ext cx="1242598" cy="1242598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146792" y="2600191"/>
            <a:ext cx="1657618" cy="1657618"/>
          </a:xfrm>
          <a:prstGeom prst="rect">
            <a:avLst/>
          </a:prstGeom>
        </p:spPr>
      </p:pic>
      <p:grpSp>
        <p:nvGrpSpPr>
          <p:cNvPr id="8" name=""/>
          <p:cNvGrpSpPr/>
          <p:nvPr/>
        </p:nvGrpSpPr>
        <p:grpSpPr>
          <a:xfrm rot="0">
            <a:off x="2447056" y="1201162"/>
            <a:ext cx="5449137" cy="5449137"/>
            <a:chOff x="3616250" y="1201162"/>
            <a:chExt cx="5449137" cy="5449137"/>
          </a:xfrm>
        </p:grpSpPr>
        <p:pic>
          <p:nvPicPr>
            <p:cNvPr id="9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616250" y="1201162"/>
              <a:ext cx="5449137" cy="5449137"/>
            </a:xfrm>
            <a:prstGeom prst="rect">
              <a:avLst/>
            </a:prstGeom>
          </p:spPr>
        </p:pic>
        <p:grpSp>
          <p:nvGrpSpPr>
            <p:cNvPr id="10" name=""/>
            <p:cNvGrpSpPr/>
            <p:nvPr/>
          </p:nvGrpSpPr>
          <p:grpSpPr>
            <a:xfrm rot="0">
              <a:off x="4005029" y="2138795"/>
              <a:ext cx="4537364" cy="2545772"/>
              <a:chOff x="4005029" y="2138795"/>
              <a:chExt cx="4537364" cy="2545772"/>
            </a:xfrm>
          </p:grpSpPr>
          <p:sp>
            <p:nvSpPr>
              <p:cNvPr id="11" name=""/>
              <p:cNvSpPr/>
              <p:nvPr/>
            </p:nvSpPr>
            <p:spPr>
              <a:xfrm>
                <a:off x="4005029" y="2138795"/>
                <a:ext cx="4537363" cy="2545772"/>
              </a:xfrm>
              <a:prstGeom prst="rect">
                <a:avLst/>
              </a:prstGeom>
              <a:solidFill>
                <a:schemeClr val="lt1"/>
              </a:solidFill>
              <a:ln>
                <a:solidFill>
                  <a:schemeClr val="lt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pic>
            <p:nvPicPr>
              <p:cNvPr id="12" name="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5182663" y="2286000"/>
                <a:ext cx="2286000" cy="2286000"/>
              </a:xfrm>
              <a:prstGeom prst="rect">
                <a:avLst/>
              </a:prstGeom>
            </p:spPr>
          </p:pic>
        </p:grpSp>
      </p:grpSp>
      <p:sp>
        <p:nvSpPr>
          <p:cNvPr id="13" name=""/>
          <p:cNvSpPr/>
          <p:nvPr/>
        </p:nvSpPr>
        <p:spPr>
          <a:xfrm>
            <a:off x="9479085" y="3057783"/>
            <a:ext cx="742432" cy="742432"/>
          </a:xfrm>
          <a:prstGeom prst="mathPlus">
            <a:avLst>
              <a:gd name="adj1" fmla="val 7350"/>
            </a:avLst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5600"/>
              <a:t>GOAL &amp; METHOD</a:t>
            </a:r>
            <a:endParaRPr lang="en-US" altLang="ko-KR" sz="5600"/>
          </a:p>
        </p:txBody>
      </p:sp>
      <p:sp>
        <p:nvSpPr>
          <p:cNvPr id="4" name=""/>
          <p:cNvSpPr txBox="1"/>
          <p:nvPr/>
        </p:nvSpPr>
        <p:spPr>
          <a:xfrm>
            <a:off x="2500991" y="518432"/>
            <a:ext cx="9081406" cy="69886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4000" b="1">
                <a:solidFill>
                  <a:schemeClr val="accent1"/>
                </a:solidFill>
                <a:latin typeface="맑은 고딕"/>
                <a:ea typeface="맑은 고딕"/>
                <a:cs typeface="+mj-cs"/>
              </a:rPr>
              <a:t>Our Goal</a:t>
            </a:r>
            <a:endParaRPr lang="en-US" altLang="ko-KR" sz="4000" b="1">
              <a:solidFill>
                <a:schemeClr val="accent1"/>
              </a:solidFill>
              <a:latin typeface="맑은 고딕"/>
              <a:ea typeface="맑은 고딕"/>
              <a:cs typeface="+mj-cs"/>
            </a:endParaRPr>
          </a:p>
        </p:txBody>
      </p:sp>
      <p:grpSp>
        <p:nvGrpSpPr>
          <p:cNvPr id="40" name=""/>
          <p:cNvGrpSpPr/>
          <p:nvPr/>
        </p:nvGrpSpPr>
        <p:grpSpPr>
          <a:xfrm rot="0">
            <a:off x="2241834" y="1912648"/>
            <a:ext cx="9599720" cy="4637782"/>
            <a:chOff x="2420646" y="1903989"/>
            <a:chExt cx="9599720" cy="4637782"/>
          </a:xfrm>
        </p:grpSpPr>
        <p:grpSp>
          <p:nvGrpSpPr>
            <p:cNvPr id="39" name=""/>
            <p:cNvGrpSpPr/>
            <p:nvPr/>
          </p:nvGrpSpPr>
          <p:grpSpPr>
            <a:xfrm rot="0">
              <a:off x="9714757" y="1932563"/>
              <a:ext cx="2305610" cy="4609206"/>
              <a:chOff x="9819532" y="1932563"/>
              <a:chExt cx="2305610" cy="4609206"/>
            </a:xfrm>
          </p:grpSpPr>
          <p:grpSp>
            <p:nvGrpSpPr>
              <p:cNvPr id="27" name=""/>
              <p:cNvGrpSpPr/>
              <p:nvPr/>
            </p:nvGrpSpPr>
            <p:grpSpPr>
              <a:xfrm rot="0">
                <a:off x="9899876" y="2119251"/>
                <a:ext cx="2144922" cy="4336793"/>
                <a:chOff x="9899876" y="2119251"/>
                <a:chExt cx="2144922" cy="4336793"/>
              </a:xfrm>
            </p:grpSpPr>
            <p:sp>
              <p:nvSpPr>
                <p:cNvPr id="19" name=""/>
                <p:cNvSpPr txBox="1"/>
                <p:nvPr/>
              </p:nvSpPr>
              <p:spPr>
                <a:xfrm>
                  <a:off x="9899876" y="4346467"/>
                  <a:ext cx="2144921" cy="210957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indent="0" algn="ctr" defTabSz="914400" rtl="0" eaLnBrk="1" latinLnBrk="1" hangingPunct="1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ts val="0"/>
                    </a:spcAft>
                    <a:buFont typeface="Arial"/>
                    <a:buNone/>
                    <a:defRPr/>
                  </a:pPr>
                  <a:r>
      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      <a:solidFill>
                        <a:srgbClr val="6182d6"/>
                      </a:solidFill>
                      <a:latin typeface="맑은 고딕"/>
                      <a:ea typeface="맑은 고딕"/>
                      <a:cs typeface="+mn-cs"/>
                    </a:rPr>
                    <a:t>Board</a:t>
                  </a:r>
      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    <a:solidFill>
                      <a:srgbClr val="6182d6"/>
                    </a:solidFill>
                    <a:latin typeface="맑은 고딕"/>
                    <a:ea typeface="맑은 고딕"/>
                    <a:cs typeface="+mn-cs"/>
                  </a:endParaRPr>
                </a:p>
                <a:p>
                  <a:pPr marL="0" indent="0" algn="ctr" defTabSz="914400" rtl="0" eaLnBrk="1" latinLnBrk="1" hangingPunct="1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ts val="0"/>
                    </a:spcAft>
                    <a:buFont typeface="Arial"/>
                    <a:buNone/>
                    <a:defRPr/>
                  </a:pPr>
      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    <a:solidFill>
                      <a:srgbClr val="6182d6"/>
                    </a:solidFill>
                    <a:latin typeface="맑은 고딕"/>
                    <a:ea typeface="맑은 고딕"/>
                    <a:cs typeface="+mn-cs"/>
                  </a:endParaRPr>
                </a:p>
                <a:p>
                  <a:pPr marL="0" indent="0" algn="ctr" defTabSz="914400" rtl="0" eaLnBrk="1" latinLnBrk="1" hangingPunct="1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ts val="0"/>
                    </a:spcAft>
                    <a:buFont typeface="Arial"/>
                    <a:buNone/>
                    <a:defRPr/>
                  </a:pPr>
                  <a:r>
      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      <a:solidFill>
                        <a:srgbClr val="6182d6"/>
                      </a:solidFill>
                      <a:latin typeface="맑은 고딕"/>
                      <a:ea typeface="맑은 고딕"/>
                      <a:cs typeface="+mn-cs"/>
                    </a:rPr>
                    <a:t>Provide web board for communication for users and admin</a:t>
                  </a:r>
      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    <a:solidFill>
                      <a:srgbClr val="6182d6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pic>
              <p:nvPicPr>
                <p:cNvPr id="23" name="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9899877" y="2119251"/>
                  <a:ext cx="2144921" cy="2011547"/>
                </a:xfrm>
                <a:prstGeom prst="rect">
                  <a:avLst/>
                </a:prstGeom>
              </p:spPr>
            </p:pic>
          </p:grpSp>
          <p:sp>
            <p:nvSpPr>
              <p:cNvPr id="31" name=""/>
              <p:cNvSpPr/>
              <p:nvPr/>
            </p:nvSpPr>
            <p:spPr>
              <a:xfrm>
                <a:off x="9819532" y="1932563"/>
                <a:ext cx="2305610" cy="4609206"/>
              </a:xfrm>
              <a:prstGeom prst="rect">
                <a:avLst/>
              </a:prstGeom>
              <a:noFill/>
              <a:ln w="38100">
                <a:solidFill>
                  <a:srgbClr val="6182d6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</p:grpSp>
        <p:grpSp>
          <p:nvGrpSpPr>
            <p:cNvPr id="38" name=""/>
            <p:cNvGrpSpPr/>
            <p:nvPr/>
          </p:nvGrpSpPr>
          <p:grpSpPr>
            <a:xfrm rot="0">
              <a:off x="7187169" y="1903989"/>
              <a:ext cx="2466294" cy="4637781"/>
              <a:chOff x="7272894" y="1903989"/>
              <a:chExt cx="2466294" cy="4637781"/>
            </a:xfrm>
          </p:grpSpPr>
          <p:grpSp>
            <p:nvGrpSpPr>
              <p:cNvPr id="26" name=""/>
              <p:cNvGrpSpPr/>
              <p:nvPr/>
            </p:nvGrpSpPr>
            <p:grpSpPr>
              <a:xfrm rot="0">
                <a:off x="7272894" y="1903989"/>
                <a:ext cx="2466294" cy="4609205"/>
                <a:chOff x="7272894" y="1903989"/>
                <a:chExt cx="2466294" cy="4609205"/>
              </a:xfrm>
            </p:grpSpPr>
            <p:sp>
              <p:nvSpPr>
                <p:cNvPr id="16" name=""/>
                <p:cNvSpPr txBox="1"/>
                <p:nvPr/>
              </p:nvSpPr>
              <p:spPr>
                <a:xfrm>
                  <a:off x="7433579" y="4370281"/>
                  <a:ext cx="2144921" cy="21429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indent="0" algn="ctr" defTabSz="914400" rtl="0" eaLnBrk="1" latinLnBrk="1" hangingPunct="1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ts val="0"/>
                    </a:spcAft>
                    <a:buFont typeface="Arial"/>
                    <a:buNone/>
                    <a:defRPr/>
                  </a:pPr>
                  <a:r>
      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      <a:solidFill>
                        <a:srgbClr val="6182d6"/>
                      </a:solidFill>
                      <a:latin typeface="맑은 고딕"/>
                      <a:ea typeface="맑은 고딕"/>
                      <a:cs typeface="+mn-cs"/>
                    </a:rPr>
                    <a:t>Python &amp; Web Editor</a:t>
                  </a:r>
      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    <a:solidFill>
                      <a:srgbClr val="6182d6"/>
                    </a:solidFill>
                    <a:latin typeface="맑은 고딕"/>
                    <a:ea typeface="맑은 고딕"/>
                    <a:cs typeface="+mn-cs"/>
                  </a:endParaRPr>
                </a:p>
                <a:p>
                  <a:pPr marL="0" indent="0" algn="ctr" defTabSz="914400" rtl="0" eaLnBrk="1" latinLnBrk="1" hangingPunct="1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ts val="0"/>
                    </a:spcAft>
                    <a:buFont typeface="Arial"/>
                    <a:buNone/>
                    <a:defRPr/>
                  </a:pPr>
                  <a:r>
      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      <a:solidFill>
                        <a:srgbClr val="6182d6"/>
                      </a:solidFill>
                      <a:latin typeface="맑은 고딕"/>
                      <a:ea typeface="맑은 고딕"/>
                      <a:cs typeface="+mn-cs"/>
                    </a:rPr>
                    <a:t>Provide Python &amp; Web editing service for code practice</a:t>
                  </a:r>
      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    <a:solidFill>
                      <a:srgbClr val="6182d6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pic>
              <p:nvPicPr>
                <p:cNvPr id="21" name="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7272894" y="1903989"/>
                  <a:ext cx="2466293" cy="2466293"/>
                </a:xfrm>
                <a:prstGeom prst="rect">
                  <a:avLst/>
                </a:prstGeom>
              </p:spPr>
            </p:pic>
          </p:grpSp>
          <p:sp>
            <p:nvSpPr>
              <p:cNvPr id="32" name=""/>
              <p:cNvSpPr/>
              <p:nvPr/>
            </p:nvSpPr>
            <p:spPr>
              <a:xfrm>
                <a:off x="7353235" y="1932564"/>
                <a:ext cx="2305610" cy="4609206"/>
              </a:xfrm>
              <a:prstGeom prst="rect">
                <a:avLst/>
              </a:prstGeom>
              <a:noFill/>
              <a:ln w="38100">
                <a:solidFill>
                  <a:srgbClr val="6182d6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</p:grpSp>
        <p:grpSp>
          <p:nvGrpSpPr>
            <p:cNvPr id="37" name=""/>
            <p:cNvGrpSpPr/>
            <p:nvPr/>
          </p:nvGrpSpPr>
          <p:grpSpPr>
            <a:xfrm rot="0">
              <a:off x="4847945" y="1932564"/>
              <a:ext cx="2305610" cy="4609206"/>
              <a:chOff x="4943195" y="1932564"/>
              <a:chExt cx="2305610" cy="4609206"/>
            </a:xfrm>
          </p:grpSpPr>
          <p:grpSp>
            <p:nvGrpSpPr>
              <p:cNvPr id="25" name=""/>
              <p:cNvGrpSpPr/>
              <p:nvPr/>
            </p:nvGrpSpPr>
            <p:grpSpPr>
              <a:xfrm rot="0">
                <a:off x="4967286" y="2213204"/>
                <a:ext cx="2144921" cy="3890416"/>
                <a:chOff x="4967286" y="2213203"/>
                <a:chExt cx="2144921" cy="3890416"/>
              </a:xfrm>
            </p:grpSpPr>
            <p:sp>
              <p:nvSpPr>
                <p:cNvPr id="9" name=""/>
                <p:cNvSpPr txBox="1"/>
                <p:nvPr/>
              </p:nvSpPr>
              <p:spPr>
                <a:xfrm>
                  <a:off x="4967286" y="4370283"/>
                  <a:ext cx="2144921" cy="17333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pPr marL="0" indent="0" algn="ctr" defTabSz="914400" rtl="0" eaLnBrk="1" latinLnBrk="1" hangingPunct="1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ts val="0"/>
                    </a:spcAft>
                    <a:buFont typeface="Arial"/>
                    <a:buNone/>
                    <a:defRPr/>
                  </a:pPr>
                  <a:r>
      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      <a:solidFill>
                        <a:srgbClr val="6182d6"/>
                      </a:solidFill>
                      <a:latin typeface="맑은 고딕"/>
                    </a:rPr>
                    <a:t>Curriculum</a:t>
                  </a:r>
      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    <a:solidFill>
                      <a:srgbClr val="6182d6"/>
                    </a:solidFill>
                    <a:latin typeface="맑은 고딕"/>
                  </a:endParaRPr>
                </a:p>
                <a:p>
                  <a:pPr marL="0" indent="0" algn="ctr" defTabSz="914400" rtl="0" eaLnBrk="1" latinLnBrk="1" hangingPunct="1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ts val="0"/>
                    </a:spcAft>
                    <a:buFont typeface="Arial"/>
                    <a:buNone/>
                    <a:defRPr/>
                  </a:pPr>
      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    <a:solidFill>
                      <a:srgbClr val="6182d6"/>
                    </a:solidFill>
                    <a:latin typeface="맑은 고딕"/>
                  </a:endParaRPr>
                </a:p>
                <a:p>
                  <a:pPr marL="0" indent="0" algn="ctr" defTabSz="914400" rtl="0" eaLnBrk="1" latinLnBrk="1" hangingPunct="1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ts val="0"/>
                    </a:spcAft>
                    <a:buFont typeface="Arial"/>
                    <a:buNone/>
                    <a:defRPr/>
                  </a:pPr>
                  <a:r>
                    <a:rPr lang="en-US" altLang="ko-KR" sz="1600">
                      <a:solidFill>
                        <a:srgbClr val="6182d6"/>
                      </a:solidFill>
                      <a:latin typeface="맑은 고딕"/>
                    </a:rPr>
                    <a:t>Service curriculum contents and tests</a:t>
                  </a:r>
                  <a:endParaRPr lang="en-US" altLang="ko-KR" sz="1600">
                    <a:solidFill>
                      <a:srgbClr val="6182d6"/>
                    </a:solidFill>
                    <a:latin typeface="맑은 고딕"/>
                  </a:endParaRPr>
                </a:p>
              </p:txBody>
            </p:sp>
            <p:pic>
              <p:nvPicPr>
                <p:cNvPr id="20" name=""/>
                <p:cNvPicPr>
                  <a:picLocks noChangeAspect="1"/>
                </p:cNvPicPr>
                <p:nvPr/>
              </p:nvPicPr>
              <p:blipFill rotWithShape="1">
                <a:blip r:embed="rId4"/>
                <a:stretch>
                  <a:fillRect/>
                </a:stretch>
              </p:blipFill>
              <p:spPr>
                <a:xfrm>
                  <a:off x="5089577" y="2213203"/>
                  <a:ext cx="2012845" cy="2012845"/>
                </a:xfrm>
                <a:prstGeom prst="rect">
                  <a:avLst/>
                </a:prstGeom>
              </p:spPr>
            </p:pic>
          </p:grpSp>
          <p:sp>
            <p:nvSpPr>
              <p:cNvPr id="33" name=""/>
              <p:cNvSpPr/>
              <p:nvPr/>
            </p:nvSpPr>
            <p:spPr>
              <a:xfrm>
                <a:off x="4943195" y="1932564"/>
                <a:ext cx="2305610" cy="4609206"/>
              </a:xfrm>
              <a:prstGeom prst="rect">
                <a:avLst/>
              </a:prstGeom>
              <a:noFill/>
              <a:ln w="38100">
                <a:solidFill>
                  <a:srgbClr val="6182d6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</p:grpSp>
        <p:grpSp>
          <p:nvGrpSpPr>
            <p:cNvPr id="36" name=""/>
            <p:cNvGrpSpPr/>
            <p:nvPr/>
          </p:nvGrpSpPr>
          <p:grpSpPr>
            <a:xfrm rot="0">
              <a:off x="2420646" y="1932565"/>
              <a:ext cx="2305610" cy="4609206"/>
              <a:chOff x="2420646" y="1932565"/>
              <a:chExt cx="2305610" cy="4609206"/>
            </a:xfrm>
          </p:grpSpPr>
          <p:sp>
            <p:nvSpPr>
              <p:cNvPr id="10" name=""/>
              <p:cNvSpPr txBox="1"/>
              <p:nvPr/>
            </p:nvSpPr>
            <p:spPr>
              <a:xfrm>
                <a:off x="2500991" y="4370280"/>
                <a:ext cx="2144921" cy="2095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  <a:defRPr/>
                </a:pPr>
                <a:r>
                  <a:rPr lang="en-US" altLang="ko-KR" sz="2000" b="1">
                    <a:solidFill>
                      <a:srgbClr val="6182d6"/>
                    </a:solidFill>
                    <a:latin typeface="맑은 고딕"/>
                  </a:rPr>
                  <a:t>User Management</a:t>
                </a:r>
                <a:endParaRPr lang="en-US" altLang="ko-KR" sz="1600" b="1">
                  <a:solidFill>
                    <a:srgbClr val="6182d6"/>
                  </a:solidFill>
                  <a:latin typeface="맑은 고딕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  <a:defRPr/>
                </a:pPr>
                <a:r>
                  <a:rPr lang="en-US" altLang="ko-KR" sz="1600">
                    <a:solidFill>
                      <a:srgbClr val="6182d6"/>
                    </a:solidFill>
                    <a:latin typeface="맑은 고딕"/>
                  </a:rPr>
                  <a:t>Managing user account using DB for checking curriculum</a:t>
                </a:r>
                <a:endParaRPr lang="en-US" altLang="ko-KR" sz="1600">
                  <a:solidFill>
                    <a:srgbClr val="6182d6"/>
                  </a:solidFill>
                  <a:latin typeface="맑은 고딕"/>
                </a:endParaRPr>
              </a:p>
            </p:txBody>
          </p:sp>
          <p:pic>
            <p:nvPicPr>
              <p:cNvPr id="22" name="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783A4284-B454-46f5-B8C8-42B5039CE256">
                    <hp:hncPhoto xmlns:hp="http://schemas.haansoft.com/office/presentation/8.0">
                      <hd:imgLayer xmlns:hd="http://schemas.haansoft.com/office/drawingml/8.0" r:embed="rId5">
                        <hd:imgEffect xmlns:hd="http://schemas.haansoft.com/office/drawingml/8.0">
                          <hd:artEffectSaturation sat="100000"/>
                        </hd:imgEffect>
                      </hd:imgLayer>
                    </hp:hncPhoto>
                  </a:ext>
                </a:extLst>
              </a:blip>
              <a:stretch>
                <a:fillRect/>
              </a:stretch>
            </p:blipFill>
            <p:spPr>
              <a:xfrm>
                <a:off x="2912026" y="2424754"/>
                <a:ext cx="1322851" cy="1706044"/>
              </a:xfrm>
              <a:prstGeom prst="rect">
                <a:avLst/>
              </a:prstGeom>
              <a:noFill/>
            </p:spPr>
          </p:pic>
          <p:sp>
            <p:nvSpPr>
              <p:cNvPr id="34" name=""/>
              <p:cNvSpPr/>
              <p:nvPr/>
            </p:nvSpPr>
            <p:spPr>
              <a:xfrm>
                <a:off x="2420646" y="1932565"/>
                <a:ext cx="2305610" cy="4609206"/>
              </a:xfrm>
              <a:prstGeom prst="rect">
                <a:avLst/>
              </a:prstGeom>
              <a:noFill/>
              <a:ln w="38100">
                <a:solidFill>
                  <a:srgbClr val="6182d6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5600"/>
              <a:t>GOAL &amp; METHOD</a:t>
            </a:r>
            <a:endParaRPr lang="en-US" altLang="ko-KR" sz="5600"/>
          </a:p>
        </p:txBody>
      </p:sp>
      <p:sp>
        <p:nvSpPr>
          <p:cNvPr id="4" name=""/>
          <p:cNvSpPr txBox="1"/>
          <p:nvPr/>
        </p:nvSpPr>
        <p:spPr>
          <a:xfrm>
            <a:off x="2500991" y="518432"/>
            <a:ext cx="9081406" cy="69886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4000" b="1">
                <a:solidFill>
                  <a:schemeClr val="accent1"/>
                </a:solidFill>
                <a:latin typeface="맑은 고딕"/>
                <a:ea typeface="맑은 고딕"/>
                <a:cs typeface="+mj-cs"/>
              </a:rPr>
              <a:t>Development Tools</a:t>
            </a:r>
            <a:endParaRPr lang="en-US" altLang="ko-KR" sz="4000" b="1">
              <a:solidFill>
                <a:schemeClr val="accent1"/>
              </a:solidFill>
              <a:latin typeface="맑은 고딕"/>
              <a:ea typeface="맑은 고딕"/>
              <a:cs typeface="+mj-cs"/>
            </a:endParaRPr>
          </a:p>
        </p:txBody>
      </p:sp>
      <p:grpSp>
        <p:nvGrpSpPr>
          <p:cNvPr id="25" name=""/>
          <p:cNvGrpSpPr/>
          <p:nvPr/>
        </p:nvGrpSpPr>
        <p:grpSpPr>
          <a:xfrm rot="0">
            <a:off x="2232662" y="2318905"/>
            <a:ext cx="2210359" cy="3467792"/>
            <a:chOff x="2362548" y="2318905"/>
            <a:chExt cx="2210359" cy="3467792"/>
          </a:xfrm>
        </p:grpSpPr>
        <p:grpSp>
          <p:nvGrpSpPr>
            <p:cNvPr id="11" name=""/>
            <p:cNvGrpSpPr/>
            <p:nvPr/>
          </p:nvGrpSpPr>
          <p:grpSpPr>
            <a:xfrm rot="0">
              <a:off x="2500991" y="2433205"/>
              <a:ext cx="1933474" cy="3353492"/>
              <a:chOff x="2500991" y="2078182"/>
              <a:chExt cx="1933474" cy="3353492"/>
            </a:xfrm>
          </p:grpSpPr>
          <p:pic>
            <p:nvPicPr>
              <p:cNvPr id="5" name="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2500991" y="2078182"/>
                <a:ext cx="1933474" cy="1933474"/>
              </a:xfrm>
              <a:prstGeom prst="rect">
                <a:avLst/>
              </a:prstGeom>
            </p:spPr>
          </p:pic>
          <p:sp>
            <p:nvSpPr>
              <p:cNvPr id="9" name=""/>
              <p:cNvSpPr txBox="1"/>
              <p:nvPr/>
            </p:nvSpPr>
            <p:spPr>
              <a:xfrm>
                <a:off x="2500991" y="4154080"/>
                <a:ext cx="1933474" cy="12775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ko-KR" sz="2000" b="1">
                    <a:solidFill>
                      <a:srgbClr val="6182d6"/>
                    </a:solidFill>
                    <a:latin typeface="맑은 고딕"/>
                  </a:rPr>
                  <a:t>JavaScript</a:t>
                </a:r>
                <a:endParaRPr lang="en-US" altLang="ko-KR">
                  <a:solidFill>
                    <a:srgbClr val="6182d6"/>
                  </a:solidFill>
                  <a:latin typeface="맑은 고딕"/>
                </a:endParaRPr>
              </a:p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ko-KR" sz="1600">
                    <a:solidFill>
                      <a:srgbClr val="6182d6"/>
                    </a:solidFill>
                    <a:latin typeface="맑은 고딕"/>
                  </a:rPr>
                  <a:t>Front-end development tool</a:t>
                </a:r>
                <a:endParaRPr lang="en-US" altLang="ko-KR" sz="1600">
                  <a:solidFill>
                    <a:srgbClr val="6182d6"/>
                  </a:solidFill>
                  <a:latin typeface="맑은 고딕"/>
                </a:endParaRPr>
              </a:p>
            </p:txBody>
          </p:sp>
        </p:grpSp>
        <p:sp>
          <p:nvSpPr>
            <p:cNvPr id="17" name=""/>
            <p:cNvSpPr/>
            <p:nvPr/>
          </p:nvSpPr>
          <p:spPr>
            <a:xfrm>
              <a:off x="2362548" y="2318905"/>
              <a:ext cx="2210359" cy="3467792"/>
            </a:xfrm>
            <a:prstGeom prst="rect">
              <a:avLst/>
            </a:prstGeom>
            <a:noFill/>
            <a:ln w="38100">
              <a:solidFill>
                <a:srgbClr val="6182d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24" name=""/>
          <p:cNvGrpSpPr/>
          <p:nvPr/>
        </p:nvGrpSpPr>
        <p:grpSpPr>
          <a:xfrm rot="0">
            <a:off x="4592926" y="2318905"/>
            <a:ext cx="2272460" cy="3467792"/>
            <a:chOff x="4676920" y="2318905"/>
            <a:chExt cx="2272460" cy="3467792"/>
          </a:xfrm>
        </p:grpSpPr>
        <p:grpSp>
          <p:nvGrpSpPr>
            <p:cNvPr id="12" name=""/>
            <p:cNvGrpSpPr/>
            <p:nvPr/>
          </p:nvGrpSpPr>
          <p:grpSpPr>
            <a:xfrm rot="0">
              <a:off x="4676920" y="2318905"/>
              <a:ext cx="2272460" cy="3467792"/>
              <a:chOff x="4676920" y="1963882"/>
              <a:chExt cx="2272460" cy="3467792"/>
            </a:xfrm>
          </p:grpSpPr>
          <p:pic>
            <p:nvPicPr>
              <p:cNvPr id="6" name="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4676920" y="1963882"/>
                <a:ext cx="2272459" cy="2272459"/>
              </a:xfrm>
              <a:prstGeom prst="rect">
                <a:avLst/>
              </a:prstGeom>
            </p:spPr>
          </p:pic>
          <p:sp>
            <p:nvSpPr>
              <p:cNvPr id="10" name=""/>
              <p:cNvSpPr txBox="1"/>
              <p:nvPr/>
            </p:nvSpPr>
            <p:spPr>
              <a:xfrm>
                <a:off x="4846413" y="4154080"/>
                <a:ext cx="1933474" cy="12775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ko-KR" sz="2000" b="1">
                    <a:solidFill>
                      <a:srgbClr val="6182d6"/>
                    </a:solidFill>
                    <a:latin typeface="맑은 고딕"/>
                  </a:rPr>
                  <a:t>HTML</a:t>
                </a:r>
                <a:endParaRPr lang="en-US" altLang="ko-KR" sz="2000" b="1">
                  <a:solidFill>
                    <a:srgbClr val="6182d6"/>
                  </a:solidFill>
                  <a:latin typeface="맑은 고딕"/>
                </a:endParaRPr>
              </a:p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ko-KR" sz="1600">
                    <a:solidFill>
                      <a:srgbClr val="6182d6"/>
                    </a:solidFill>
                    <a:latin typeface="맑은 고딕"/>
                  </a:rPr>
                  <a:t>Front-end development tool</a:t>
                </a:r>
                <a:endParaRPr lang="en-US" altLang="ko-KR" sz="1600">
                  <a:solidFill>
                    <a:srgbClr val="6182d6"/>
                  </a:solidFill>
                  <a:latin typeface="맑은 고딕"/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4707970" y="2318905"/>
              <a:ext cx="2210359" cy="3467792"/>
            </a:xfrm>
            <a:prstGeom prst="rect">
              <a:avLst/>
            </a:prstGeom>
            <a:noFill/>
            <a:ln w="38100">
              <a:solidFill>
                <a:srgbClr val="6182d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23" name=""/>
          <p:cNvGrpSpPr/>
          <p:nvPr/>
        </p:nvGrpSpPr>
        <p:grpSpPr>
          <a:xfrm rot="0">
            <a:off x="7013119" y="2318905"/>
            <a:ext cx="2210359" cy="3467793"/>
            <a:chOff x="6972253" y="2318905"/>
            <a:chExt cx="2210359" cy="3467793"/>
          </a:xfrm>
        </p:grpSpPr>
        <p:grpSp>
          <p:nvGrpSpPr>
            <p:cNvPr id="14" name=""/>
            <p:cNvGrpSpPr/>
            <p:nvPr/>
          </p:nvGrpSpPr>
          <p:grpSpPr>
            <a:xfrm rot="0">
              <a:off x="7110696" y="2433205"/>
              <a:ext cx="1933473" cy="3353492"/>
              <a:chOff x="7110696" y="2078182"/>
              <a:chExt cx="1933473" cy="3353492"/>
            </a:xfrm>
          </p:grpSpPr>
          <p:pic>
            <p:nvPicPr>
              <p:cNvPr id="7" name="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7390993" y="2078182"/>
                <a:ext cx="1372881" cy="1933474"/>
              </a:xfrm>
              <a:prstGeom prst="rect">
                <a:avLst/>
              </a:prstGeom>
            </p:spPr>
          </p:pic>
          <p:sp>
            <p:nvSpPr>
              <p:cNvPr id="13" name=""/>
              <p:cNvSpPr txBox="1"/>
              <p:nvPr/>
            </p:nvSpPr>
            <p:spPr>
              <a:xfrm>
                <a:off x="7110696" y="4154080"/>
                <a:ext cx="1933474" cy="12775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ko-KR" sz="2000" b="1">
                    <a:solidFill>
                      <a:srgbClr val="6182d6"/>
                    </a:solidFill>
                    <a:latin typeface="맑은 고딕"/>
                  </a:rPr>
                  <a:t>CSS</a:t>
                </a:r>
                <a:endParaRPr lang="en-US" altLang="ko-KR" sz="2000" b="1">
                  <a:solidFill>
                    <a:srgbClr val="6182d6"/>
                  </a:solidFill>
                  <a:latin typeface="맑은 고딕"/>
                </a:endParaRPr>
              </a:p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ko-KR" sz="1600">
                    <a:solidFill>
                      <a:srgbClr val="6182d6"/>
                    </a:solidFill>
                    <a:latin typeface="맑은 고딕"/>
                  </a:rPr>
                  <a:t>Front-end development tool</a:t>
                </a:r>
                <a:endParaRPr lang="en-US" altLang="ko-KR" sz="1600">
                  <a:solidFill>
                    <a:srgbClr val="6182d6"/>
                  </a:solidFill>
                  <a:latin typeface="맑은 고딕"/>
                </a:endParaRPr>
              </a:p>
            </p:txBody>
          </p:sp>
        </p:grpSp>
        <p:sp>
          <p:nvSpPr>
            <p:cNvPr id="20" name=""/>
            <p:cNvSpPr/>
            <p:nvPr/>
          </p:nvSpPr>
          <p:spPr>
            <a:xfrm>
              <a:off x="6972253" y="2318905"/>
              <a:ext cx="2210359" cy="3467792"/>
            </a:xfrm>
            <a:prstGeom prst="rect">
              <a:avLst/>
            </a:prstGeom>
            <a:noFill/>
            <a:ln w="38100">
              <a:solidFill>
                <a:srgbClr val="6182d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22" name=""/>
          <p:cNvGrpSpPr/>
          <p:nvPr/>
        </p:nvGrpSpPr>
        <p:grpSpPr>
          <a:xfrm rot="0">
            <a:off x="9395175" y="2318904"/>
            <a:ext cx="2522088" cy="3467792"/>
            <a:chOff x="9135403" y="2318904"/>
            <a:chExt cx="2522088" cy="3467792"/>
          </a:xfrm>
        </p:grpSpPr>
        <p:grpSp>
          <p:nvGrpSpPr>
            <p:cNvPr id="16" name=""/>
            <p:cNvGrpSpPr/>
            <p:nvPr/>
          </p:nvGrpSpPr>
          <p:grpSpPr>
            <a:xfrm rot="0">
              <a:off x="9210497" y="2433205"/>
              <a:ext cx="2371900" cy="3353492"/>
              <a:chOff x="9210497" y="2078182"/>
              <a:chExt cx="2371900" cy="3353492"/>
            </a:xfrm>
          </p:grpSpPr>
          <p:pic>
            <p:nvPicPr>
              <p:cNvPr id="8" name="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9210497" y="2078182"/>
                <a:ext cx="2371900" cy="1933474"/>
              </a:xfrm>
              <a:prstGeom prst="rect">
                <a:avLst/>
              </a:prstGeom>
            </p:spPr>
          </p:pic>
          <p:sp>
            <p:nvSpPr>
              <p:cNvPr id="15" name=""/>
              <p:cNvSpPr txBox="1"/>
              <p:nvPr/>
            </p:nvSpPr>
            <p:spPr>
              <a:xfrm>
                <a:off x="9429710" y="4158861"/>
                <a:ext cx="1933474" cy="12728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ko-KR" sz="2000" b="1">
                    <a:solidFill>
                      <a:srgbClr val="6182d6"/>
                    </a:solidFill>
                    <a:latin typeface="맑은 고딕"/>
                  </a:rPr>
                  <a:t>MariaDB</a:t>
                </a:r>
                <a:endParaRPr lang="en-US" altLang="ko-KR" sz="2000" b="1">
                  <a:solidFill>
                    <a:srgbClr val="6182d6"/>
                  </a:solidFill>
                  <a:latin typeface="맑은 고딕"/>
                </a:endParaRPr>
              </a:p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ko-KR" sz="1600">
                    <a:solidFill>
                      <a:srgbClr val="6182d6"/>
                    </a:solidFill>
                    <a:latin typeface="맑은 고딕"/>
                  </a:rPr>
                  <a:t>Back-end development tool</a:t>
                </a:r>
                <a:endParaRPr lang="en-US" altLang="ko-KR" sz="1600">
                  <a:solidFill>
                    <a:srgbClr val="6182d6"/>
                  </a:solidFill>
                  <a:latin typeface="맑은 고딕"/>
                </a:endParaRPr>
              </a:p>
            </p:txBody>
          </p:sp>
        </p:grpSp>
        <p:sp>
          <p:nvSpPr>
            <p:cNvPr id="21" name=""/>
            <p:cNvSpPr/>
            <p:nvPr/>
          </p:nvSpPr>
          <p:spPr>
            <a:xfrm>
              <a:off x="9135403" y="2318904"/>
              <a:ext cx="2522088" cy="3467792"/>
            </a:xfrm>
            <a:prstGeom prst="rect">
              <a:avLst/>
            </a:prstGeom>
            <a:noFill/>
            <a:ln w="38100">
              <a:solidFill>
                <a:srgbClr val="6182d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5600"/>
              <a:t>GOAL &amp; METHOD</a:t>
            </a:r>
            <a:endParaRPr lang="en-US" altLang="ko-KR" sz="5600"/>
          </a:p>
        </p:txBody>
      </p:sp>
      <p:sp>
        <p:nvSpPr>
          <p:cNvPr id="4" name=""/>
          <p:cNvSpPr txBox="1"/>
          <p:nvPr/>
        </p:nvSpPr>
        <p:spPr>
          <a:xfrm>
            <a:off x="2500991" y="518432"/>
            <a:ext cx="9081406" cy="69886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4000" b="1">
                <a:solidFill>
                  <a:schemeClr val="accent1"/>
                </a:solidFill>
                <a:latin typeface="맑은 고딕"/>
                <a:ea typeface="맑은 고딕"/>
                <a:cs typeface="+mj-cs"/>
              </a:rPr>
              <a:t>Team Formation</a:t>
            </a:r>
            <a:endParaRPr lang="en-US" altLang="ko-KR" sz="4000" b="1">
              <a:solidFill>
                <a:schemeClr val="accent1"/>
              </a:solidFill>
              <a:latin typeface="맑은 고딕"/>
              <a:ea typeface="맑은 고딕"/>
              <a:cs typeface="+mj-cs"/>
            </a:endParaRPr>
          </a:p>
        </p:txBody>
      </p:sp>
      <p:grpSp>
        <p:nvGrpSpPr>
          <p:cNvPr id="7" name=""/>
          <p:cNvGrpSpPr/>
          <p:nvPr/>
        </p:nvGrpSpPr>
        <p:grpSpPr>
          <a:xfrm rot="0">
            <a:off x="2500991" y="2549236"/>
            <a:ext cx="9081405" cy="762000"/>
            <a:chOff x="2500991" y="1653885"/>
            <a:chExt cx="9081405" cy="762000"/>
          </a:xfrm>
        </p:grpSpPr>
        <p:sp>
          <p:nvSpPr>
            <p:cNvPr id="5" name=""/>
            <p:cNvSpPr/>
            <p:nvPr/>
          </p:nvSpPr>
          <p:spPr>
            <a:xfrm>
              <a:off x="2500991" y="1653885"/>
              <a:ext cx="1567295" cy="762000"/>
            </a:xfrm>
            <a:prstGeom prst="rect">
              <a:avLst/>
            </a:prstGeom>
            <a:solidFill>
              <a:srgbClr val="6182d6"/>
            </a:solidFill>
            <a:ln>
              <a:solidFill>
                <a:srgbClr val="6182d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1600" b="1">
                  <a:latin typeface="맑은 고딕"/>
                </a:rPr>
                <a:t>Design</a:t>
              </a:r>
              <a:endParaRPr lang="en-US" altLang="ko-KR" sz="1600" b="1">
                <a:latin typeface="맑은 고딕"/>
              </a:endParaRPr>
            </a:p>
            <a:p>
              <a:pPr algn="ctr">
                <a:defRPr/>
              </a:pPr>
              <a:r>
                <a:rPr lang="en-US" altLang="ko-KR" sz="1600" b="1">
                  <a:latin typeface="맑은 고딕"/>
                </a:rPr>
                <a:t>Specification</a:t>
              </a:r>
              <a:endParaRPr lang="en-US" altLang="ko-KR" sz="1600" b="1">
                <a:latin typeface="맑은 고딕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4212027" y="1653885"/>
              <a:ext cx="7370369" cy="762000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6182d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600" b="1">
                  <a:solidFill>
                    <a:srgbClr val="6182d6"/>
                  </a:solidFill>
                  <a:latin typeface="맑은 고딕"/>
                </a:rPr>
                <a:t> 양이삭 김창헌 정동진 송예진 최가은 손영훈</a:t>
              </a:r>
              <a:endParaRPr lang="ko-KR" altLang="en-US" sz="1600">
                <a:solidFill>
                  <a:srgbClr val="6182d6"/>
                </a:solidFill>
                <a:latin typeface="맑은 고딕"/>
              </a:endParaRPr>
            </a:p>
          </p:txBody>
        </p:sp>
      </p:grpSp>
      <p:grpSp>
        <p:nvGrpSpPr>
          <p:cNvPr id="8" name=""/>
          <p:cNvGrpSpPr/>
          <p:nvPr/>
        </p:nvGrpSpPr>
        <p:grpSpPr>
          <a:xfrm rot="0">
            <a:off x="2500992" y="3429000"/>
            <a:ext cx="9081405" cy="762000"/>
            <a:chOff x="2500991" y="1653885"/>
            <a:chExt cx="9081405" cy="762000"/>
          </a:xfrm>
        </p:grpSpPr>
        <p:sp>
          <p:nvSpPr>
            <p:cNvPr id="9" name=""/>
            <p:cNvSpPr/>
            <p:nvPr/>
          </p:nvSpPr>
          <p:spPr>
            <a:xfrm>
              <a:off x="2500991" y="1653885"/>
              <a:ext cx="1567295" cy="762000"/>
            </a:xfrm>
            <a:prstGeom prst="rect">
              <a:avLst/>
            </a:prstGeom>
            <a:solidFill>
              <a:srgbClr val="6182d6"/>
            </a:solidFill>
            <a:ln>
              <a:solidFill>
                <a:srgbClr val="6182d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b="1">
                  <a:latin typeface="맑은 고딕"/>
                </a:rPr>
                <a:t>Front-end</a:t>
              </a:r>
              <a:endParaRPr lang="en-US" altLang="ko-KR" sz="2000" b="1">
                <a:latin typeface="맑은 고딕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212027" y="1653885"/>
              <a:ext cx="7370369" cy="762000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6182d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600" b="1">
                  <a:solidFill>
                    <a:srgbClr val="6182d6"/>
                  </a:solidFill>
                  <a:latin typeface="맑은 고딕"/>
                </a:rPr>
                <a:t> 김창헌 정동진 손영훈 양이삭</a:t>
              </a:r>
              <a:endParaRPr lang="ko-KR" altLang="en-US" sz="1600" b="1">
                <a:solidFill>
                  <a:srgbClr val="6182d6"/>
                </a:solidFill>
                <a:latin typeface="맑은 고딕"/>
              </a:endParaRPr>
            </a:p>
          </p:txBody>
        </p:sp>
      </p:grpSp>
      <p:grpSp>
        <p:nvGrpSpPr>
          <p:cNvPr id="11" name=""/>
          <p:cNvGrpSpPr/>
          <p:nvPr/>
        </p:nvGrpSpPr>
        <p:grpSpPr>
          <a:xfrm rot="0">
            <a:off x="2500992" y="4324351"/>
            <a:ext cx="9081405" cy="762000"/>
            <a:chOff x="2500991" y="1653885"/>
            <a:chExt cx="9081405" cy="762000"/>
          </a:xfrm>
        </p:grpSpPr>
        <p:sp>
          <p:nvSpPr>
            <p:cNvPr id="12" name=""/>
            <p:cNvSpPr/>
            <p:nvPr/>
          </p:nvSpPr>
          <p:spPr>
            <a:xfrm>
              <a:off x="2500991" y="1653885"/>
              <a:ext cx="1567295" cy="762000"/>
            </a:xfrm>
            <a:prstGeom prst="rect">
              <a:avLst/>
            </a:prstGeom>
            <a:solidFill>
              <a:srgbClr val="6182d6"/>
            </a:solidFill>
            <a:ln>
              <a:solidFill>
                <a:srgbClr val="6182d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b="1">
                  <a:latin typeface="맑은 고딕"/>
                </a:rPr>
                <a:t>Back-end</a:t>
              </a:r>
              <a:endParaRPr lang="en-US" altLang="ko-KR" sz="2000" b="1">
                <a:latin typeface="맑은 고딕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4212027" y="1653885"/>
              <a:ext cx="7370369" cy="762000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6182d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600">
                  <a:solidFill>
                    <a:srgbClr val="6182d6"/>
                  </a:solidFill>
                  <a:latin typeface="맑은 고딕"/>
                </a:rPr>
                <a:t> </a:t>
              </a:r>
              <a:r>
                <a:rPr lang="ko-KR" altLang="en-US" sz="1600" b="1">
                  <a:solidFill>
                    <a:srgbClr val="6182d6"/>
                  </a:solidFill>
                  <a:latin typeface="맑은 고딕"/>
                </a:rPr>
                <a:t>송예진 최가은</a:t>
              </a:r>
              <a:endParaRPr lang="ko-KR" altLang="en-US" sz="1600" b="1">
                <a:solidFill>
                  <a:srgbClr val="6182d6"/>
                </a:solidFill>
                <a:latin typeface="맑은 고딕"/>
              </a:endParaRPr>
            </a:p>
          </p:txBody>
        </p:sp>
      </p:grpSp>
      <p:grpSp>
        <p:nvGrpSpPr>
          <p:cNvPr id="14" name=""/>
          <p:cNvGrpSpPr/>
          <p:nvPr/>
        </p:nvGrpSpPr>
        <p:grpSpPr>
          <a:xfrm rot="0">
            <a:off x="2500992" y="5282046"/>
            <a:ext cx="9081405" cy="762000"/>
            <a:chOff x="2500991" y="1653885"/>
            <a:chExt cx="9081405" cy="762000"/>
          </a:xfrm>
        </p:grpSpPr>
        <p:sp>
          <p:nvSpPr>
            <p:cNvPr id="15" name=""/>
            <p:cNvSpPr/>
            <p:nvPr/>
          </p:nvSpPr>
          <p:spPr>
            <a:xfrm>
              <a:off x="2500991" y="1653885"/>
              <a:ext cx="1567295" cy="762000"/>
            </a:xfrm>
            <a:prstGeom prst="rect">
              <a:avLst/>
            </a:prstGeom>
            <a:solidFill>
              <a:srgbClr val="6182d6"/>
            </a:solidFill>
            <a:ln>
              <a:solidFill>
                <a:srgbClr val="6182d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>
                  <a:latin typeface="맑은 고딕"/>
                </a:rPr>
                <a:t>Documentation</a:t>
              </a:r>
              <a:endParaRPr lang="en-US" altLang="ko-KR" sz="1400" b="1">
                <a:latin typeface="맑은 고딕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4212027" y="1653885"/>
              <a:ext cx="7370369" cy="762000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6182d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600" b="1">
                  <a:solidFill>
                    <a:srgbClr val="6182d6"/>
                  </a:solidFill>
                  <a:latin typeface="맑은 고딕"/>
                </a:rPr>
                <a:t> 양이삭 김창헌 정동진 송예진 최가은 손영훈</a:t>
              </a:r>
              <a:endParaRPr lang="ko-KR" altLang="en-US" sz="1600" b="1">
                <a:solidFill>
                  <a:srgbClr val="6182d6"/>
                </a:solidFill>
                <a:latin typeface="맑은 고딕"/>
              </a:endParaRPr>
            </a:p>
          </p:txBody>
        </p:sp>
      </p:grpSp>
      <p:grpSp>
        <p:nvGrpSpPr>
          <p:cNvPr id="17" name=""/>
          <p:cNvGrpSpPr/>
          <p:nvPr/>
        </p:nvGrpSpPr>
        <p:grpSpPr>
          <a:xfrm rot="0">
            <a:off x="2500993" y="1679863"/>
            <a:ext cx="9081405" cy="762000"/>
            <a:chOff x="2500991" y="1653885"/>
            <a:chExt cx="9081405" cy="762000"/>
          </a:xfrm>
        </p:grpSpPr>
        <p:sp>
          <p:nvSpPr>
            <p:cNvPr id="18" name=""/>
            <p:cNvSpPr/>
            <p:nvPr/>
          </p:nvSpPr>
          <p:spPr>
            <a:xfrm>
              <a:off x="2500991" y="1653885"/>
              <a:ext cx="1567295" cy="762000"/>
            </a:xfrm>
            <a:prstGeom prst="rect">
              <a:avLst/>
            </a:prstGeom>
            <a:solidFill>
              <a:srgbClr val="6182d6"/>
            </a:solidFill>
            <a:ln>
              <a:solidFill>
                <a:srgbClr val="6182d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>
                  <a:latin typeface="맑은 고딕"/>
                </a:rPr>
                <a:t>Requirement</a:t>
              </a:r>
              <a:endParaRPr lang="en-US" altLang="ko-KR" sz="1600" b="1">
                <a:latin typeface="맑은 고딕"/>
              </a:endParaRPr>
            </a:p>
            <a:p>
              <a:pPr algn="ctr">
                <a:defRPr/>
              </a:pPr>
              <a:r>
                <a:rPr lang="en-US" altLang="ko-KR" sz="1600" b="1">
                  <a:latin typeface="맑은 고딕"/>
                </a:rPr>
                <a:t>Specification</a:t>
              </a:r>
              <a:endParaRPr lang="en-US" altLang="ko-KR" sz="1600" b="1">
                <a:latin typeface="맑은 고딕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4212027" y="1653885"/>
              <a:ext cx="7370369" cy="762000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6182d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600" b="1">
                  <a:solidFill>
                    <a:srgbClr val="6182d6"/>
                  </a:solidFill>
                  <a:latin typeface="맑은 고딕"/>
                </a:rPr>
                <a:t> 양이삭 김창헌 정동진 송예진 최가은 손영훈</a:t>
              </a:r>
              <a:endParaRPr lang="ko-KR" altLang="en-US" sz="1600" b="1">
                <a:solidFill>
                  <a:srgbClr val="6182d6"/>
                </a:solidFill>
                <a:latin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5600"/>
              <a:t>REQUIREMENT</a:t>
            </a:r>
            <a:endParaRPr lang="en-US" altLang="ko-KR" sz="5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0991" y="1628660"/>
            <a:ext cx="9081406" cy="76915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800" b="1">
                <a:solidFill>
                  <a:srgbClr val="6182d6"/>
                </a:solidFill>
              </a:rPr>
              <a:t>Plan in &lt;Requirement Specification&gt;</a:t>
            </a:r>
            <a:endParaRPr lang="ko-KR" altLang="en-US" sz="2000">
              <a:solidFill>
                <a:srgbClr val="6182d6"/>
              </a:solidFill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2500991" y="518432"/>
            <a:ext cx="9081406" cy="69886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4000" b="1">
                <a:solidFill>
                  <a:schemeClr val="accent1"/>
                </a:solidFill>
                <a:latin typeface="맑은 고딕"/>
                <a:ea typeface="맑은 고딕"/>
                <a:cs typeface="+mj-cs"/>
              </a:rPr>
              <a:t>Functional Requirement</a:t>
            </a:r>
            <a:endParaRPr lang="en-US" altLang="ko-KR" sz="4000" b="1">
              <a:solidFill>
                <a:schemeClr val="accent1"/>
              </a:solidFill>
              <a:latin typeface="맑은 고딕"/>
              <a:ea typeface="맑은 고딕"/>
              <a:cs typeface="+mj-cs"/>
            </a:endParaRPr>
          </a:p>
        </p:txBody>
      </p:sp>
      <p:grpSp>
        <p:nvGrpSpPr>
          <p:cNvPr id="5" name=""/>
          <p:cNvGrpSpPr/>
          <p:nvPr/>
        </p:nvGrpSpPr>
        <p:grpSpPr>
          <a:xfrm rot="0">
            <a:off x="2500992" y="2483539"/>
            <a:ext cx="9081405" cy="640774"/>
            <a:chOff x="2500991" y="1653885"/>
            <a:chExt cx="9081405" cy="762000"/>
          </a:xfrm>
        </p:grpSpPr>
        <p:sp>
          <p:nvSpPr>
            <p:cNvPr id="6" name=""/>
            <p:cNvSpPr/>
            <p:nvPr/>
          </p:nvSpPr>
          <p:spPr>
            <a:xfrm>
              <a:off x="2500991" y="1653885"/>
              <a:ext cx="1567295" cy="762000"/>
            </a:xfrm>
            <a:prstGeom prst="rect">
              <a:avLst/>
            </a:prstGeom>
            <a:solidFill>
              <a:srgbClr val="6182d6"/>
            </a:solidFill>
            <a:ln>
              <a:solidFill>
                <a:srgbClr val="6182d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>
                  <a:latin typeface="맑은 고딕"/>
                </a:rPr>
                <a:t>Req.1</a:t>
              </a:r>
              <a:endParaRPr lang="en-US" altLang="ko-KR" sz="1400" b="1">
                <a:latin typeface="맑은 고딕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4212027" y="1653885"/>
              <a:ext cx="7370369" cy="762000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6182d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1600" b="1">
                  <a:solidFill>
                    <a:srgbClr val="6182d6"/>
                  </a:solidFill>
                  <a:latin typeface="맑은 고딕"/>
                </a:rPr>
                <a:t> Sign In</a:t>
              </a:r>
              <a:endParaRPr lang="en-US" altLang="ko-KR" sz="1600" b="1">
                <a:solidFill>
                  <a:srgbClr val="6182d6"/>
                </a:solidFill>
                <a:latin typeface="맑은 고딕"/>
              </a:endParaRPr>
            </a:p>
          </p:txBody>
        </p:sp>
      </p:grpSp>
      <p:grpSp>
        <p:nvGrpSpPr>
          <p:cNvPr id="8" name=""/>
          <p:cNvGrpSpPr/>
          <p:nvPr/>
        </p:nvGrpSpPr>
        <p:grpSpPr>
          <a:xfrm rot="0">
            <a:off x="2500991" y="3298247"/>
            <a:ext cx="9081405" cy="640774"/>
            <a:chOff x="2500991" y="1653885"/>
            <a:chExt cx="9081405" cy="762000"/>
          </a:xfrm>
        </p:grpSpPr>
        <p:sp>
          <p:nvSpPr>
            <p:cNvPr id="9" name=""/>
            <p:cNvSpPr/>
            <p:nvPr/>
          </p:nvSpPr>
          <p:spPr>
            <a:xfrm>
              <a:off x="2500991" y="1653885"/>
              <a:ext cx="1567295" cy="762000"/>
            </a:xfrm>
            <a:prstGeom prst="rect">
              <a:avLst/>
            </a:prstGeom>
            <a:solidFill>
              <a:srgbClr val="6182d6"/>
            </a:solidFill>
            <a:ln>
              <a:solidFill>
                <a:srgbClr val="6182d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>
                  <a:latin typeface="맑은 고딕"/>
                </a:rPr>
                <a:t>Req.2</a:t>
              </a:r>
              <a:endParaRPr lang="en-US" altLang="ko-KR" sz="1400" b="1">
                <a:latin typeface="맑은 고딕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212027" y="1653885"/>
              <a:ext cx="7370369" cy="762000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6182d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1600" b="1">
                  <a:solidFill>
                    <a:srgbClr val="6182d6"/>
                  </a:solidFill>
                  <a:latin typeface="맑은 고딕"/>
                </a:rPr>
                <a:t> Log In</a:t>
              </a:r>
              <a:endParaRPr lang="en-US" altLang="ko-KR" sz="1600" b="1">
                <a:solidFill>
                  <a:srgbClr val="6182d6"/>
                </a:solidFill>
                <a:latin typeface="맑은 고딕"/>
              </a:endParaRPr>
            </a:p>
          </p:txBody>
        </p:sp>
      </p:grpSp>
      <p:grpSp>
        <p:nvGrpSpPr>
          <p:cNvPr id="11" name=""/>
          <p:cNvGrpSpPr/>
          <p:nvPr/>
        </p:nvGrpSpPr>
        <p:grpSpPr>
          <a:xfrm rot="0">
            <a:off x="2500993" y="4132983"/>
            <a:ext cx="9081405" cy="640774"/>
            <a:chOff x="2500991" y="1653885"/>
            <a:chExt cx="9081405" cy="762000"/>
          </a:xfrm>
        </p:grpSpPr>
        <p:sp>
          <p:nvSpPr>
            <p:cNvPr id="12" name=""/>
            <p:cNvSpPr/>
            <p:nvPr/>
          </p:nvSpPr>
          <p:spPr>
            <a:xfrm>
              <a:off x="2500991" y="1653885"/>
              <a:ext cx="1567295" cy="762000"/>
            </a:xfrm>
            <a:prstGeom prst="rect">
              <a:avLst/>
            </a:prstGeom>
            <a:solidFill>
              <a:srgbClr val="6182d6"/>
            </a:solidFill>
            <a:ln>
              <a:solidFill>
                <a:srgbClr val="6182d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>
                  <a:latin typeface="맑은 고딕"/>
                </a:rPr>
                <a:t>Req.3</a:t>
              </a:r>
              <a:endParaRPr lang="en-US" altLang="ko-KR" sz="1400" b="1">
                <a:latin typeface="맑은 고딕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4212027" y="1653885"/>
              <a:ext cx="7370369" cy="762000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6182d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1600" b="1">
                  <a:solidFill>
                    <a:srgbClr val="6182d6"/>
                  </a:solidFill>
                  <a:latin typeface="맑은 고딕"/>
                </a:rPr>
                <a:t> Studying Curriculum</a:t>
              </a:r>
              <a:endParaRPr lang="en-US" altLang="ko-KR" sz="1600" b="1">
                <a:solidFill>
                  <a:srgbClr val="6182d6"/>
                </a:solidFill>
                <a:latin typeface="맑은 고딕"/>
              </a:endParaRPr>
            </a:p>
          </p:txBody>
        </p:sp>
      </p:grpSp>
      <p:grpSp>
        <p:nvGrpSpPr>
          <p:cNvPr id="14" name=""/>
          <p:cNvGrpSpPr/>
          <p:nvPr/>
        </p:nvGrpSpPr>
        <p:grpSpPr>
          <a:xfrm rot="0">
            <a:off x="2500993" y="4947805"/>
            <a:ext cx="9081405" cy="640774"/>
            <a:chOff x="2500991" y="1653885"/>
            <a:chExt cx="9081405" cy="762000"/>
          </a:xfrm>
        </p:grpSpPr>
        <p:sp>
          <p:nvSpPr>
            <p:cNvPr id="15" name=""/>
            <p:cNvSpPr/>
            <p:nvPr/>
          </p:nvSpPr>
          <p:spPr>
            <a:xfrm>
              <a:off x="2500991" y="1653885"/>
              <a:ext cx="1567295" cy="762000"/>
            </a:xfrm>
            <a:prstGeom prst="rect">
              <a:avLst/>
            </a:prstGeom>
            <a:solidFill>
              <a:srgbClr val="6182d6"/>
            </a:solidFill>
            <a:ln>
              <a:solidFill>
                <a:srgbClr val="6182d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>
                  <a:latin typeface="맑은 고딕"/>
                </a:rPr>
                <a:t>Req.4</a:t>
              </a:r>
              <a:endParaRPr lang="en-US" altLang="ko-KR" sz="1400" b="1">
                <a:latin typeface="맑은 고딕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4212027" y="1653885"/>
              <a:ext cx="7370369" cy="762000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6182d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1600" b="1">
                  <a:solidFill>
                    <a:srgbClr val="6182d6"/>
                  </a:solidFill>
                  <a:latin typeface="맑은 고딕"/>
                </a:rPr>
                <a:t> Exercise Problems</a:t>
              </a:r>
              <a:endParaRPr lang="en-US" altLang="ko-KR" sz="1600" b="1">
                <a:solidFill>
                  <a:srgbClr val="6182d6"/>
                </a:solidFill>
                <a:latin typeface="맑은 고딕"/>
              </a:endParaRPr>
            </a:p>
          </p:txBody>
        </p:sp>
      </p:grpSp>
      <p:grpSp>
        <p:nvGrpSpPr>
          <p:cNvPr id="17" name=""/>
          <p:cNvGrpSpPr/>
          <p:nvPr/>
        </p:nvGrpSpPr>
        <p:grpSpPr>
          <a:xfrm rot="0">
            <a:off x="2500993" y="5793798"/>
            <a:ext cx="9081405" cy="640774"/>
            <a:chOff x="2500991" y="1653885"/>
            <a:chExt cx="9081405" cy="762000"/>
          </a:xfrm>
        </p:grpSpPr>
        <p:sp>
          <p:nvSpPr>
            <p:cNvPr id="18" name=""/>
            <p:cNvSpPr/>
            <p:nvPr/>
          </p:nvSpPr>
          <p:spPr>
            <a:xfrm>
              <a:off x="2500991" y="1653885"/>
              <a:ext cx="1567295" cy="762000"/>
            </a:xfrm>
            <a:prstGeom prst="rect">
              <a:avLst/>
            </a:prstGeom>
            <a:solidFill>
              <a:srgbClr val="6182d6"/>
            </a:solidFill>
            <a:ln>
              <a:solidFill>
                <a:srgbClr val="6182d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>
                  <a:latin typeface="맑은 고딕"/>
                </a:rPr>
                <a:t>Req.5</a:t>
              </a:r>
              <a:endParaRPr lang="en-US" altLang="ko-KR" sz="1400" b="1">
                <a:latin typeface="맑은 고딕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4212027" y="1653885"/>
              <a:ext cx="7370369" cy="762000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6182d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1600" b="1">
                  <a:solidFill>
                    <a:srgbClr val="6182d6"/>
                  </a:solidFill>
                  <a:latin typeface="맑은 고딕"/>
                </a:rPr>
                <a:t> Checking Scoring Result of Problems </a:t>
              </a:r>
              <a:endParaRPr lang="en-US" altLang="ko-KR" sz="1600" b="1">
                <a:solidFill>
                  <a:srgbClr val="6182d6"/>
                </a:solidFill>
                <a:latin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5600"/>
              <a:t>REQUIREMENT</a:t>
            </a:r>
            <a:endParaRPr lang="en-US" altLang="ko-KR" sz="5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0991" y="1628661"/>
            <a:ext cx="9081406" cy="79513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800" b="1">
                <a:solidFill>
                  <a:srgbClr val="6182d6"/>
                </a:solidFill>
              </a:rPr>
              <a:t>Plan in &lt;Requirement Specification&gt;</a:t>
            </a:r>
            <a:endParaRPr lang="ko-KR" altLang="en-US" sz="2800"/>
          </a:p>
        </p:txBody>
      </p:sp>
      <p:sp>
        <p:nvSpPr>
          <p:cNvPr id="4" name=""/>
          <p:cNvSpPr txBox="1"/>
          <p:nvPr/>
        </p:nvSpPr>
        <p:spPr>
          <a:xfrm>
            <a:off x="2500991" y="518432"/>
            <a:ext cx="9081406" cy="69886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4000" b="1">
                <a:solidFill>
                  <a:schemeClr val="accent1"/>
                </a:solidFill>
                <a:latin typeface="맑은 고딕"/>
                <a:ea typeface="맑은 고딕"/>
                <a:cs typeface="+mj-cs"/>
              </a:rPr>
              <a:t>Non-functional Requirement</a:t>
            </a:r>
            <a:endParaRPr lang="en-US" altLang="ko-KR" sz="4000" b="1">
              <a:solidFill>
                <a:schemeClr val="accent1"/>
              </a:solidFill>
              <a:latin typeface="맑은 고딕"/>
              <a:ea typeface="맑은 고딕"/>
              <a:cs typeface="+mj-cs"/>
            </a:endParaRPr>
          </a:p>
        </p:txBody>
      </p:sp>
      <p:grpSp>
        <p:nvGrpSpPr>
          <p:cNvPr id="6" name=""/>
          <p:cNvGrpSpPr/>
          <p:nvPr/>
        </p:nvGrpSpPr>
        <p:grpSpPr>
          <a:xfrm rot="0">
            <a:off x="2500992" y="2378765"/>
            <a:ext cx="9081405" cy="1506683"/>
            <a:chOff x="2500991" y="1653885"/>
            <a:chExt cx="9081405" cy="762000"/>
          </a:xfrm>
        </p:grpSpPr>
        <p:sp>
          <p:nvSpPr>
            <p:cNvPr id="7" name=""/>
            <p:cNvSpPr/>
            <p:nvPr/>
          </p:nvSpPr>
          <p:spPr>
            <a:xfrm>
              <a:off x="2500991" y="1653885"/>
              <a:ext cx="1567295" cy="762000"/>
            </a:xfrm>
            <a:prstGeom prst="rect">
              <a:avLst/>
            </a:prstGeom>
            <a:solidFill>
              <a:srgbClr val="6182d6"/>
            </a:solidFill>
            <a:ln>
              <a:solidFill>
                <a:srgbClr val="6182d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>
                  <a:latin typeface="맑은 고딕"/>
                </a:rPr>
                <a:t>Product Requirement</a:t>
              </a:r>
              <a:endParaRPr lang="en-US" altLang="ko-KR" sz="1400" b="1">
                <a:latin typeface="맑은 고딕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4212027" y="1653885"/>
              <a:ext cx="7370369" cy="762000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6182d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1600" b="1">
                  <a:solidFill>
                    <a:srgbClr val="6182d6"/>
                  </a:solidFill>
                  <a:latin typeface="맑은 고딕"/>
                </a:rPr>
                <a:t>Usability req. </a:t>
              </a:r>
              <a:r>
                <a:rPr lang="en-US" altLang="ko-KR" sz="1600" b="0">
                  <a:solidFill>
                    <a:srgbClr val="6182d6"/>
                  </a:solidFill>
                  <a:latin typeface="맑은 고딕"/>
                </a:rPr>
                <a:t>(UI)</a:t>
              </a:r>
              <a:endParaRPr lang="en-US" altLang="ko-KR" sz="1600" b="0">
                <a:solidFill>
                  <a:srgbClr val="6182d6"/>
                </a:solidFill>
                <a:latin typeface="맑은 고딕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600" b="1">
                  <a:solidFill>
                    <a:srgbClr val="6182d6"/>
                  </a:solidFill>
                  <a:latin typeface="맑은 고딕"/>
                </a:rPr>
                <a:t>Efficiency req.</a:t>
              </a:r>
              <a:endParaRPr lang="en-US" altLang="ko-KR" sz="1600" b="1">
                <a:solidFill>
                  <a:srgbClr val="6182d6"/>
                </a:solidFill>
                <a:latin typeface="맑은 고딕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600" b="1">
                  <a:solidFill>
                    <a:srgbClr val="6182d6"/>
                  </a:solidFill>
                  <a:latin typeface="맑은 고딕"/>
                </a:rPr>
                <a:t>Dependability req.</a:t>
              </a:r>
              <a:endParaRPr lang="en-US" altLang="ko-KR" sz="1600" b="1">
                <a:solidFill>
                  <a:srgbClr val="6182d6"/>
                </a:solidFill>
                <a:latin typeface="맑은 고딕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600" b="1">
                  <a:solidFill>
                    <a:srgbClr val="6182d6"/>
                  </a:solidFill>
                  <a:latin typeface="맑은 고딕"/>
                </a:rPr>
                <a:t>Security req.</a:t>
              </a:r>
              <a:endParaRPr lang="en-US" altLang="ko-KR" sz="1600" b="1">
                <a:solidFill>
                  <a:srgbClr val="6182d6"/>
                </a:solidFill>
                <a:latin typeface="맑은 고딕"/>
              </a:endParaRPr>
            </a:p>
          </p:txBody>
        </p:sp>
      </p:grpSp>
      <p:grpSp>
        <p:nvGrpSpPr>
          <p:cNvPr id="21" name=""/>
          <p:cNvGrpSpPr/>
          <p:nvPr/>
        </p:nvGrpSpPr>
        <p:grpSpPr>
          <a:xfrm rot="0">
            <a:off x="2500992" y="4020529"/>
            <a:ext cx="9081405" cy="1220933"/>
            <a:chOff x="2500991" y="1653885"/>
            <a:chExt cx="9081405" cy="762000"/>
          </a:xfrm>
        </p:grpSpPr>
        <p:sp>
          <p:nvSpPr>
            <p:cNvPr id="22" name=""/>
            <p:cNvSpPr/>
            <p:nvPr/>
          </p:nvSpPr>
          <p:spPr>
            <a:xfrm>
              <a:off x="2500991" y="1653885"/>
              <a:ext cx="1567295" cy="762000"/>
            </a:xfrm>
            <a:prstGeom prst="rect">
              <a:avLst/>
            </a:prstGeom>
            <a:solidFill>
              <a:srgbClr val="6182d6"/>
            </a:solidFill>
            <a:ln>
              <a:solidFill>
                <a:srgbClr val="6182d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>
                  <a:latin typeface="맑은 고딕"/>
                </a:rPr>
                <a:t>Organization Requirement</a:t>
              </a:r>
              <a:endParaRPr lang="en-US" altLang="ko-KR" sz="1400" b="1">
                <a:latin typeface="맑은 고딕"/>
              </a:endParaRPr>
            </a:p>
          </p:txBody>
        </p:sp>
        <p:sp>
          <p:nvSpPr>
            <p:cNvPr id="23" name=""/>
            <p:cNvSpPr/>
            <p:nvPr/>
          </p:nvSpPr>
          <p:spPr>
            <a:xfrm>
              <a:off x="4212027" y="1653885"/>
              <a:ext cx="7370369" cy="762000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6182d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1600" b="1">
                  <a:solidFill>
                    <a:srgbClr val="6182d6"/>
                  </a:solidFill>
                  <a:latin typeface="맑은 고딕"/>
                </a:rPr>
                <a:t>Environmental req.</a:t>
              </a:r>
              <a:endParaRPr lang="en-US" altLang="ko-KR" sz="1600" b="1">
                <a:solidFill>
                  <a:srgbClr val="6182d6"/>
                </a:solidFill>
                <a:latin typeface="맑은 고딕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600" b="1">
                  <a:solidFill>
                    <a:srgbClr val="6182d6"/>
                  </a:solidFill>
                  <a:latin typeface="맑은 고딕"/>
                </a:rPr>
                <a:t>Operational req.</a:t>
              </a:r>
              <a:endParaRPr lang="en-US" altLang="ko-KR" sz="1600" b="1">
                <a:solidFill>
                  <a:srgbClr val="6182d6"/>
                </a:solidFill>
                <a:latin typeface="맑은 고딕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600" b="1">
                  <a:solidFill>
                    <a:srgbClr val="6182d6"/>
                  </a:solidFill>
                  <a:latin typeface="맑은 고딕"/>
                </a:rPr>
                <a:t>Development req.</a:t>
              </a:r>
              <a:endParaRPr lang="en-US" altLang="ko-KR" sz="1600" b="1">
                <a:solidFill>
                  <a:srgbClr val="6182d6"/>
                </a:solidFill>
                <a:latin typeface="맑은 고딕"/>
              </a:endParaRPr>
            </a:p>
          </p:txBody>
        </p:sp>
      </p:grpSp>
      <p:grpSp>
        <p:nvGrpSpPr>
          <p:cNvPr id="24" name=""/>
          <p:cNvGrpSpPr/>
          <p:nvPr/>
        </p:nvGrpSpPr>
        <p:grpSpPr>
          <a:xfrm rot="0">
            <a:off x="2500991" y="5350566"/>
            <a:ext cx="9081405" cy="1220933"/>
            <a:chOff x="2500991" y="1653885"/>
            <a:chExt cx="9081405" cy="762000"/>
          </a:xfrm>
        </p:grpSpPr>
        <p:sp>
          <p:nvSpPr>
            <p:cNvPr id="25" name=""/>
            <p:cNvSpPr/>
            <p:nvPr/>
          </p:nvSpPr>
          <p:spPr>
            <a:xfrm>
              <a:off x="2500991" y="1653885"/>
              <a:ext cx="1567295" cy="762000"/>
            </a:xfrm>
            <a:prstGeom prst="rect">
              <a:avLst/>
            </a:prstGeom>
            <a:solidFill>
              <a:srgbClr val="6182d6"/>
            </a:solidFill>
            <a:ln>
              <a:solidFill>
                <a:srgbClr val="6182d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>
                  <a:latin typeface="맑은 고딕"/>
                </a:rPr>
                <a:t>External Requirement</a:t>
              </a:r>
              <a:endParaRPr lang="en-US" altLang="ko-KR" sz="1400" b="1">
                <a:latin typeface="맑은 고딕"/>
              </a:endParaRPr>
            </a:p>
          </p:txBody>
        </p:sp>
        <p:sp>
          <p:nvSpPr>
            <p:cNvPr id="26" name=""/>
            <p:cNvSpPr/>
            <p:nvPr/>
          </p:nvSpPr>
          <p:spPr>
            <a:xfrm>
              <a:off x="4212027" y="1653885"/>
              <a:ext cx="7370369" cy="762000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6182d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1600" b="1">
                  <a:solidFill>
                    <a:srgbClr val="6182d6"/>
                  </a:solidFill>
                  <a:latin typeface="맑은 고딕"/>
                </a:rPr>
                <a:t>Regulatory req. / Legislative req.</a:t>
              </a:r>
              <a:endParaRPr lang="en-US" altLang="ko-KR" sz="1600" b="1">
                <a:solidFill>
                  <a:srgbClr val="6182d6"/>
                </a:solidFill>
                <a:latin typeface="맑은 고딕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600" b="1">
                  <a:solidFill>
                    <a:srgbClr val="6182d6"/>
                  </a:solidFill>
                  <a:latin typeface="맑은 고딕"/>
                </a:rPr>
                <a:t>Ethical req.</a:t>
              </a:r>
              <a:endParaRPr lang="en-US" altLang="ko-KR" sz="1600" b="1">
                <a:solidFill>
                  <a:srgbClr val="6182d6"/>
                </a:solidFill>
                <a:latin typeface="맑은 고딕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600" b="1">
                  <a:solidFill>
                    <a:srgbClr val="6182d6"/>
                  </a:solidFill>
                  <a:latin typeface="맑은 고딕"/>
                </a:rPr>
                <a:t>Safety req. / Security req.</a:t>
              </a:r>
              <a:endParaRPr lang="en-US" altLang="ko-KR" sz="1600" b="1">
                <a:solidFill>
                  <a:srgbClr val="6182d6"/>
                </a:solidFill>
                <a:latin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5600"/>
              <a:t>IMPLEMENTATION</a:t>
            </a:r>
            <a:endParaRPr lang="en-US" altLang="ko-KR" sz="5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en-US" altLang="ko-KR" b="1">
                <a:solidFill>
                  <a:schemeClr val="accent1"/>
                </a:solidFill>
              </a:rPr>
              <a:t>User Management System</a:t>
            </a:r>
            <a:endParaRPr lang="en-US" altLang="ko-KR" b="1">
              <a:solidFill>
                <a:schemeClr val="accent1"/>
              </a:solidFill>
            </a:endParaRPr>
          </a:p>
          <a:p>
            <a:pPr marL="0" indent="0" algn="ctr">
              <a:lnSpc>
                <a:spcPct val="150000"/>
              </a:lnSpc>
              <a:buNone/>
              <a:defRPr/>
            </a:pPr>
            <a:r>
              <a:rPr lang="en-US" altLang="ko-KR" sz="2400">
                <a:solidFill>
                  <a:srgbClr val="6182d6"/>
                </a:solidFill>
              </a:rPr>
              <a:t>Diagram in &lt;Design Specification&gt;</a:t>
            </a:r>
            <a:endParaRPr lang="en-US" altLang="ko-KR" sz="2400">
              <a:solidFill>
                <a:srgbClr val="6182d6"/>
              </a:solidFill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2500991" y="518432"/>
            <a:ext cx="9081406" cy="69886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4000" b="1">
                <a:solidFill>
                  <a:schemeClr val="accent1"/>
                </a:solidFill>
                <a:latin typeface="맑은 고딕"/>
                <a:ea typeface="맑은 고딕"/>
                <a:cs typeface="+mj-cs"/>
              </a:rPr>
              <a:t>Sub-systems Implementation</a:t>
            </a:r>
            <a:endParaRPr lang="en-US" altLang="ko-KR" sz="4000" b="1">
              <a:solidFill>
                <a:schemeClr val="accent1"/>
              </a:solidFill>
              <a:latin typeface="맑은 고딕"/>
              <a:ea typeface="맑은 고딕"/>
              <a:cs typeface="+mj-cs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19325" y="3117272"/>
            <a:ext cx="9660948" cy="3137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371</ep:Words>
  <ep:PresentationFormat>화면 슬라이드 쇼(4:3)</ep:PresentationFormat>
  <ep:Paragraphs>81</ep:Paragraphs>
  <ep:Slides>15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한컴오피스</vt:lpstr>
      <vt:lpstr>Team4 Edupy Final Presentation : Web Service Program for Chat-bot Education in Python</vt:lpstr>
      <vt:lpstr>CONTENTS</vt:lpstr>
      <vt:lpstr>OVERVIEW</vt:lpstr>
      <vt:lpstr>GOAL &amp; METHOD</vt:lpstr>
      <vt:lpstr>GOAL &amp; METHOD</vt:lpstr>
      <vt:lpstr>GOAL &amp; METHOD</vt:lpstr>
      <vt:lpstr>REQUIREMENT</vt:lpstr>
      <vt:lpstr>REQUIREMENT</vt:lpstr>
      <vt:lpstr>IMPLEMENTATION</vt:lpstr>
      <vt:lpstr>IMPLEMENTATION</vt:lpstr>
      <vt:lpstr>IMPLEMENTATION</vt:lpstr>
      <vt:lpstr>IMPLEMENTATION</vt:lpstr>
      <vt:lpstr>COMPLEMENTARY</vt:lpstr>
      <vt:lpstr>COMPLEMENTARY</vt:lpstr>
      <vt:lpstr>Demonstration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2022-05-23T04:52:54.949</dcterms:created>
  <dc:creator>양이삭</dc:creator>
  <cp:lastModifiedBy>양이삭</cp:lastModifiedBy>
  <dcterms:modified xsi:type="dcterms:W3CDTF">2022-05-26T16:37:14.508</dcterms:modified>
  <cp:revision>64</cp:revision>
  <dc:title>Edupy Final Presentation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