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sldIdLst>
    <p:sldId id="256" r:id="rId2"/>
    <p:sldId id="290" r:id="rId3"/>
    <p:sldId id="258" r:id="rId4"/>
    <p:sldId id="259" r:id="rId5"/>
    <p:sldId id="260" r:id="rId6"/>
    <p:sldId id="261" r:id="rId7"/>
    <p:sldId id="287" r:id="rId8"/>
    <p:sldId id="263" r:id="rId9"/>
    <p:sldId id="265" r:id="rId10"/>
    <p:sldId id="270" r:id="rId11"/>
    <p:sldId id="273" r:id="rId12"/>
    <p:sldId id="280" r:id="rId13"/>
    <p:sldId id="275" r:id="rId14"/>
    <p:sldId id="288" r:id="rId15"/>
    <p:sldId id="277" r:id="rId16"/>
    <p:sldId id="289" r:id="rId17"/>
    <p:sldId id="282" r:id="rId18"/>
    <p:sldId id="283"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6" autoAdjust="0"/>
    <p:restoredTop sz="94660"/>
  </p:normalViewPr>
  <p:slideViewPr>
    <p:cSldViewPr snapToGrid="0">
      <p:cViewPr varScale="1">
        <p:scale>
          <a:sx n="73" d="100"/>
          <a:sy n="73" d="100"/>
        </p:scale>
        <p:origin x="4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E24E24-9733-456C-9D2F-4707E3924DDF}" type="datetimeFigureOut">
              <a:rPr lang="en-GB" smtClean="0"/>
              <a:t>17/11/2021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9F1C15-EBAB-4933-8753-8A302846332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158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E24E24-9733-456C-9D2F-4707E3924DDF}" type="datetimeFigureOut">
              <a:rPr lang="en-GB" smtClean="0"/>
              <a:t>17/11/2021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9F1C15-EBAB-4933-8753-8A3028463328}" type="slidenum">
              <a:rPr lang="en-GB" smtClean="0"/>
              <a:t>‹#›</a:t>
            </a:fld>
            <a:endParaRPr lang="en-GB"/>
          </a:p>
        </p:txBody>
      </p:sp>
    </p:spTree>
    <p:extLst>
      <p:ext uri="{BB962C8B-B14F-4D97-AF65-F5344CB8AC3E}">
        <p14:creationId xmlns:p14="http://schemas.microsoft.com/office/powerpoint/2010/main" val="1862800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E24E24-9733-456C-9D2F-4707E3924DDF}" type="datetimeFigureOut">
              <a:rPr lang="en-GB" smtClean="0"/>
              <a:t>17/11/2021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9F1C15-EBAB-4933-8753-8A3028463328}" type="slidenum">
              <a:rPr lang="en-GB" smtClean="0"/>
              <a:t>‹#›</a:t>
            </a:fld>
            <a:endParaRPr lang="en-GB"/>
          </a:p>
        </p:txBody>
      </p:sp>
    </p:spTree>
    <p:extLst>
      <p:ext uri="{BB962C8B-B14F-4D97-AF65-F5344CB8AC3E}">
        <p14:creationId xmlns:p14="http://schemas.microsoft.com/office/powerpoint/2010/main" val="329109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E24E24-9733-456C-9D2F-4707E3924DDF}" type="datetimeFigureOut">
              <a:rPr lang="en-GB" smtClean="0"/>
              <a:t>17/11/2021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9F1C15-EBAB-4933-8753-8A3028463328}" type="slidenum">
              <a:rPr lang="en-GB" smtClean="0"/>
              <a:t>‹#›</a:t>
            </a:fld>
            <a:endParaRPr lang="en-GB"/>
          </a:p>
        </p:txBody>
      </p:sp>
    </p:spTree>
    <p:extLst>
      <p:ext uri="{BB962C8B-B14F-4D97-AF65-F5344CB8AC3E}">
        <p14:creationId xmlns:p14="http://schemas.microsoft.com/office/powerpoint/2010/main" val="2470419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E24E24-9733-456C-9D2F-4707E3924DDF}" type="datetimeFigureOut">
              <a:rPr lang="en-GB" smtClean="0"/>
              <a:t>17/11/2021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9F1C15-EBAB-4933-8753-8A302846332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20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E24E24-9733-456C-9D2F-4707E3924DDF}" type="datetimeFigureOut">
              <a:rPr lang="en-GB" smtClean="0"/>
              <a:t>17/11/2021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9F1C15-EBAB-4933-8753-8A3028463328}" type="slidenum">
              <a:rPr lang="en-GB" smtClean="0"/>
              <a:t>‹#›</a:t>
            </a:fld>
            <a:endParaRPr lang="en-GB"/>
          </a:p>
        </p:txBody>
      </p:sp>
    </p:spTree>
    <p:extLst>
      <p:ext uri="{BB962C8B-B14F-4D97-AF65-F5344CB8AC3E}">
        <p14:creationId xmlns:p14="http://schemas.microsoft.com/office/powerpoint/2010/main" val="89726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E24E24-9733-456C-9D2F-4707E3924DDF}" type="datetimeFigureOut">
              <a:rPr lang="en-GB" smtClean="0"/>
              <a:t>17/11/2021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39F1C15-EBAB-4933-8753-8A3028463328}" type="slidenum">
              <a:rPr lang="en-GB" smtClean="0"/>
              <a:t>‹#›</a:t>
            </a:fld>
            <a:endParaRPr lang="en-GB"/>
          </a:p>
        </p:txBody>
      </p:sp>
    </p:spTree>
    <p:extLst>
      <p:ext uri="{BB962C8B-B14F-4D97-AF65-F5344CB8AC3E}">
        <p14:creationId xmlns:p14="http://schemas.microsoft.com/office/powerpoint/2010/main" val="157373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E24E24-9733-456C-9D2F-4707E3924DDF}" type="datetimeFigureOut">
              <a:rPr lang="en-GB" smtClean="0"/>
              <a:t>17/11/2021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39F1C15-EBAB-4933-8753-8A3028463328}" type="slidenum">
              <a:rPr lang="en-GB" smtClean="0"/>
              <a:t>‹#›</a:t>
            </a:fld>
            <a:endParaRPr lang="en-GB"/>
          </a:p>
        </p:txBody>
      </p:sp>
    </p:spTree>
    <p:extLst>
      <p:ext uri="{BB962C8B-B14F-4D97-AF65-F5344CB8AC3E}">
        <p14:creationId xmlns:p14="http://schemas.microsoft.com/office/powerpoint/2010/main" val="77771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E24E24-9733-456C-9D2F-4707E3924DDF}" type="datetimeFigureOut">
              <a:rPr lang="en-GB" smtClean="0"/>
              <a:t>17/11/2021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939F1C15-EBAB-4933-8753-8A3028463328}" type="slidenum">
              <a:rPr lang="en-GB" smtClean="0"/>
              <a:t>‹#›</a:t>
            </a:fld>
            <a:endParaRPr lang="en-GB"/>
          </a:p>
        </p:txBody>
      </p:sp>
    </p:spTree>
    <p:extLst>
      <p:ext uri="{BB962C8B-B14F-4D97-AF65-F5344CB8AC3E}">
        <p14:creationId xmlns:p14="http://schemas.microsoft.com/office/powerpoint/2010/main" val="401034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E24E24-9733-456C-9D2F-4707E3924DDF}" type="datetimeFigureOut">
              <a:rPr lang="en-GB" smtClean="0"/>
              <a:t>17/11/2021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9F1C15-EBAB-4933-8753-8A3028463328}" type="slidenum">
              <a:rPr lang="en-GB" smtClean="0"/>
              <a:t>‹#›</a:t>
            </a:fld>
            <a:endParaRPr lang="en-GB"/>
          </a:p>
        </p:txBody>
      </p:sp>
    </p:spTree>
    <p:extLst>
      <p:ext uri="{BB962C8B-B14F-4D97-AF65-F5344CB8AC3E}">
        <p14:creationId xmlns:p14="http://schemas.microsoft.com/office/powerpoint/2010/main" val="989470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E24E24-9733-456C-9D2F-4707E3924DDF}" type="datetimeFigureOut">
              <a:rPr lang="en-GB" smtClean="0"/>
              <a:t>17/11/2021</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9F1C15-EBAB-4933-8753-8A3028463328}" type="slidenum">
              <a:rPr lang="en-GB" smtClean="0"/>
              <a:t>‹#›</a:t>
            </a:fld>
            <a:endParaRPr lang="en-GB"/>
          </a:p>
        </p:txBody>
      </p:sp>
    </p:spTree>
    <p:extLst>
      <p:ext uri="{BB962C8B-B14F-4D97-AF65-F5344CB8AC3E}">
        <p14:creationId xmlns:p14="http://schemas.microsoft.com/office/powerpoint/2010/main" val="297381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E24E24-9733-456C-9D2F-4707E3924DDF}" type="datetimeFigureOut">
              <a:rPr lang="en-GB" smtClean="0"/>
              <a:t>17/11/2021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9F1C15-EBAB-4933-8753-8A302846332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920305"/>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npc.gov.na/?wpfb_dl=294" TargetMode="External"/><Relationship Id="rId2" Type="http://schemas.openxmlformats.org/officeDocument/2006/relationships/hyperlink" Target="https://doi.org/10.23919/istafrica.2019.87648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43746"/>
          </a:xfrm>
        </p:spPr>
        <p:txBody>
          <a:bodyPr>
            <a:normAutofit/>
          </a:bodyPr>
          <a:lstStyle/>
          <a:p>
            <a:r>
              <a:rPr lang="en-US" dirty="0" smtClean="0"/>
              <a:t>RESEARCH THESIS </a:t>
            </a:r>
            <a:endParaRPr lang="en-GB" dirty="0"/>
          </a:p>
        </p:txBody>
      </p:sp>
      <p:sp>
        <p:nvSpPr>
          <p:cNvPr id="3" name="Subtitle 2"/>
          <p:cNvSpPr>
            <a:spLocks noGrp="1"/>
          </p:cNvSpPr>
          <p:nvPr>
            <p:ph type="subTitle" idx="1"/>
          </p:nvPr>
        </p:nvSpPr>
        <p:spPr>
          <a:xfrm>
            <a:off x="1066800" y="3167147"/>
            <a:ext cx="10058400" cy="1143000"/>
          </a:xfrm>
        </p:spPr>
        <p:txBody>
          <a:bodyPr>
            <a:normAutofit/>
          </a:bodyPr>
          <a:lstStyle/>
          <a:p>
            <a:pPr algn="ctr"/>
            <a:r>
              <a:rPr lang="en-GB" dirty="0"/>
              <a:t>OOP HELPER: A GAMIFIED MOBILE APPLICATION FOR OBJECT-ORIENTED PROGRAMMING CONCEPTS</a:t>
            </a:r>
          </a:p>
        </p:txBody>
      </p:sp>
      <p:sp>
        <p:nvSpPr>
          <p:cNvPr id="4" name="TextBox 3"/>
          <p:cNvSpPr txBox="1"/>
          <p:nvPr/>
        </p:nvSpPr>
        <p:spPr>
          <a:xfrm>
            <a:off x="1399309" y="5357244"/>
            <a:ext cx="3570401" cy="923330"/>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STUDENT NAME</a:t>
            </a:r>
          </a:p>
          <a:p>
            <a:r>
              <a:rPr lang="en-US" b="1" dirty="0" smtClean="0">
                <a:latin typeface="Times New Roman" panose="02020603050405020304" pitchFamily="18" charset="0"/>
                <a:cs typeface="Times New Roman" panose="02020603050405020304" pitchFamily="18" charset="0"/>
              </a:rPr>
              <a:t>AKAWA   JOHANNES  SHEEPO </a:t>
            </a:r>
          </a:p>
          <a:p>
            <a:r>
              <a:rPr lang="en-US" b="1" dirty="0" smtClean="0">
                <a:latin typeface="Times New Roman" panose="02020603050405020304" pitchFamily="18" charset="0"/>
                <a:cs typeface="Times New Roman" panose="02020603050405020304" pitchFamily="18" charset="0"/>
              </a:rPr>
              <a:t>218200218</a:t>
            </a:r>
            <a:endParaRPr lang="en-GB"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589819" y="5572688"/>
            <a:ext cx="2793504" cy="707886"/>
          </a:xfrm>
          <a:prstGeom prst="rect">
            <a:avLst/>
          </a:prstGeom>
          <a:noFill/>
        </p:spPr>
        <p:txBody>
          <a:bodyPr wrap="square" rtlCol="0">
            <a:spAutoFit/>
          </a:bodyPr>
          <a:lstStyle/>
          <a:p>
            <a:r>
              <a:rPr lang="en-US" sz="2000" b="1" dirty="0" smtClean="0"/>
              <a:t>SUPERVISOR NAME</a:t>
            </a:r>
          </a:p>
          <a:p>
            <a:r>
              <a:rPr lang="en-US" sz="2000" b="1" dirty="0" smtClean="0"/>
              <a:t>Mr. T. HAIDUWA</a:t>
            </a:r>
            <a:endParaRPr lang="en-GB" sz="2000" b="1" dirty="0"/>
          </a:p>
        </p:txBody>
      </p:sp>
    </p:spTree>
    <p:extLst>
      <p:ext uri="{BB962C8B-B14F-4D97-AF65-F5344CB8AC3E}">
        <p14:creationId xmlns:p14="http://schemas.microsoft.com/office/powerpoint/2010/main" val="933814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t>
            </a:r>
            <a:r>
              <a:rPr lang="en-US" dirty="0" smtClean="0"/>
              <a:t>.5 System Design</a:t>
            </a:r>
            <a:endParaRPr lang="en-GB" dirty="0"/>
          </a:p>
        </p:txBody>
      </p:sp>
      <p:sp>
        <p:nvSpPr>
          <p:cNvPr id="3" name="Content Placeholder 2"/>
          <p:cNvSpPr>
            <a:spLocks noGrp="1"/>
          </p:cNvSpPr>
          <p:nvPr>
            <p:ph idx="1"/>
          </p:nvPr>
        </p:nvSpPr>
        <p:spPr/>
        <p:txBody>
          <a:bodyPr>
            <a:normAutofit fontScale="85000" lnSpcReduction="20000"/>
          </a:bodyPr>
          <a:lstStyle/>
          <a:p>
            <a:r>
              <a:rPr lang="en-GB" sz="2600" b="1" dirty="0" smtClean="0"/>
              <a:t>6.5.1. Mobile </a:t>
            </a:r>
            <a:r>
              <a:rPr lang="en-GB" sz="2600" b="1" dirty="0"/>
              <a:t>App Overview (Technologies)</a:t>
            </a:r>
            <a:endParaRPr lang="en-GB" sz="2600" dirty="0"/>
          </a:p>
          <a:p>
            <a:r>
              <a:rPr lang="en-GB" sz="2600" dirty="0" smtClean="0"/>
              <a:t>The </a:t>
            </a:r>
            <a:r>
              <a:rPr lang="en-GB" sz="2600" dirty="0"/>
              <a:t>following components were used in designing the application. Microsoft Visual studio 2019 - this was used for the core development of the application in C#.  The Unity game engine version 2020.3.1f1 (64-bit) for the creation of the User Interfaces (UI) using XML and C#.</a:t>
            </a:r>
          </a:p>
          <a:p>
            <a:endParaRPr lang="en-GB" sz="2600" dirty="0"/>
          </a:p>
          <a:p>
            <a:pPr marL="201168" lvl="1" indent="0">
              <a:buNone/>
            </a:pPr>
            <a:r>
              <a:rPr lang="en-GB" sz="2600" b="1" dirty="0"/>
              <a:t>6.5.2</a:t>
            </a:r>
            <a:r>
              <a:rPr lang="en-GB" sz="2600" b="1" dirty="0" smtClean="0"/>
              <a:t>. </a:t>
            </a:r>
            <a:r>
              <a:rPr lang="en-GB" sz="2600" b="1" dirty="0"/>
              <a:t>Software Development Life Cycle  (SDLC)</a:t>
            </a:r>
            <a:endParaRPr lang="en-GB" sz="2600" dirty="0"/>
          </a:p>
          <a:p>
            <a:r>
              <a:rPr lang="en-GB" sz="2600" dirty="0"/>
              <a:t>The Mobile App was developed using the Waterfall Model – SDLC. This model</a:t>
            </a:r>
            <a:r>
              <a:rPr lang="en-US" sz="2600" dirty="0"/>
              <a:t> is </a:t>
            </a:r>
            <a:r>
              <a:rPr lang="en-GB" sz="2600" dirty="0"/>
              <a:t>also known as sequential linear model because it follows a top down approach. This model was used because the waterfall is a plan-driven process. , all process activities are planned and scheduled before starting the software development. This means the researcher did the development in phases, and only when the phase was done, then researcher move to the next phase. </a:t>
            </a:r>
          </a:p>
          <a:p>
            <a:endParaRPr lang="en-GB" dirty="0"/>
          </a:p>
        </p:txBody>
      </p:sp>
    </p:spTree>
    <p:extLst>
      <p:ext uri="{BB962C8B-B14F-4D97-AF65-F5344CB8AC3E}">
        <p14:creationId xmlns:p14="http://schemas.microsoft.com/office/powerpoint/2010/main" val="1470234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6.5.2.</a:t>
            </a:r>
            <a:r>
              <a:rPr lang="en-US" dirty="0" smtClean="0"/>
              <a:t>2 </a:t>
            </a:r>
            <a:r>
              <a:rPr lang="en-GB" b="1" dirty="0"/>
              <a:t>System Architecture </a:t>
            </a: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dirty="0" smtClean="0"/>
              <a:t> </a:t>
            </a:r>
            <a:r>
              <a:rPr lang="en-GB" dirty="0"/>
              <a:t>The </a:t>
            </a:r>
            <a:r>
              <a:rPr lang="en-GB" dirty="0" smtClean="0"/>
              <a:t>application </a:t>
            </a:r>
            <a:r>
              <a:rPr lang="en-GB" dirty="0"/>
              <a:t>is designed using the </a:t>
            </a:r>
            <a:r>
              <a:rPr lang="en-US" dirty="0"/>
              <a:t>Model-View-</a:t>
            </a:r>
            <a:r>
              <a:rPr lang="en-US" dirty="0" err="1"/>
              <a:t>ViewModel</a:t>
            </a:r>
            <a:r>
              <a:rPr lang="en-US" dirty="0"/>
              <a:t> (MVVM</a:t>
            </a:r>
            <a:r>
              <a:rPr lang="en-US" dirty="0" smtClean="0"/>
              <a:t>).</a:t>
            </a:r>
            <a:endParaRPr lang="en-GB" sz="1800" dirty="0"/>
          </a:p>
        </p:txBody>
      </p:sp>
      <p:pic>
        <p:nvPicPr>
          <p:cNvPr id="4" name="Picture 3" descr="C:\Users\i5 lenovo\Pictures\Camera Roll\ViewModel.png"/>
          <p:cNvPicPr/>
          <p:nvPr/>
        </p:nvPicPr>
        <p:blipFill>
          <a:blip r:embed="rId2">
            <a:extLst>
              <a:ext uri="{28A0092B-C50C-407E-A947-70E740481C1C}">
                <a14:useLocalDpi xmlns:a14="http://schemas.microsoft.com/office/drawing/2010/main" val="0"/>
              </a:ext>
            </a:extLst>
          </a:blip>
          <a:srcRect/>
          <a:stretch>
            <a:fillRect/>
          </a:stretch>
        </p:blipFill>
        <p:spPr bwMode="auto">
          <a:xfrm>
            <a:off x="1896290" y="2392756"/>
            <a:ext cx="7652657" cy="3476338"/>
          </a:xfrm>
          <a:prstGeom prst="rect">
            <a:avLst/>
          </a:prstGeom>
          <a:noFill/>
          <a:ln>
            <a:noFill/>
          </a:ln>
        </p:spPr>
      </p:pic>
    </p:spTree>
    <p:extLst>
      <p:ext uri="{BB962C8B-B14F-4D97-AF65-F5344CB8AC3E}">
        <p14:creationId xmlns:p14="http://schemas.microsoft.com/office/powerpoint/2010/main" val="3028357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6.5.2.4 </a:t>
            </a:r>
            <a:r>
              <a:rPr lang="en-US" dirty="0" smtClean="0"/>
              <a:t>User Interfaces</a:t>
            </a:r>
            <a:endParaRPr lang="en-GB"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57768" y="1850086"/>
            <a:ext cx="5281329" cy="3894222"/>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126480" y="1850086"/>
            <a:ext cx="6000750" cy="3894222"/>
          </a:xfrm>
          <a:prstGeom prst="rect">
            <a:avLst/>
          </a:prstGeom>
        </p:spPr>
      </p:pic>
    </p:spTree>
    <p:extLst>
      <p:ext uri="{BB962C8B-B14F-4D97-AF65-F5344CB8AC3E}">
        <p14:creationId xmlns:p14="http://schemas.microsoft.com/office/powerpoint/2010/main" val="3602341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7. Research </a:t>
            </a:r>
            <a:r>
              <a:rPr lang="en-GB" b="1" dirty="0"/>
              <a:t>Methods</a:t>
            </a:r>
          </a:p>
        </p:txBody>
      </p:sp>
      <p:sp>
        <p:nvSpPr>
          <p:cNvPr id="3" name="Content Placeholder 2"/>
          <p:cNvSpPr>
            <a:spLocks noGrp="1"/>
          </p:cNvSpPr>
          <p:nvPr>
            <p:ph idx="1"/>
          </p:nvPr>
        </p:nvSpPr>
        <p:spPr/>
        <p:txBody>
          <a:bodyPr>
            <a:normAutofit/>
          </a:bodyPr>
          <a:lstStyle/>
          <a:p>
            <a:r>
              <a:rPr lang="en-GB" b="1" dirty="0" smtClean="0"/>
              <a:t>7.1 Research </a:t>
            </a:r>
            <a:r>
              <a:rPr lang="en-GB" b="1" dirty="0"/>
              <a:t>Design </a:t>
            </a:r>
          </a:p>
          <a:p>
            <a:r>
              <a:rPr lang="en-GB" dirty="0" smtClean="0"/>
              <a:t>The </a:t>
            </a:r>
            <a:r>
              <a:rPr lang="en-GB" dirty="0"/>
              <a:t>study  employed mixed research methods. </a:t>
            </a:r>
            <a:endParaRPr lang="en-GB" dirty="0" smtClean="0"/>
          </a:p>
          <a:p>
            <a:r>
              <a:rPr lang="en-GB" dirty="0" smtClean="0"/>
              <a:t>Mixed </a:t>
            </a:r>
            <a:r>
              <a:rPr lang="en-GB" dirty="0"/>
              <a:t>methods involves combining or integration of qualitative and quantitative research and data in a research study</a:t>
            </a:r>
            <a:r>
              <a:rPr lang="en-GB" dirty="0" smtClean="0"/>
              <a:t>.</a:t>
            </a:r>
          </a:p>
          <a:p>
            <a:r>
              <a:rPr lang="en-GB" b="1" dirty="0" smtClean="0"/>
              <a:t>7.2  </a:t>
            </a:r>
            <a:r>
              <a:rPr lang="en-GB" b="1" dirty="0"/>
              <a:t>Population </a:t>
            </a:r>
          </a:p>
          <a:p>
            <a:r>
              <a:rPr lang="en-GB" dirty="0" smtClean="0"/>
              <a:t>The </a:t>
            </a:r>
            <a:r>
              <a:rPr lang="en-GB" dirty="0"/>
              <a:t>target population of the study comprised of all the students doing OOP 1 and OOP2 module at UNAM Main Campus. </a:t>
            </a:r>
            <a:endParaRPr lang="en-GB" dirty="0" smtClean="0"/>
          </a:p>
          <a:p>
            <a:pPr marL="0" indent="0">
              <a:buNone/>
            </a:pPr>
            <a:r>
              <a:rPr lang="en-GB" b="1" dirty="0" smtClean="0"/>
              <a:t>7.3  </a:t>
            </a:r>
            <a:r>
              <a:rPr lang="en-GB" b="1" dirty="0"/>
              <a:t>Sample </a:t>
            </a:r>
          </a:p>
          <a:p>
            <a:r>
              <a:rPr lang="en-GB" dirty="0"/>
              <a:t> Probability sampling techniques was used to select the sample from the targeted population.  A simple random sampling was used. </a:t>
            </a:r>
          </a:p>
        </p:txBody>
      </p:sp>
    </p:spTree>
    <p:extLst>
      <p:ext uri="{BB962C8B-B14F-4D97-AF65-F5344CB8AC3E}">
        <p14:creationId xmlns:p14="http://schemas.microsoft.com/office/powerpoint/2010/main" val="3458980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a:t>
            </a:r>
            <a:r>
              <a:rPr lang="en-GB" b="1" dirty="0" smtClean="0"/>
              <a:t>Methods (Continued)</a:t>
            </a:r>
            <a:endParaRPr lang="en-GB" dirty="0"/>
          </a:p>
        </p:txBody>
      </p:sp>
      <p:sp>
        <p:nvSpPr>
          <p:cNvPr id="3" name="Content Placeholder 2"/>
          <p:cNvSpPr>
            <a:spLocks noGrp="1"/>
          </p:cNvSpPr>
          <p:nvPr>
            <p:ph idx="1"/>
          </p:nvPr>
        </p:nvSpPr>
        <p:spPr/>
        <p:txBody>
          <a:bodyPr>
            <a:normAutofit fontScale="92500" lnSpcReduction="10000"/>
          </a:bodyPr>
          <a:lstStyle/>
          <a:p>
            <a:r>
              <a:rPr lang="en-GB" b="1" dirty="0" smtClean="0"/>
              <a:t>7.4 </a:t>
            </a:r>
            <a:r>
              <a:rPr lang="en-GB" b="1" dirty="0"/>
              <a:t>Research Instruments </a:t>
            </a:r>
          </a:p>
          <a:p>
            <a:r>
              <a:rPr lang="en-GB" dirty="0"/>
              <a:t>The instrument that was used to collect data is the online questionnaires..</a:t>
            </a:r>
          </a:p>
          <a:p>
            <a:r>
              <a:rPr lang="en-GB" b="1" dirty="0" smtClean="0"/>
              <a:t>7.5 </a:t>
            </a:r>
            <a:r>
              <a:rPr lang="en-GB" b="1" dirty="0"/>
              <a:t>Procedure</a:t>
            </a:r>
          </a:p>
          <a:p>
            <a:r>
              <a:rPr lang="en-GB" dirty="0"/>
              <a:t>Google forms was  used to create the questionnaire. The link to the questionnaire was shared to the participants through e-mails or WhatsApp contact details. </a:t>
            </a:r>
          </a:p>
          <a:p>
            <a:r>
              <a:rPr lang="en-GB" b="1" dirty="0" smtClean="0"/>
              <a:t>7.6 </a:t>
            </a:r>
            <a:r>
              <a:rPr lang="en-GB" b="1" dirty="0"/>
              <a:t>Data analysis </a:t>
            </a:r>
            <a:r>
              <a:rPr lang="en-GB" b="1" dirty="0" smtClean="0"/>
              <a:t> </a:t>
            </a:r>
            <a:endParaRPr lang="en-GB" b="1" dirty="0"/>
          </a:p>
          <a:p>
            <a:r>
              <a:rPr lang="en-GB" dirty="0"/>
              <a:t>The researcher used a descriptive statistics and thematic text analysis of data. </a:t>
            </a:r>
          </a:p>
          <a:p>
            <a:r>
              <a:rPr lang="en-GB" b="1" dirty="0" smtClean="0"/>
              <a:t>7.8 </a:t>
            </a:r>
            <a:r>
              <a:rPr lang="en-GB" b="1" dirty="0"/>
              <a:t>Research Ethics</a:t>
            </a:r>
          </a:p>
          <a:p>
            <a:r>
              <a:rPr lang="en-GB" dirty="0"/>
              <a:t>The researcher ensured that confidentiality was observed in order to protect the participants of the research. The researcher did not disclose the identities of the participants. Finally, the researcher ensured that the all the data collected was used solely for the purpose of the study.</a:t>
            </a:r>
          </a:p>
        </p:txBody>
      </p:sp>
    </p:spTree>
    <p:extLst>
      <p:ext uri="{BB962C8B-B14F-4D97-AF65-F5344CB8AC3E}">
        <p14:creationId xmlns:p14="http://schemas.microsoft.com/office/powerpoint/2010/main" val="988296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 </a:t>
            </a:r>
            <a:r>
              <a:rPr lang="en-GB" b="1" dirty="0" smtClean="0"/>
              <a:t>Results </a:t>
            </a:r>
            <a:r>
              <a:rPr lang="en-GB" b="1" dirty="0"/>
              <a:t>and </a:t>
            </a:r>
            <a:r>
              <a:rPr lang="en-GB" b="1" dirty="0" smtClean="0"/>
              <a:t>Discussions</a:t>
            </a:r>
            <a:endParaRPr lang="en-GB" dirty="0"/>
          </a:p>
        </p:txBody>
      </p:sp>
      <p:sp>
        <p:nvSpPr>
          <p:cNvPr id="3" name="Content Placeholder 2"/>
          <p:cNvSpPr>
            <a:spLocks noGrp="1"/>
          </p:cNvSpPr>
          <p:nvPr>
            <p:ph idx="1"/>
          </p:nvPr>
        </p:nvSpPr>
        <p:spPr/>
        <p:txBody>
          <a:bodyPr/>
          <a:lstStyle/>
          <a:p>
            <a:r>
              <a:rPr lang="en-US" b="1" dirty="0" smtClean="0"/>
              <a:t>8.1  </a:t>
            </a:r>
            <a:r>
              <a:rPr lang="en-US" b="1" dirty="0"/>
              <a:t>Demographic Information</a:t>
            </a:r>
            <a:endParaRPr lang="en-GB" dirty="0"/>
          </a:p>
          <a:p>
            <a:r>
              <a:rPr lang="en-GB" dirty="0"/>
              <a:t>This study reached data saturation with 28 participants. The participants of this study were asked questions to identify their gender and current year of studies level.</a:t>
            </a:r>
          </a:p>
          <a:p>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881981373"/>
              </p:ext>
            </p:extLst>
          </p:nvPr>
        </p:nvGraphicFramePr>
        <p:xfrm>
          <a:off x="1097280" y="3075129"/>
          <a:ext cx="8936035" cy="1149531"/>
        </p:xfrm>
        <a:graphic>
          <a:graphicData uri="http://schemas.openxmlformats.org/drawingml/2006/table">
            <a:tbl>
              <a:tblPr firstRow="1" firstCol="1" bandRow="1">
                <a:tableStyleId>{5940675A-B579-460E-94D1-54222C63F5DA}</a:tableStyleId>
              </a:tblPr>
              <a:tblGrid>
                <a:gridCol w="1882176">
                  <a:extLst>
                    <a:ext uri="{9D8B030D-6E8A-4147-A177-3AD203B41FA5}">
                      <a16:colId xmlns:a16="http://schemas.microsoft.com/office/drawing/2014/main" val="1380124867"/>
                    </a:ext>
                  </a:extLst>
                </a:gridCol>
                <a:gridCol w="1395577">
                  <a:extLst>
                    <a:ext uri="{9D8B030D-6E8A-4147-A177-3AD203B41FA5}">
                      <a16:colId xmlns:a16="http://schemas.microsoft.com/office/drawing/2014/main" val="1166006319"/>
                    </a:ext>
                  </a:extLst>
                </a:gridCol>
                <a:gridCol w="1395577">
                  <a:extLst>
                    <a:ext uri="{9D8B030D-6E8A-4147-A177-3AD203B41FA5}">
                      <a16:colId xmlns:a16="http://schemas.microsoft.com/office/drawing/2014/main" val="966808394"/>
                    </a:ext>
                  </a:extLst>
                </a:gridCol>
                <a:gridCol w="984049">
                  <a:extLst>
                    <a:ext uri="{9D8B030D-6E8A-4147-A177-3AD203B41FA5}">
                      <a16:colId xmlns:a16="http://schemas.microsoft.com/office/drawing/2014/main" val="280528971"/>
                    </a:ext>
                  </a:extLst>
                </a:gridCol>
                <a:gridCol w="1148660">
                  <a:extLst>
                    <a:ext uri="{9D8B030D-6E8A-4147-A177-3AD203B41FA5}">
                      <a16:colId xmlns:a16="http://schemas.microsoft.com/office/drawing/2014/main" val="2491594690"/>
                    </a:ext>
                  </a:extLst>
                </a:gridCol>
                <a:gridCol w="1148660">
                  <a:extLst>
                    <a:ext uri="{9D8B030D-6E8A-4147-A177-3AD203B41FA5}">
                      <a16:colId xmlns:a16="http://schemas.microsoft.com/office/drawing/2014/main" val="3160443213"/>
                    </a:ext>
                  </a:extLst>
                </a:gridCol>
                <a:gridCol w="981336">
                  <a:extLst>
                    <a:ext uri="{9D8B030D-6E8A-4147-A177-3AD203B41FA5}">
                      <a16:colId xmlns:a16="http://schemas.microsoft.com/office/drawing/2014/main" val="2934637670"/>
                    </a:ext>
                  </a:extLst>
                </a:gridCol>
              </a:tblGrid>
              <a:tr h="383177">
                <a:tc>
                  <a:txBody>
                    <a:bodyPr/>
                    <a:lstStyle/>
                    <a:p>
                      <a:pPr marL="0" marR="0" algn="ctr">
                        <a:lnSpc>
                          <a:spcPct val="107000"/>
                        </a:lnSpc>
                        <a:spcBef>
                          <a:spcPts val="0"/>
                        </a:spcBef>
                        <a:spcAft>
                          <a:spcPts val="0"/>
                        </a:spcAft>
                      </a:pPr>
                      <a:r>
                        <a:rPr lang="en-GB" sz="1100">
                          <a:effectLst/>
                        </a:rPr>
                        <a:t>No Of Participants</a:t>
                      </a:r>
                      <a:endParaRPr lang="en-GB" sz="11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07000"/>
                        </a:lnSpc>
                        <a:spcBef>
                          <a:spcPts val="0"/>
                        </a:spcBef>
                        <a:spcAft>
                          <a:spcPts val="0"/>
                        </a:spcAft>
                      </a:pPr>
                      <a:r>
                        <a:rPr lang="en-GB" sz="1100">
                          <a:effectLst/>
                        </a:rPr>
                        <a:t>Gender</a:t>
                      </a:r>
                      <a:endParaRPr lang="en-GB" sz="11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gridSpan="4">
                  <a:txBody>
                    <a:bodyPr/>
                    <a:lstStyle/>
                    <a:p>
                      <a:pPr marL="0" marR="0" algn="ctr">
                        <a:lnSpc>
                          <a:spcPct val="107000"/>
                        </a:lnSpc>
                        <a:spcBef>
                          <a:spcPts val="0"/>
                        </a:spcBef>
                        <a:spcAft>
                          <a:spcPts val="0"/>
                        </a:spcAft>
                      </a:pPr>
                      <a:r>
                        <a:rPr lang="en-GB" sz="1100">
                          <a:effectLst/>
                        </a:rPr>
                        <a:t>Current Level Of Studies</a:t>
                      </a:r>
                      <a:endParaRPr lang="en-GB" sz="11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240436168"/>
                  </a:ext>
                </a:extLst>
              </a:tr>
              <a:tr h="383177">
                <a:tc rowSpan="2">
                  <a:txBody>
                    <a:bodyPr/>
                    <a:lstStyle/>
                    <a:p>
                      <a:pPr marL="0" marR="0">
                        <a:lnSpc>
                          <a:spcPct val="107000"/>
                        </a:lnSpc>
                        <a:spcBef>
                          <a:spcPts val="0"/>
                        </a:spcBef>
                        <a:spcAft>
                          <a:spcPts val="0"/>
                        </a:spcAft>
                      </a:pPr>
                      <a:r>
                        <a:rPr lang="en-GB" sz="1100">
                          <a:effectLst/>
                        </a:rPr>
                        <a:t>28</a:t>
                      </a:r>
                      <a:endParaRPr lang="en-GB" sz="11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Male</a:t>
                      </a:r>
                      <a:endParaRPr lang="en-GB" sz="11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Female</a:t>
                      </a:r>
                      <a:endParaRPr lang="en-GB" sz="11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1</a:t>
                      </a:r>
                      <a:r>
                        <a:rPr lang="en-GB" sz="1100" baseline="30000">
                          <a:effectLst/>
                        </a:rPr>
                        <a:t>st</a:t>
                      </a:r>
                      <a:r>
                        <a:rPr lang="en-GB" sz="1100">
                          <a:effectLst/>
                        </a:rPr>
                        <a:t> year</a:t>
                      </a:r>
                      <a:endParaRPr lang="en-GB" sz="11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2</a:t>
                      </a:r>
                      <a:r>
                        <a:rPr lang="en-GB" sz="1100" baseline="30000">
                          <a:effectLst/>
                        </a:rPr>
                        <a:t>nd</a:t>
                      </a:r>
                      <a:r>
                        <a:rPr lang="en-GB" sz="1100">
                          <a:effectLst/>
                        </a:rPr>
                        <a:t> year</a:t>
                      </a:r>
                      <a:endParaRPr lang="en-GB" sz="11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3</a:t>
                      </a:r>
                      <a:r>
                        <a:rPr lang="en-GB" sz="1100" baseline="30000">
                          <a:effectLst/>
                        </a:rPr>
                        <a:t>rd</a:t>
                      </a:r>
                      <a:r>
                        <a:rPr lang="en-GB" sz="1100">
                          <a:effectLst/>
                        </a:rPr>
                        <a:t> year</a:t>
                      </a:r>
                      <a:endParaRPr lang="en-GB" sz="11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4</a:t>
                      </a:r>
                      <a:r>
                        <a:rPr lang="en-GB" sz="1100" baseline="30000">
                          <a:effectLst/>
                        </a:rPr>
                        <a:t>th</a:t>
                      </a:r>
                      <a:r>
                        <a:rPr lang="en-GB" sz="1100">
                          <a:effectLst/>
                        </a:rPr>
                        <a:t> year</a:t>
                      </a:r>
                      <a:endParaRPr lang="en-GB" sz="11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3492756"/>
                  </a:ext>
                </a:extLst>
              </a:tr>
              <a:tr h="383177">
                <a:tc vMerge="1">
                  <a:txBody>
                    <a:bodyPr/>
                    <a:lstStyle/>
                    <a:p>
                      <a:endParaRPr lang="en-GB"/>
                    </a:p>
                  </a:txBody>
                  <a:tcPr/>
                </a:tc>
                <a:tc>
                  <a:txBody>
                    <a:bodyPr/>
                    <a:lstStyle/>
                    <a:p>
                      <a:pPr marL="0" marR="0">
                        <a:lnSpc>
                          <a:spcPct val="107000"/>
                        </a:lnSpc>
                        <a:spcBef>
                          <a:spcPts val="0"/>
                        </a:spcBef>
                        <a:spcAft>
                          <a:spcPts val="0"/>
                        </a:spcAft>
                      </a:pPr>
                      <a:r>
                        <a:rPr lang="en-GB" sz="1100">
                          <a:effectLst/>
                        </a:rPr>
                        <a:t>18</a:t>
                      </a:r>
                      <a:endParaRPr lang="en-GB" sz="11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10</a:t>
                      </a:r>
                      <a:endParaRPr lang="en-GB" sz="11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1</a:t>
                      </a:r>
                      <a:endParaRPr lang="en-GB" sz="11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15</a:t>
                      </a:r>
                      <a:endParaRPr lang="en-GB" sz="11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9</a:t>
                      </a:r>
                      <a:endParaRPr lang="en-GB" sz="11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3</a:t>
                      </a:r>
                      <a:endParaRPr lang="en-GB" sz="1100"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0087240"/>
                  </a:ext>
                </a:extLst>
              </a:tr>
            </a:tbl>
          </a:graphicData>
        </a:graphic>
      </p:graphicFrame>
    </p:spTree>
    <p:extLst>
      <p:ext uri="{BB962C8B-B14F-4D97-AF65-F5344CB8AC3E}">
        <p14:creationId xmlns:p14="http://schemas.microsoft.com/office/powerpoint/2010/main" val="3838465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8.2 Results </a:t>
            </a:r>
            <a:endParaRPr lang="en-GB" dirty="0"/>
          </a:p>
        </p:txBody>
      </p:sp>
      <p:sp>
        <p:nvSpPr>
          <p:cNvPr id="3" name="Content Placeholder 2"/>
          <p:cNvSpPr>
            <a:spLocks noGrp="1"/>
          </p:cNvSpPr>
          <p:nvPr>
            <p:ph idx="1"/>
          </p:nvPr>
        </p:nvSpPr>
        <p:spPr/>
        <p:txBody>
          <a:bodyPr>
            <a:normAutofit fontScale="70000" lnSpcReduction="20000"/>
          </a:bodyPr>
          <a:lstStyle/>
          <a:p>
            <a:r>
              <a:rPr lang="en-GB" b="1" dirty="0"/>
              <a:t> </a:t>
            </a:r>
            <a:endParaRPr lang="en-GB" dirty="0"/>
          </a:p>
          <a:p>
            <a:r>
              <a:rPr lang="en-US" dirty="0" smtClean="0"/>
              <a:t>8.2.1</a:t>
            </a:r>
            <a:r>
              <a:rPr lang="en-GB" b="1" dirty="0" smtClean="0"/>
              <a:t> </a:t>
            </a:r>
            <a:r>
              <a:rPr lang="en-GB" b="1" dirty="0"/>
              <a:t>Have you ever experienced any difficulty in learning Object Oriented Programming (OOP) </a:t>
            </a:r>
            <a:r>
              <a:rPr lang="en-GB" b="1" dirty="0" smtClean="0"/>
              <a:t>Concepts</a:t>
            </a:r>
          </a:p>
          <a:p>
            <a:r>
              <a:rPr lang="en-GB" dirty="0"/>
              <a:t>A total number of 22 students that represent 78.6% of the sample indicated they experienced difficulties in OOP concepts and only 6 students which constitute 21.4% of the sample indicates that they had no problem in learning OOP Concepts . </a:t>
            </a:r>
            <a:endParaRPr lang="en-GB" b="1" dirty="0" smtClean="0"/>
          </a:p>
          <a:p>
            <a:r>
              <a:rPr lang="en-US" dirty="0" smtClean="0"/>
              <a:t>8.2.2</a:t>
            </a:r>
            <a:r>
              <a:rPr lang="en-GB" b="1" dirty="0" smtClean="0"/>
              <a:t> </a:t>
            </a:r>
            <a:r>
              <a:rPr lang="en-GB" b="1" dirty="0"/>
              <a:t>Are you satisfied with student-</a:t>
            </a:r>
            <a:r>
              <a:rPr lang="en-GB" b="1" dirty="0" err="1"/>
              <a:t>centered</a:t>
            </a:r>
            <a:r>
              <a:rPr lang="en-GB" b="1" dirty="0"/>
              <a:t> approach way of learning offered by the </a:t>
            </a:r>
            <a:r>
              <a:rPr lang="en-GB" b="1" dirty="0" smtClean="0"/>
              <a:t>university</a:t>
            </a:r>
          </a:p>
          <a:p>
            <a:r>
              <a:rPr lang="en-GB" dirty="0"/>
              <a:t>The results showed that students are not satisfied with the student-</a:t>
            </a:r>
            <a:r>
              <a:rPr lang="en-GB" dirty="0" err="1"/>
              <a:t>centered</a:t>
            </a:r>
            <a:r>
              <a:rPr lang="en-GB" dirty="0"/>
              <a:t> approach way of learning offered by the university. Only 35% of the sample population are pleased with the approach , while 65% indicated their dissatisfaction</a:t>
            </a:r>
            <a:endParaRPr lang="en-GB" dirty="0" smtClean="0"/>
          </a:p>
          <a:p>
            <a:r>
              <a:rPr lang="en-US" dirty="0" smtClean="0"/>
              <a:t>8.2.3 </a:t>
            </a:r>
            <a:r>
              <a:rPr lang="en-GB" b="1" dirty="0" smtClean="0"/>
              <a:t>Do </a:t>
            </a:r>
            <a:r>
              <a:rPr lang="en-GB" b="1" dirty="0"/>
              <a:t>you prefer a competitive and entertaining form of learning OOP concepts</a:t>
            </a:r>
            <a:r>
              <a:rPr lang="en-GB" b="1" dirty="0" smtClean="0"/>
              <a:t>?</a:t>
            </a:r>
          </a:p>
          <a:p>
            <a:r>
              <a:rPr lang="en-GB" dirty="0"/>
              <a:t>Only three (3) students  from the sample indicated that they do not have a preference in an entertaining and competitive form of learning.</a:t>
            </a:r>
            <a:endParaRPr lang="en-GB" b="1" dirty="0"/>
          </a:p>
          <a:p>
            <a:r>
              <a:rPr lang="en-US" dirty="0" smtClean="0"/>
              <a:t>8.2.4 </a:t>
            </a:r>
            <a:r>
              <a:rPr lang="en-GB" b="1" dirty="0" smtClean="0"/>
              <a:t> </a:t>
            </a:r>
            <a:r>
              <a:rPr lang="en-GB" b="1" dirty="0"/>
              <a:t>You currently want an introduction of a mobile application to aid the UNAM eLearning </a:t>
            </a:r>
            <a:r>
              <a:rPr lang="en-GB" b="1" dirty="0" smtClean="0"/>
              <a:t>platform </a:t>
            </a:r>
          </a:p>
          <a:p>
            <a:r>
              <a:rPr lang="en-GB" dirty="0"/>
              <a:t>The results indicates that 53.6% of the sample indicates that the strongly agree with the introduction of the mobile application to the university. They are supported by 28,6% of the population that also agree with that statement.  To add, 10.7% are yet undecided whether to agree or disagree with the statement. Only two students who strongly disagree. </a:t>
            </a:r>
            <a:endParaRPr lang="en-GB" b="1" dirty="0"/>
          </a:p>
          <a:p>
            <a:endParaRPr lang="en-GB" dirty="0"/>
          </a:p>
        </p:txBody>
      </p:sp>
    </p:spTree>
    <p:extLst>
      <p:ext uri="{BB962C8B-B14F-4D97-AF65-F5344CB8AC3E}">
        <p14:creationId xmlns:p14="http://schemas.microsoft.com/office/powerpoint/2010/main" val="2539220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9. Discussion</a:t>
            </a:r>
            <a:endParaRPr lang="en-GB" dirty="0"/>
          </a:p>
        </p:txBody>
      </p:sp>
      <p:sp>
        <p:nvSpPr>
          <p:cNvPr id="3" name="Content Placeholder 2"/>
          <p:cNvSpPr>
            <a:spLocks noGrp="1"/>
          </p:cNvSpPr>
          <p:nvPr>
            <p:ph idx="1"/>
          </p:nvPr>
        </p:nvSpPr>
        <p:spPr/>
        <p:txBody>
          <a:bodyPr>
            <a:normAutofit/>
          </a:bodyPr>
          <a:lstStyle/>
          <a:p>
            <a:r>
              <a:rPr lang="en-GB" b="1" dirty="0" smtClean="0"/>
              <a:t>9.1 </a:t>
            </a:r>
            <a:r>
              <a:rPr lang="en-GB" b="1" dirty="0"/>
              <a:t>Students’ Viewpoints on Gamified OOP concepts</a:t>
            </a:r>
          </a:p>
          <a:p>
            <a:r>
              <a:rPr lang="en-GB" i="1" dirty="0"/>
              <a:t>The helper is much easier since you can use it at any time on your own time unlike a lecturer with fixed time period and who is only available at some points in time.</a:t>
            </a:r>
            <a:endParaRPr lang="en-GB" dirty="0"/>
          </a:p>
          <a:p>
            <a:r>
              <a:rPr lang="en-GB" dirty="0"/>
              <a:t>From the statement above it is evident that the OOP helper is helpful in teaching OOP concepts due to many advantages such as, it is available at any time, student can learn at own pace or time and students can learn in a motivated way</a:t>
            </a:r>
            <a:endParaRPr lang="en-GB" b="1" dirty="0"/>
          </a:p>
          <a:p>
            <a:r>
              <a:rPr lang="en-US" b="1" dirty="0" smtClean="0"/>
              <a:t>9.2 </a:t>
            </a:r>
            <a:r>
              <a:rPr lang="en-US" b="1" dirty="0"/>
              <a:t>Student Gaming Experience </a:t>
            </a:r>
          </a:p>
          <a:p>
            <a:r>
              <a:rPr lang="en-GB" i="1" dirty="0"/>
              <a:t>-I was able to learn fast as I did not feel intimidated by the lecturer’s presence and of my fellow students</a:t>
            </a:r>
            <a:endParaRPr lang="en-GB" dirty="0"/>
          </a:p>
          <a:p>
            <a:r>
              <a:rPr lang="en-GB" dirty="0"/>
              <a:t>The researcher agrees with student as this study identified that the OOP helper increased the student freedom to learn without any fear or intimidation. </a:t>
            </a:r>
          </a:p>
          <a:p>
            <a:endParaRPr lang="en-GB" b="1" dirty="0" smtClean="0"/>
          </a:p>
          <a:p>
            <a:endParaRPr lang="en-GB" dirty="0"/>
          </a:p>
        </p:txBody>
      </p:sp>
    </p:spTree>
    <p:extLst>
      <p:ext uri="{BB962C8B-B14F-4D97-AF65-F5344CB8AC3E}">
        <p14:creationId xmlns:p14="http://schemas.microsoft.com/office/powerpoint/2010/main" val="541473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10. Conclusion</a:t>
            </a:r>
            <a:endParaRPr lang="en-GB" dirty="0"/>
          </a:p>
        </p:txBody>
      </p:sp>
      <p:sp>
        <p:nvSpPr>
          <p:cNvPr id="3" name="Content Placeholder 2"/>
          <p:cNvSpPr>
            <a:spLocks noGrp="1"/>
          </p:cNvSpPr>
          <p:nvPr>
            <p:ph idx="1"/>
          </p:nvPr>
        </p:nvSpPr>
        <p:spPr/>
        <p:txBody>
          <a:bodyPr>
            <a:normAutofit fontScale="77500" lnSpcReduction="20000"/>
          </a:bodyPr>
          <a:lstStyle/>
          <a:p>
            <a:r>
              <a:rPr lang="en-GB" b="1" dirty="0" smtClean="0"/>
              <a:t>10.1 </a:t>
            </a:r>
            <a:r>
              <a:rPr lang="en-GB" b="1" dirty="0"/>
              <a:t>Conclusion </a:t>
            </a:r>
          </a:p>
          <a:p>
            <a:pPr>
              <a:buFont typeface="Wingdings" panose="05000000000000000000" pitchFamily="2" charset="2"/>
              <a:buChar char="Ø"/>
            </a:pPr>
            <a:r>
              <a:rPr lang="en-GB" dirty="0"/>
              <a:t>The </a:t>
            </a:r>
            <a:r>
              <a:rPr lang="en-GB" dirty="0" smtClean="0"/>
              <a:t>research </a:t>
            </a:r>
            <a:r>
              <a:rPr lang="en-GB" dirty="0"/>
              <a:t>offered a game-based learning game, which covers the OOP concepts. </a:t>
            </a:r>
            <a:endParaRPr lang="en-GB" dirty="0" smtClean="0"/>
          </a:p>
          <a:p>
            <a:pPr>
              <a:buFont typeface="Wingdings" panose="05000000000000000000" pitchFamily="2" charset="2"/>
              <a:buChar char="Ø"/>
            </a:pPr>
            <a:r>
              <a:rPr lang="en-GB" dirty="0" smtClean="0"/>
              <a:t>The </a:t>
            </a:r>
            <a:r>
              <a:rPr lang="en-GB" dirty="0"/>
              <a:t>objective of the study was to develop a gamified mobile application to improve students’ engagement in the OOP module and to add a mobile application to an existing eLearning platform in order to provide an interactive way to deliver OOP contents. </a:t>
            </a:r>
            <a:endParaRPr lang="en-GB" dirty="0" smtClean="0"/>
          </a:p>
          <a:p>
            <a:pPr>
              <a:buFont typeface="Wingdings" panose="05000000000000000000" pitchFamily="2" charset="2"/>
              <a:buChar char="Ø"/>
            </a:pPr>
            <a:r>
              <a:rPr lang="en-GB" dirty="0" smtClean="0"/>
              <a:t>Henceforth</a:t>
            </a:r>
            <a:r>
              <a:rPr lang="en-GB" dirty="0"/>
              <a:t>, the study designed the OOP Helper application in order to meet the objective.  </a:t>
            </a:r>
            <a:endParaRPr lang="en-GB" dirty="0" smtClean="0"/>
          </a:p>
          <a:p>
            <a:pPr marL="0" indent="0">
              <a:buNone/>
            </a:pPr>
            <a:r>
              <a:rPr lang="en-US" b="1" dirty="0" smtClean="0"/>
              <a:t>10.2 Recommendation</a:t>
            </a:r>
          </a:p>
          <a:p>
            <a:pPr lvl="0">
              <a:buFont typeface="Wingdings" panose="05000000000000000000" pitchFamily="2" charset="2"/>
              <a:buChar char="Ø"/>
            </a:pPr>
            <a:r>
              <a:rPr lang="en-GB" dirty="0"/>
              <a:t>The study recommends that future researchers need to consider in-depth qualitative studies to assess the effectiveness of gamification in tertiary education in Namibia and Africa at large. </a:t>
            </a:r>
          </a:p>
          <a:p>
            <a:pPr lvl="0">
              <a:buFont typeface="Wingdings" panose="05000000000000000000" pitchFamily="2" charset="2"/>
              <a:buChar char="Ø"/>
            </a:pPr>
            <a:r>
              <a:rPr lang="en-GB" dirty="0"/>
              <a:t>Furthermore, this study calls for more research to be done regarding Gamification, in the Namibian context as literature is very limited. </a:t>
            </a:r>
            <a:endParaRPr lang="en-GB" dirty="0" smtClean="0"/>
          </a:p>
          <a:p>
            <a:r>
              <a:rPr lang="en-US" b="1" dirty="0" smtClean="0"/>
              <a:t>10.3 </a:t>
            </a:r>
            <a:r>
              <a:rPr lang="en-GB" b="1" dirty="0"/>
              <a:t>Future work </a:t>
            </a:r>
          </a:p>
          <a:p>
            <a:pPr>
              <a:buFont typeface="Wingdings" panose="05000000000000000000" pitchFamily="2" charset="2"/>
              <a:buChar char="Ø"/>
            </a:pPr>
            <a:r>
              <a:rPr lang="en-GB" dirty="0"/>
              <a:t>This study was only limited to designing an Application for OOP concepts that runs on the Android operating system, therefore the future works includes the development of the iOS-based application.  </a:t>
            </a:r>
            <a:endParaRPr lang="en-GB" b="1" dirty="0"/>
          </a:p>
          <a:p>
            <a:pPr marL="0" lvl="0" indent="0">
              <a:buNone/>
            </a:pPr>
            <a:endParaRPr lang="en-GB" dirty="0"/>
          </a:p>
          <a:p>
            <a:pPr marL="0" indent="0">
              <a:buNone/>
            </a:pPr>
            <a:endParaRPr lang="en-GB" b="1" dirty="0"/>
          </a:p>
        </p:txBody>
      </p:sp>
    </p:spTree>
    <p:extLst>
      <p:ext uri="{BB962C8B-B14F-4D97-AF65-F5344CB8AC3E}">
        <p14:creationId xmlns:p14="http://schemas.microsoft.com/office/powerpoint/2010/main" val="557082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endParaRPr lang="en-GB" dirty="0"/>
          </a:p>
        </p:txBody>
      </p:sp>
      <p:sp>
        <p:nvSpPr>
          <p:cNvPr id="3" name="Content Placeholder 2"/>
          <p:cNvSpPr>
            <a:spLocks noGrp="1"/>
          </p:cNvSpPr>
          <p:nvPr>
            <p:ph idx="1"/>
          </p:nvPr>
        </p:nvSpPr>
        <p:spPr/>
        <p:txBody>
          <a:bodyPr>
            <a:normAutofit lnSpcReduction="10000"/>
          </a:bodyPr>
          <a:lstStyle/>
          <a:p>
            <a:r>
              <a:rPr lang="en-GB" dirty="0" err="1" smtClean="0"/>
              <a:t>Durin</a:t>
            </a:r>
            <a:r>
              <a:rPr lang="en-GB" dirty="0"/>
              <a:t>, F., Lee R., Bade, A., On, C. K.  and </a:t>
            </a:r>
            <a:r>
              <a:rPr lang="en-GB" dirty="0" err="1"/>
              <a:t>Hamzah</a:t>
            </a:r>
            <a:r>
              <a:rPr lang="en-GB" dirty="0"/>
              <a:t>, N. Impact of Implementing </a:t>
            </a:r>
            <a:r>
              <a:rPr lang="en-GB" dirty="0" smtClean="0"/>
              <a:t>Game Elements </a:t>
            </a:r>
            <a:r>
              <a:rPr lang="en-GB" dirty="0"/>
              <a:t>in Gamifying Educational Environment : A Study, in </a:t>
            </a:r>
            <a:r>
              <a:rPr lang="en-GB" i="1" dirty="0"/>
              <a:t>J. Phys.: Conf. Ser. </a:t>
            </a:r>
            <a:r>
              <a:rPr lang="en-GB" i="1" dirty="0" smtClean="0"/>
              <a:t>1358 012064</a:t>
            </a:r>
            <a:r>
              <a:rPr lang="en-GB" dirty="0"/>
              <a:t>, pp. 1–7.</a:t>
            </a:r>
          </a:p>
          <a:p>
            <a:r>
              <a:rPr lang="en-GB" dirty="0" err="1" smtClean="0"/>
              <a:t>Faiella</a:t>
            </a:r>
            <a:r>
              <a:rPr lang="en-GB" dirty="0" smtClean="0"/>
              <a:t> </a:t>
            </a:r>
            <a:r>
              <a:rPr lang="en-GB" dirty="0"/>
              <a:t>F., </a:t>
            </a:r>
            <a:r>
              <a:rPr lang="en-GB" dirty="0" err="1"/>
              <a:t>Ricciardi</a:t>
            </a:r>
            <a:r>
              <a:rPr lang="en-GB" dirty="0"/>
              <a:t> M.</a:t>
            </a:r>
            <a:r>
              <a:rPr lang="en-GB" b="1" dirty="0"/>
              <a:t> </a:t>
            </a:r>
            <a:r>
              <a:rPr lang="en-GB" dirty="0"/>
              <a:t>(2015), </a:t>
            </a:r>
            <a:r>
              <a:rPr lang="en-GB" i="1" dirty="0"/>
              <a:t>Gamification and learning: a review of issues and research, </a:t>
            </a:r>
            <a:r>
              <a:rPr lang="en-GB" dirty="0"/>
              <a:t>Journal of e-Learning and Knowledge Society, v.11, n.3, 13-21. ISSN: 1826-6223, e-ISSN: 1971-8829</a:t>
            </a:r>
          </a:p>
          <a:p>
            <a:pPr marL="0" indent="0">
              <a:buNone/>
            </a:pPr>
            <a:r>
              <a:rPr lang="en-GB" dirty="0" err="1"/>
              <a:t>Iyawa</a:t>
            </a:r>
            <a:r>
              <a:rPr lang="en-GB" dirty="0"/>
              <a:t>, G. E., </a:t>
            </a:r>
            <a:r>
              <a:rPr lang="en-GB" dirty="0" err="1"/>
              <a:t>Masikara</a:t>
            </a:r>
            <a:r>
              <a:rPr lang="en-GB" dirty="0"/>
              <a:t>, W., Osakwe, J. O., &amp; </a:t>
            </a:r>
            <a:r>
              <a:rPr lang="en-GB" dirty="0" err="1"/>
              <a:t>Oduor</a:t>
            </a:r>
            <a:r>
              <a:rPr lang="en-GB" dirty="0"/>
              <a:t>, C. O. (2019, May). </a:t>
            </a:r>
            <a:r>
              <a:rPr lang="en-GB" i="1" dirty="0"/>
              <a:t>CS Challenger: Gamifying the Learning of Computer Science Concepts through a Mobile Application platform.</a:t>
            </a:r>
            <a:r>
              <a:rPr lang="en-GB" dirty="0"/>
              <a:t> </a:t>
            </a:r>
            <a:r>
              <a:rPr lang="en-GB" i="1" dirty="0"/>
              <a:t>2019 IST-Africa Week Conference (IST-Africa)</a:t>
            </a:r>
            <a:r>
              <a:rPr lang="en-GB" dirty="0"/>
              <a:t>. </a:t>
            </a:r>
            <a:r>
              <a:rPr lang="en-GB" u="sng" dirty="0">
                <a:hlinkClick r:id="rId2"/>
              </a:rPr>
              <a:t>https://doi.org/10.23919/istafrica.2019.8764865</a:t>
            </a:r>
            <a:r>
              <a:rPr lang="en-GB" dirty="0"/>
              <a:t> </a:t>
            </a:r>
          </a:p>
          <a:p>
            <a:r>
              <a:rPr lang="en-GB" dirty="0"/>
              <a:t>National Planning Commission. (2017, May). </a:t>
            </a:r>
            <a:r>
              <a:rPr lang="en-GB" i="1" dirty="0"/>
              <a:t>Namibia’s 5th National Development Plan (Ndp5)</a:t>
            </a:r>
            <a:r>
              <a:rPr lang="en-GB" dirty="0"/>
              <a:t> (ISBN: 978–99945-0-096-3). Retrieved from </a:t>
            </a:r>
            <a:r>
              <a:rPr lang="en-GB" u="sng" dirty="0">
                <a:hlinkClick r:id="rId3"/>
              </a:rPr>
              <a:t>https://www.npc.gov.na/?wpfb_dl=294</a:t>
            </a:r>
            <a:r>
              <a:rPr lang="en-GB" u="sng" dirty="0"/>
              <a:t> </a:t>
            </a:r>
            <a:endParaRPr lang="en-GB" dirty="0"/>
          </a:p>
          <a:p>
            <a:r>
              <a:rPr lang="en-GB" dirty="0"/>
              <a:t>Wong, Y. S., </a:t>
            </a:r>
            <a:r>
              <a:rPr lang="en-GB" dirty="0" err="1"/>
              <a:t>Maizatul</a:t>
            </a:r>
            <a:r>
              <a:rPr lang="en-GB" dirty="0"/>
              <a:t>, H. M. Y. (2013). </a:t>
            </a:r>
            <a:r>
              <a:rPr lang="en-GB" i="1" dirty="0"/>
              <a:t>Computer Game As Learning and Teaching Tool For Object Oriented Programming in Higher Education Institution.</a:t>
            </a:r>
            <a:r>
              <a:rPr lang="en-GB" dirty="0"/>
              <a:t> Procedia - Social and </a:t>
            </a:r>
            <a:r>
              <a:rPr lang="en-GB" dirty="0" err="1"/>
              <a:t>Behavioral</a:t>
            </a:r>
            <a:r>
              <a:rPr lang="en-GB" dirty="0"/>
              <a:t> Sciences 123 pp.215 – 224. </a:t>
            </a:r>
          </a:p>
          <a:p>
            <a:endParaRPr lang="en-GB" dirty="0"/>
          </a:p>
        </p:txBody>
      </p:sp>
    </p:spTree>
    <p:extLst>
      <p:ext uri="{BB962C8B-B14F-4D97-AF65-F5344CB8AC3E}">
        <p14:creationId xmlns:p14="http://schemas.microsoft.com/office/powerpoint/2010/main" val="3789015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GB" dirty="0"/>
          </a:p>
        </p:txBody>
      </p:sp>
      <p:sp>
        <p:nvSpPr>
          <p:cNvPr id="3" name="Content Placeholder 2"/>
          <p:cNvSpPr>
            <a:spLocks noGrp="1"/>
          </p:cNvSpPr>
          <p:nvPr>
            <p:ph idx="1"/>
          </p:nvPr>
        </p:nvSpPr>
        <p:spPr/>
        <p:txBody>
          <a:bodyPr>
            <a:normAutofit fontScale="85000" lnSpcReduction="20000"/>
          </a:bodyPr>
          <a:lstStyle/>
          <a:p>
            <a:r>
              <a:rPr lang="en-GB" dirty="0"/>
              <a:t>1.</a:t>
            </a:r>
            <a:r>
              <a:rPr lang="en-GB" b="1" dirty="0"/>
              <a:t>Introduction</a:t>
            </a:r>
            <a:endParaRPr lang="en-GB" dirty="0"/>
          </a:p>
          <a:p>
            <a:r>
              <a:rPr lang="en-GB" dirty="0"/>
              <a:t>2.</a:t>
            </a:r>
            <a:r>
              <a:rPr lang="en-GB" b="1" dirty="0"/>
              <a:t>Problem Statement</a:t>
            </a:r>
            <a:endParaRPr lang="en-GB" dirty="0"/>
          </a:p>
          <a:p>
            <a:r>
              <a:rPr lang="en-GB" dirty="0"/>
              <a:t>3.</a:t>
            </a:r>
            <a:r>
              <a:rPr lang="en-GB" b="1" dirty="0"/>
              <a:t>Objectives</a:t>
            </a:r>
            <a:endParaRPr lang="en-GB" dirty="0"/>
          </a:p>
          <a:p>
            <a:r>
              <a:rPr lang="en-GB" dirty="0"/>
              <a:t>4.</a:t>
            </a:r>
            <a:r>
              <a:rPr lang="en-GB" b="1" dirty="0"/>
              <a:t>Significance</a:t>
            </a:r>
            <a:endParaRPr lang="en-GB" dirty="0"/>
          </a:p>
          <a:p>
            <a:r>
              <a:rPr lang="en-GB" dirty="0"/>
              <a:t>5.</a:t>
            </a:r>
            <a:r>
              <a:rPr lang="en-GB" b="1" dirty="0"/>
              <a:t>Motivation</a:t>
            </a:r>
            <a:endParaRPr lang="en-GB" dirty="0"/>
          </a:p>
          <a:p>
            <a:r>
              <a:rPr lang="en-GB" dirty="0"/>
              <a:t>6.</a:t>
            </a:r>
            <a:r>
              <a:rPr lang="en-GB" b="1" dirty="0"/>
              <a:t>Literature Review</a:t>
            </a:r>
            <a:endParaRPr lang="en-GB" dirty="0"/>
          </a:p>
          <a:p>
            <a:r>
              <a:rPr lang="en-GB" dirty="0"/>
              <a:t>7.</a:t>
            </a:r>
            <a:r>
              <a:rPr lang="en-GB" b="1" dirty="0"/>
              <a:t>Methodology</a:t>
            </a:r>
            <a:endParaRPr lang="en-GB" dirty="0"/>
          </a:p>
          <a:p>
            <a:r>
              <a:rPr lang="en-GB" dirty="0"/>
              <a:t>8.</a:t>
            </a:r>
            <a:r>
              <a:rPr lang="en-GB" b="1" dirty="0"/>
              <a:t>Results</a:t>
            </a:r>
            <a:endParaRPr lang="en-GB" dirty="0"/>
          </a:p>
          <a:p>
            <a:r>
              <a:rPr lang="en-GB" dirty="0"/>
              <a:t>9.</a:t>
            </a:r>
            <a:r>
              <a:rPr lang="en-GB" b="1" dirty="0"/>
              <a:t>Discussion</a:t>
            </a:r>
            <a:endParaRPr lang="en-GB" dirty="0"/>
          </a:p>
          <a:p>
            <a:r>
              <a:rPr lang="en-GB" dirty="0"/>
              <a:t>10.</a:t>
            </a:r>
            <a:r>
              <a:rPr lang="en-GB" b="1" dirty="0"/>
              <a:t>Conclusion</a:t>
            </a:r>
            <a:endParaRPr lang="en-GB" dirty="0"/>
          </a:p>
          <a:p>
            <a:r>
              <a:rPr lang="en-GB" dirty="0"/>
              <a:t>11.</a:t>
            </a:r>
            <a:r>
              <a:rPr lang="en-GB" b="1" dirty="0"/>
              <a:t>References</a:t>
            </a:r>
            <a:endParaRPr lang="en-GB" dirty="0"/>
          </a:p>
          <a:p>
            <a:endParaRPr lang="en-GB" dirty="0"/>
          </a:p>
        </p:txBody>
      </p:sp>
    </p:spTree>
    <p:extLst>
      <p:ext uri="{BB962C8B-B14F-4D97-AF65-F5344CB8AC3E}">
        <p14:creationId xmlns:p14="http://schemas.microsoft.com/office/powerpoint/2010/main" val="785621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GB"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GB" sz="2000" dirty="0"/>
              <a:t>Object-Oriented Programming (OOP) is one of the most critical module required by all </a:t>
            </a:r>
            <a:r>
              <a:rPr lang="en-GB" sz="2000" dirty="0" smtClean="0"/>
              <a:t>Computer </a:t>
            </a:r>
            <a:r>
              <a:rPr lang="en-GB" sz="2000" dirty="0"/>
              <a:t>S</a:t>
            </a:r>
            <a:r>
              <a:rPr lang="en-GB" sz="2000" dirty="0" smtClean="0"/>
              <a:t>cience </a:t>
            </a:r>
            <a:r>
              <a:rPr lang="en-GB" sz="2000" dirty="0"/>
              <a:t>or Information Technology (IT) students as it is widely used and very popular in the software development industry. </a:t>
            </a:r>
            <a:endParaRPr lang="en-GB" sz="2000" dirty="0" smtClean="0"/>
          </a:p>
          <a:p>
            <a:pPr lvl="1">
              <a:buFont typeface="Wingdings" panose="05000000000000000000" pitchFamily="2" charset="2"/>
              <a:buChar char="v"/>
            </a:pPr>
            <a:r>
              <a:rPr lang="en-GB" sz="2000" dirty="0" smtClean="0"/>
              <a:t>Lecturing </a:t>
            </a:r>
            <a:r>
              <a:rPr lang="en-GB" sz="2000" dirty="0"/>
              <a:t>OOP is not as easy as expected. Lecturing unmotivated students is a predicament faced by lecturers every single </a:t>
            </a:r>
            <a:r>
              <a:rPr lang="en-GB" sz="2000" dirty="0" smtClean="0"/>
              <a:t>In </a:t>
            </a:r>
            <a:r>
              <a:rPr lang="en-GB" sz="2000" dirty="0"/>
              <a:t>recent years, the passing rate of OOP module at the University of Namibia (UNAM) has </a:t>
            </a:r>
            <a:r>
              <a:rPr lang="en-GB" sz="2000" dirty="0" smtClean="0"/>
              <a:t>been </a:t>
            </a:r>
            <a:r>
              <a:rPr lang="en-GB" sz="2000" dirty="0"/>
              <a:t>around 30 to 40</a:t>
            </a:r>
            <a:r>
              <a:rPr lang="en-GB" sz="2000" dirty="0" smtClean="0"/>
              <a:t>%.</a:t>
            </a:r>
          </a:p>
          <a:p>
            <a:pPr lvl="1">
              <a:buFont typeface="Wingdings" panose="05000000000000000000" pitchFamily="2" charset="2"/>
              <a:buChar char="v"/>
            </a:pPr>
            <a:r>
              <a:rPr lang="en-GB" sz="2000" dirty="0" smtClean="0"/>
              <a:t>To </a:t>
            </a:r>
            <a:r>
              <a:rPr lang="en-GB" sz="2000" dirty="0"/>
              <a:t>increase the interest of students in learning, gamification approach should be used, which delivers learning contents in an easier, interesting, competitive and entertaining way. </a:t>
            </a:r>
            <a:endParaRPr lang="en-GB" sz="2000" dirty="0" smtClean="0"/>
          </a:p>
        </p:txBody>
      </p:sp>
    </p:spTree>
    <p:extLst>
      <p:ext uri="{BB962C8B-B14F-4D97-AF65-F5344CB8AC3E}">
        <p14:creationId xmlns:p14="http://schemas.microsoft.com/office/powerpoint/2010/main" val="4111202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0478"/>
            <a:ext cx="10058400" cy="1450757"/>
          </a:xfrm>
        </p:spPr>
        <p:txBody>
          <a:bodyPr/>
          <a:lstStyle/>
          <a:p>
            <a:r>
              <a:rPr lang="en-US" dirty="0" smtClean="0"/>
              <a:t>2. Statement of the problem</a:t>
            </a: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dirty="0"/>
              <a:t>The current use of student-centred approach proves to be insufficient for the inexperienced students doing Object oriented programming</a:t>
            </a:r>
            <a:r>
              <a:rPr lang="en-GB" dirty="0" smtClean="0"/>
              <a:t>. </a:t>
            </a:r>
            <a:r>
              <a:rPr lang="en-GB" dirty="0"/>
              <a:t>According to </a:t>
            </a:r>
            <a:r>
              <a:rPr lang="en-GB" dirty="0" err="1"/>
              <a:t>Iyawa</a:t>
            </a:r>
            <a:r>
              <a:rPr lang="en-GB" dirty="0"/>
              <a:t> et al. (2019) in a study to design, develop and evaluate a gamified mobile application to support the learning of basic and advanced computational concepts in the Department of Computer Science at UNAM, identified that OOP is one of most challenging module in the UNAM school of Computing</a:t>
            </a:r>
            <a:r>
              <a:rPr lang="en-GB" dirty="0" smtClean="0"/>
              <a:t>.  </a:t>
            </a:r>
            <a:r>
              <a:rPr lang="en-GB" dirty="0"/>
              <a:t>In 2019, eighty-three (83) students registered for OOP 2. In a group of these students, 25% of the student did not qualify to write the examination. </a:t>
            </a:r>
            <a:r>
              <a:rPr lang="en-GB" dirty="0" smtClean="0"/>
              <a:t> This </a:t>
            </a:r>
            <a:r>
              <a:rPr lang="en-GB" dirty="0"/>
              <a:t>indicate that most students struggle with mastering the OOP basic concepts (classes, objects, attributes, methods, inheritance, polymorphism, and encapsulation). </a:t>
            </a:r>
            <a:r>
              <a:rPr lang="en-GB" dirty="0" smtClean="0"/>
              <a:t> Despite </a:t>
            </a:r>
            <a:r>
              <a:rPr lang="en-GB" dirty="0"/>
              <a:t>the use of interactive e-learning platform (Moodle), the university need to explore more on options provided by gamification. </a:t>
            </a:r>
            <a:r>
              <a:rPr lang="en-GB" dirty="0" smtClean="0"/>
              <a:t>The </a:t>
            </a:r>
            <a:r>
              <a:rPr lang="en-GB" dirty="0"/>
              <a:t>Moodle learning platform (eLearning) needs to be aided with the mobile application to facilitate the learning process in the OOP modules. </a:t>
            </a:r>
            <a:endParaRPr lang="en-GB" dirty="0" smtClean="0"/>
          </a:p>
          <a:p>
            <a:endParaRPr lang="en-GB" dirty="0"/>
          </a:p>
        </p:txBody>
      </p:sp>
    </p:spTree>
    <p:extLst>
      <p:ext uri="{BB962C8B-B14F-4D97-AF65-F5344CB8AC3E}">
        <p14:creationId xmlns:p14="http://schemas.microsoft.com/office/powerpoint/2010/main" val="1247896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GB" b="1" dirty="0" smtClean="0"/>
              <a:t>Objectives </a:t>
            </a:r>
            <a:r>
              <a:rPr lang="en-GB" b="1" dirty="0"/>
              <a:t>of the study</a:t>
            </a:r>
            <a:r>
              <a:rPr lang="en-US" dirty="0" smtClean="0"/>
              <a:t> </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The primary objective of this study </a:t>
            </a:r>
            <a:r>
              <a:rPr lang="en-GB" dirty="0" smtClean="0"/>
              <a:t>was to </a:t>
            </a:r>
            <a:r>
              <a:rPr lang="en-GB" dirty="0"/>
              <a:t>develop a gamified mobile </a:t>
            </a:r>
            <a:r>
              <a:rPr lang="en-GB" dirty="0" smtClean="0"/>
              <a:t>application to </a:t>
            </a:r>
            <a:r>
              <a:rPr lang="en-GB" dirty="0" smtClean="0"/>
              <a:t>add to </a:t>
            </a:r>
            <a:r>
              <a:rPr lang="en-GB" dirty="0" smtClean="0"/>
              <a:t>the existing </a:t>
            </a:r>
            <a:r>
              <a:rPr lang="en-GB" dirty="0"/>
              <a:t>eLearning platform in order to provide an </a:t>
            </a:r>
            <a:r>
              <a:rPr lang="en-GB" dirty="0" smtClean="0"/>
              <a:t>motivating</a:t>
            </a:r>
            <a:r>
              <a:rPr lang="en-GB" dirty="0" smtClean="0"/>
              <a:t> </a:t>
            </a:r>
            <a:r>
              <a:rPr lang="en-GB" dirty="0"/>
              <a:t>way to deliver OOP contents. </a:t>
            </a:r>
          </a:p>
          <a:p>
            <a:endParaRPr lang="en-GB" dirty="0"/>
          </a:p>
        </p:txBody>
      </p:sp>
    </p:spTree>
    <p:extLst>
      <p:ext uri="{BB962C8B-B14F-4D97-AF65-F5344CB8AC3E}">
        <p14:creationId xmlns:p14="http://schemas.microsoft.com/office/powerpoint/2010/main" val="1028604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4. Significance </a:t>
            </a:r>
            <a:r>
              <a:rPr lang="en-GB" b="1" dirty="0"/>
              <a:t>of the </a:t>
            </a:r>
            <a:r>
              <a:rPr lang="en-GB" b="1" dirty="0" smtClean="0"/>
              <a:t>study</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GB" dirty="0"/>
              <a:t>There have not been any gamified mobile application in the context of OOP at the University Of Namibia</a:t>
            </a:r>
            <a:r>
              <a:rPr lang="en-GB" dirty="0" smtClean="0"/>
              <a:t>.</a:t>
            </a:r>
          </a:p>
          <a:p>
            <a:pPr>
              <a:buFont typeface="Wingdings" panose="05000000000000000000" pitchFamily="2" charset="2"/>
              <a:buChar char="v"/>
            </a:pPr>
            <a:r>
              <a:rPr lang="en-GB" dirty="0" smtClean="0"/>
              <a:t>Therefore</a:t>
            </a:r>
            <a:r>
              <a:rPr lang="en-GB" dirty="0"/>
              <a:t>, this study will genuinely contribute to the body of literature on gamification for educational purposes in the context of Object Oriented Programming in Namibia. </a:t>
            </a:r>
            <a:endParaRPr lang="en-GB" dirty="0" smtClean="0"/>
          </a:p>
          <a:p>
            <a:pPr>
              <a:buFont typeface="Wingdings" panose="05000000000000000000" pitchFamily="2" charset="2"/>
              <a:buChar char="v"/>
            </a:pPr>
            <a:r>
              <a:rPr lang="en-GB" dirty="0" smtClean="0"/>
              <a:t>In </a:t>
            </a:r>
            <a:r>
              <a:rPr lang="en-GB" dirty="0"/>
              <a:t>addition, it </a:t>
            </a:r>
            <a:r>
              <a:rPr lang="en-GB" dirty="0" smtClean="0"/>
              <a:t>aimed to </a:t>
            </a:r>
            <a:r>
              <a:rPr lang="en-GB" dirty="0"/>
              <a:t>promote quality delivery of education in Namibia through game-based learning. A necessity  presented in the Namibia’s fifth (5</a:t>
            </a:r>
            <a:r>
              <a:rPr lang="en-GB" baseline="30000" dirty="0"/>
              <a:t>th</a:t>
            </a:r>
            <a:r>
              <a:rPr lang="en-GB" dirty="0"/>
              <a:t>) National Development Plan (NDP5) that is to “improve quality of teaching and learning in university and strengthen research capacity at higher education institutions” (National Planning Commission , 2017).</a:t>
            </a:r>
          </a:p>
          <a:p>
            <a:endParaRPr lang="en-GB" dirty="0"/>
          </a:p>
        </p:txBody>
      </p:sp>
    </p:spTree>
    <p:extLst>
      <p:ext uri="{BB962C8B-B14F-4D97-AF65-F5344CB8AC3E}">
        <p14:creationId xmlns:p14="http://schemas.microsoft.com/office/powerpoint/2010/main" val="3068574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5. Motivation</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Statistics </a:t>
            </a:r>
            <a:r>
              <a:rPr lang="en-US" dirty="0" smtClean="0"/>
              <a:t> for 2019 and </a:t>
            </a:r>
            <a:r>
              <a:rPr lang="en-US" dirty="0"/>
              <a:t> </a:t>
            </a:r>
            <a:r>
              <a:rPr lang="en-US" dirty="0" smtClean="0"/>
              <a:t>a study by </a:t>
            </a:r>
            <a:r>
              <a:rPr lang="en-US" dirty="0" err="1" smtClean="0"/>
              <a:t>Iyawa</a:t>
            </a:r>
            <a:r>
              <a:rPr lang="en-US" dirty="0" smtClean="0"/>
              <a:t> (2019) has shown that OOP1 and OOP2  is a challenging module to students. </a:t>
            </a:r>
          </a:p>
          <a:p>
            <a:pPr>
              <a:buFont typeface="Wingdings" panose="05000000000000000000" pitchFamily="2" charset="2"/>
              <a:buChar char="§"/>
            </a:pPr>
            <a:r>
              <a:rPr lang="en-US" dirty="0" smtClean="0"/>
              <a:t>For </a:t>
            </a:r>
            <a:r>
              <a:rPr lang="en-US" dirty="0"/>
              <a:t>this reason, it has raised a desire for the researcher to </a:t>
            </a:r>
            <a:r>
              <a:rPr lang="en-US" dirty="0" smtClean="0"/>
              <a:t>help student who facing challenges in </a:t>
            </a:r>
            <a:r>
              <a:rPr lang="en-US" dirty="0" smtClean="0"/>
              <a:t>the OOP </a:t>
            </a:r>
            <a:r>
              <a:rPr lang="en-US" dirty="0" smtClean="0"/>
              <a:t>module by creating an application to motivate them.  </a:t>
            </a:r>
            <a:endParaRPr lang="en-US" dirty="0"/>
          </a:p>
        </p:txBody>
      </p:sp>
    </p:spTree>
    <p:extLst>
      <p:ext uri="{BB962C8B-B14F-4D97-AF65-F5344CB8AC3E}">
        <p14:creationId xmlns:p14="http://schemas.microsoft.com/office/powerpoint/2010/main" val="784331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Literature </a:t>
            </a:r>
            <a:r>
              <a:rPr lang="en-US" b="1" dirty="0"/>
              <a:t>Review </a:t>
            </a:r>
            <a:endParaRPr lang="en-GB" dirty="0"/>
          </a:p>
        </p:txBody>
      </p:sp>
      <p:sp>
        <p:nvSpPr>
          <p:cNvPr id="3" name="Content Placeholder 2"/>
          <p:cNvSpPr>
            <a:spLocks noGrp="1"/>
          </p:cNvSpPr>
          <p:nvPr>
            <p:ph idx="1"/>
          </p:nvPr>
        </p:nvSpPr>
        <p:spPr/>
        <p:txBody>
          <a:bodyPr/>
          <a:lstStyle/>
          <a:p>
            <a:pPr marL="0" indent="0">
              <a:buNone/>
            </a:pPr>
            <a:r>
              <a:rPr lang="en-US" dirty="0" smtClean="0"/>
              <a:t>6.2 </a:t>
            </a:r>
            <a:r>
              <a:rPr lang="en-US" dirty="0"/>
              <a:t>Overview of Gamification and Object-oriented Programming </a:t>
            </a:r>
            <a:endParaRPr lang="en-GB" dirty="0" smtClean="0"/>
          </a:p>
          <a:p>
            <a:pPr>
              <a:buFont typeface="Wingdings" panose="05000000000000000000" pitchFamily="2" charset="2"/>
              <a:buChar char="Ø"/>
            </a:pPr>
            <a:r>
              <a:rPr lang="en-GB" dirty="0" smtClean="0"/>
              <a:t>Apostol </a:t>
            </a:r>
            <a:r>
              <a:rPr lang="en-GB" i="1" dirty="0"/>
              <a:t>et al. </a:t>
            </a:r>
            <a:r>
              <a:rPr lang="en-GB" dirty="0"/>
              <a:t>(2013) identify eight elements of games that are used for the gamification of learning, such as: rules, goals and outcome, feedback or rewards, problem solving, story, player(s), safe environment, sen­se of mastery. </a:t>
            </a:r>
          </a:p>
          <a:p>
            <a:pPr>
              <a:buFont typeface="Wingdings" panose="05000000000000000000" pitchFamily="2" charset="2"/>
              <a:buChar char="Ø"/>
            </a:pPr>
            <a:r>
              <a:rPr lang="en-GB" dirty="0"/>
              <a:t>Object-oriented programming is a programming paradigm or methodology that creates programs using classes and objects. </a:t>
            </a:r>
          </a:p>
          <a:p>
            <a:endParaRPr lang="en-GB" dirty="0"/>
          </a:p>
        </p:txBody>
      </p:sp>
    </p:spTree>
    <p:extLst>
      <p:ext uri="{BB962C8B-B14F-4D97-AF65-F5344CB8AC3E}">
        <p14:creationId xmlns:p14="http://schemas.microsoft.com/office/powerpoint/2010/main" val="663848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GB" dirty="0"/>
              <a:t/>
            </a:r>
            <a:br>
              <a:rPr lang="en-GB" dirty="0"/>
            </a:br>
            <a:r>
              <a:rPr lang="en-US" b="1" dirty="0"/>
              <a:t>6</a:t>
            </a:r>
            <a:r>
              <a:rPr lang="en-US" b="1" dirty="0" smtClean="0"/>
              <a:t>.3 </a:t>
            </a:r>
            <a:r>
              <a:rPr lang="en-US" b="1" dirty="0"/>
              <a:t>Review of related work</a:t>
            </a:r>
            <a:endParaRPr lang="en-GB" dirty="0"/>
          </a:p>
        </p:txBody>
      </p:sp>
      <p:sp>
        <p:nvSpPr>
          <p:cNvPr id="3" name="Content Placeholder 2"/>
          <p:cNvSpPr>
            <a:spLocks noGrp="1"/>
          </p:cNvSpPr>
          <p:nvPr>
            <p:ph idx="1"/>
          </p:nvPr>
        </p:nvSpPr>
        <p:spPr/>
        <p:txBody>
          <a:bodyPr>
            <a:normAutofit fontScale="85000" lnSpcReduction="10000"/>
          </a:bodyPr>
          <a:lstStyle/>
          <a:p>
            <a:r>
              <a:rPr lang="en-GB" b="1" dirty="0" smtClean="0"/>
              <a:t>6.4.1 </a:t>
            </a:r>
            <a:r>
              <a:rPr lang="en-GB" b="1" dirty="0"/>
              <a:t>Usage of Gamified mobile application in tertiary education.</a:t>
            </a:r>
            <a:endParaRPr lang="en-GB" dirty="0"/>
          </a:p>
          <a:p>
            <a:r>
              <a:rPr lang="en-GB" b="1" dirty="0"/>
              <a:t>6.4.1.1 CS challenger </a:t>
            </a:r>
            <a:endParaRPr lang="en-GB" dirty="0"/>
          </a:p>
          <a:p>
            <a:r>
              <a:rPr lang="en-GB" dirty="0"/>
              <a:t>CS Challenger is a mobile application that incorporates gaming techniques for motivating students so that they can entertainingly tackle challenging modules in the Department of Computer Science at UNAM (</a:t>
            </a:r>
            <a:r>
              <a:rPr lang="en-GB" dirty="0" err="1"/>
              <a:t>Iyawa</a:t>
            </a:r>
            <a:r>
              <a:rPr lang="en-GB" dirty="0"/>
              <a:t> et al., 2019). </a:t>
            </a:r>
          </a:p>
          <a:p>
            <a:r>
              <a:rPr lang="en-GB" dirty="0"/>
              <a:t> </a:t>
            </a:r>
            <a:r>
              <a:rPr lang="en-GB" b="1" dirty="0"/>
              <a:t>6.4.1.2 Alice 3D</a:t>
            </a:r>
          </a:p>
          <a:p>
            <a:r>
              <a:rPr lang="en-GB" dirty="0"/>
              <a:t>Alice is a three-dimensional (3D) animation programme, which provides highly interactive and visualised environment for the players to construct a virtual world by inserting different levels of Java coding.</a:t>
            </a:r>
            <a:endParaRPr lang="en-GB" b="1" dirty="0"/>
          </a:p>
          <a:p>
            <a:r>
              <a:rPr lang="en-GB" b="1" dirty="0"/>
              <a:t>6.4.2 Impacts of Gamified mobile applications to student engagement and motivation and academic performance. </a:t>
            </a:r>
          </a:p>
          <a:p>
            <a:r>
              <a:rPr lang="en-GB" dirty="0" smtClean="0"/>
              <a:t>Wong and </a:t>
            </a:r>
            <a:r>
              <a:rPr lang="en-GB" dirty="0" err="1" smtClean="0"/>
              <a:t>Maizatul</a:t>
            </a:r>
            <a:r>
              <a:rPr lang="en-GB" dirty="0" smtClean="0"/>
              <a:t>(2013) in the investigation on gamified mobile application</a:t>
            </a:r>
            <a:r>
              <a:rPr lang="en-GB" b="1" dirty="0" smtClean="0"/>
              <a:t> </a:t>
            </a:r>
            <a:r>
              <a:rPr lang="en-GB" dirty="0" smtClean="0"/>
              <a:t>as learning and teaching tool for object oriented programming in higher education institution, summarised that “ most of the students agreed that the gamified mobile application able to meet the learning and teaching objective” p.223. </a:t>
            </a:r>
          </a:p>
          <a:p>
            <a:endParaRPr lang="en-GB" dirty="0"/>
          </a:p>
        </p:txBody>
      </p:sp>
    </p:spTree>
    <p:extLst>
      <p:ext uri="{BB962C8B-B14F-4D97-AF65-F5344CB8AC3E}">
        <p14:creationId xmlns:p14="http://schemas.microsoft.com/office/powerpoint/2010/main" val="4205669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1677</TotalTime>
  <Words>1983</Words>
  <Application>Microsoft Office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Times New Roman</vt:lpstr>
      <vt:lpstr>Wingdings</vt:lpstr>
      <vt:lpstr>Retrospect</vt:lpstr>
      <vt:lpstr>RESEARCH THESIS </vt:lpstr>
      <vt:lpstr>Table of contents</vt:lpstr>
      <vt:lpstr>1. Introduction</vt:lpstr>
      <vt:lpstr>2. Statement of the problem</vt:lpstr>
      <vt:lpstr>3. Objectives of the study </vt:lpstr>
      <vt:lpstr>4. Significance of the study</vt:lpstr>
      <vt:lpstr>5. Motivation</vt:lpstr>
      <vt:lpstr>6. Literature Review </vt:lpstr>
      <vt:lpstr>  6.3 Review of related work</vt:lpstr>
      <vt:lpstr>6.5 System Design</vt:lpstr>
      <vt:lpstr>6.5.2.2 System Architecture </vt:lpstr>
      <vt:lpstr>6.5.2.4 User Interfaces</vt:lpstr>
      <vt:lpstr>7. Research Methods</vt:lpstr>
      <vt:lpstr>Research Methods (Continued)</vt:lpstr>
      <vt:lpstr>8 Results and Discussions</vt:lpstr>
      <vt:lpstr>8.2 Results </vt:lpstr>
      <vt:lpstr>9. Discussion</vt:lpstr>
      <vt:lpstr>10.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THESIS</dc:title>
  <dc:creator>Akawa Johannes</dc:creator>
  <cp:lastModifiedBy>Akawa Johannes</cp:lastModifiedBy>
  <cp:revision>58</cp:revision>
  <dcterms:created xsi:type="dcterms:W3CDTF">2021-11-14T19:31:27Z</dcterms:created>
  <dcterms:modified xsi:type="dcterms:W3CDTF">2021-11-17T17:30:21Z</dcterms:modified>
</cp:coreProperties>
</file>