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57" r:id="rId3"/>
    <p:sldId id="259" r:id="rId4"/>
    <p:sldId id="260" r:id="rId5"/>
    <p:sldId id="262" r:id="rId6"/>
    <p:sldId id="261" r:id="rId7"/>
    <p:sldId id="267" r:id="rId8"/>
    <p:sldId id="268" r:id="rId9"/>
    <p:sldId id="263" r:id="rId10"/>
    <p:sldId id="269" r:id="rId11"/>
    <p:sldId id="270" r:id="rId12"/>
    <p:sldId id="265" r:id="rId13"/>
    <p:sldId id="258" r:id="rId14"/>
    <p:sldId id="266"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i5%20lenovo\Documents\FOURTH%20YEAR%20MODULES\RESEARCH%20PROJECT\Time%20Gant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stacked"/>
        <c:varyColors val="0"/>
        <c:ser>
          <c:idx val="0"/>
          <c:order val="0"/>
          <c:tx>
            <c:strRef>
              <c:f>Sheet1!$B$2</c:f>
              <c:strCache>
                <c:ptCount val="1"/>
                <c:pt idx="0">
                  <c:v>Start Date</c:v>
                </c:pt>
              </c:strCache>
            </c:strRef>
          </c:tx>
          <c:spPr>
            <a:noFill/>
            <a:ln>
              <a:noFill/>
            </a:ln>
            <a:effectLst/>
          </c:spPr>
          <c:invertIfNegative val="0"/>
          <c:cat>
            <c:strRef>
              <c:f>Sheet1!$A$3:$A$12</c:f>
              <c:strCache>
                <c:ptCount val="10"/>
                <c:pt idx="0">
                  <c:v>Research Topic Formulation And Approval </c:v>
                </c:pt>
                <c:pt idx="1">
                  <c:v>Writing Of Research Proposal </c:v>
                </c:pt>
                <c:pt idx="2">
                  <c:v>Research Proposal Presentation </c:v>
                </c:pt>
                <c:pt idx="3">
                  <c:v>Requirements Gathering And Analysis</c:v>
                </c:pt>
                <c:pt idx="4">
                  <c:v>Mobile Application Design</c:v>
                </c:pt>
                <c:pt idx="5">
                  <c:v>Mobile Application Testing</c:v>
                </c:pt>
                <c:pt idx="6">
                  <c:v>Research Instrument Testing And Data Collection</c:v>
                </c:pt>
                <c:pt idx="7">
                  <c:v>Data Analysis &amp; Presentation</c:v>
                </c:pt>
                <c:pt idx="8">
                  <c:v>Deployment of the Project</c:v>
                </c:pt>
                <c:pt idx="9">
                  <c:v>Project Presentation </c:v>
                </c:pt>
              </c:strCache>
            </c:strRef>
          </c:cat>
          <c:val>
            <c:numRef>
              <c:f>Sheet1!$B$3:$B$12</c:f>
              <c:numCache>
                <c:formatCode>d\-mmm</c:formatCode>
                <c:ptCount val="10"/>
                <c:pt idx="0">
                  <c:v>44256</c:v>
                </c:pt>
                <c:pt idx="1">
                  <c:v>44306</c:v>
                </c:pt>
                <c:pt idx="2">
                  <c:v>44375</c:v>
                </c:pt>
                <c:pt idx="3">
                  <c:v>44376</c:v>
                </c:pt>
                <c:pt idx="4">
                  <c:v>44386</c:v>
                </c:pt>
                <c:pt idx="5">
                  <c:v>44436</c:v>
                </c:pt>
                <c:pt idx="6">
                  <c:v>44444</c:v>
                </c:pt>
                <c:pt idx="7">
                  <c:v>44451</c:v>
                </c:pt>
                <c:pt idx="8">
                  <c:v>44458</c:v>
                </c:pt>
                <c:pt idx="9">
                  <c:v>44507</c:v>
                </c:pt>
              </c:numCache>
            </c:numRef>
          </c:val>
          <c:extLst>
            <c:ext xmlns:c16="http://schemas.microsoft.com/office/drawing/2014/chart" uri="{C3380CC4-5D6E-409C-BE32-E72D297353CC}">
              <c16:uniqueId val="{00000000-8EC0-4A7A-AEF6-F297D35212E3}"/>
            </c:ext>
          </c:extLst>
        </c:ser>
        <c:ser>
          <c:idx val="1"/>
          <c:order val="1"/>
          <c:tx>
            <c:strRef>
              <c:f>Sheet1!$C$2</c:f>
              <c:strCache>
                <c:ptCount val="1"/>
                <c:pt idx="0">
                  <c:v>Date to complete</c:v>
                </c:pt>
              </c:strCache>
            </c:strRef>
          </c:tx>
          <c:spPr>
            <a:solidFill>
              <a:schemeClr val="accent2">
                <a:lumMod val="50000"/>
              </a:schemeClr>
            </a:solidFill>
            <a:ln>
              <a:noFill/>
            </a:ln>
            <a:effectLst/>
          </c:spPr>
          <c:invertIfNegative val="0"/>
          <c:cat>
            <c:strRef>
              <c:f>Sheet1!$A$3:$A$12</c:f>
              <c:strCache>
                <c:ptCount val="10"/>
                <c:pt idx="0">
                  <c:v>Research Topic Formulation And Approval </c:v>
                </c:pt>
                <c:pt idx="1">
                  <c:v>Writing Of Research Proposal </c:v>
                </c:pt>
                <c:pt idx="2">
                  <c:v>Research Proposal Presentation </c:v>
                </c:pt>
                <c:pt idx="3">
                  <c:v>Requirements Gathering And Analysis</c:v>
                </c:pt>
                <c:pt idx="4">
                  <c:v>Mobile Application Design</c:v>
                </c:pt>
                <c:pt idx="5">
                  <c:v>Mobile Application Testing</c:v>
                </c:pt>
                <c:pt idx="6">
                  <c:v>Research Instrument Testing And Data Collection</c:v>
                </c:pt>
                <c:pt idx="7">
                  <c:v>Data Analysis &amp; Presentation</c:v>
                </c:pt>
                <c:pt idx="8">
                  <c:v>Deployment of the Project</c:v>
                </c:pt>
                <c:pt idx="9">
                  <c:v>Project Presentation </c:v>
                </c:pt>
              </c:strCache>
            </c:strRef>
          </c:cat>
          <c:val>
            <c:numRef>
              <c:f>Sheet1!$C$3:$C$12</c:f>
              <c:numCache>
                <c:formatCode>General</c:formatCode>
                <c:ptCount val="10"/>
                <c:pt idx="0">
                  <c:v>51</c:v>
                </c:pt>
                <c:pt idx="1">
                  <c:v>68</c:v>
                </c:pt>
                <c:pt idx="2">
                  <c:v>1</c:v>
                </c:pt>
                <c:pt idx="3">
                  <c:v>10</c:v>
                </c:pt>
                <c:pt idx="4">
                  <c:v>51</c:v>
                </c:pt>
                <c:pt idx="5">
                  <c:v>7</c:v>
                </c:pt>
                <c:pt idx="6">
                  <c:v>7</c:v>
                </c:pt>
                <c:pt idx="7">
                  <c:v>7</c:v>
                </c:pt>
                <c:pt idx="8">
                  <c:v>2</c:v>
                </c:pt>
                <c:pt idx="9">
                  <c:v>2</c:v>
                </c:pt>
              </c:numCache>
            </c:numRef>
          </c:val>
          <c:extLst>
            <c:ext xmlns:c16="http://schemas.microsoft.com/office/drawing/2014/chart" uri="{C3380CC4-5D6E-409C-BE32-E72D297353CC}">
              <c16:uniqueId val="{00000001-8EC0-4A7A-AEF6-F297D35212E3}"/>
            </c:ext>
          </c:extLst>
        </c:ser>
        <c:dLbls>
          <c:showLegendKey val="0"/>
          <c:showVal val="0"/>
          <c:showCatName val="0"/>
          <c:showSerName val="0"/>
          <c:showPercent val="0"/>
          <c:showBubbleSize val="0"/>
        </c:dLbls>
        <c:gapWidth val="150"/>
        <c:overlap val="100"/>
        <c:axId val="927981343"/>
        <c:axId val="927964287"/>
      </c:barChart>
      <c:catAx>
        <c:axId val="927981343"/>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crossAx val="927964287"/>
        <c:crosses val="autoZero"/>
        <c:auto val="1"/>
        <c:lblAlgn val="ctr"/>
        <c:lblOffset val="100"/>
        <c:noMultiLvlLbl val="0"/>
      </c:catAx>
      <c:valAx>
        <c:axId val="927964287"/>
        <c:scaling>
          <c:orientation val="minMax"/>
          <c:min val="44256"/>
        </c:scaling>
        <c:delete val="0"/>
        <c:axPos val="t"/>
        <c:majorGridlines>
          <c:spPr>
            <a:ln w="9525" cap="flat" cmpd="sng" algn="ctr">
              <a:solidFill>
                <a:schemeClr val="tx1">
                  <a:lumMod val="15000"/>
                  <a:lumOff val="85000"/>
                </a:schemeClr>
              </a:solidFill>
              <a:round/>
            </a:ln>
            <a:effectLst/>
          </c:spPr>
        </c:majorGridlines>
        <c:numFmt formatCode="d\-mmm"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crossAx val="927981343"/>
        <c:crosses val="autoZero"/>
        <c:crossBetween val="between"/>
        <c:majorUnit val="20"/>
      </c:valAx>
      <c:spPr>
        <a:noFill/>
        <a:ln>
          <a:noFill/>
        </a:ln>
        <a:effectLst/>
      </c:spPr>
    </c:plotArea>
    <c:plotVisOnly val="1"/>
    <c:dispBlanksAs val="gap"/>
    <c:showDLblsOverMax val="0"/>
  </c:chart>
  <c:spPr>
    <a:solidFill>
      <a:schemeClr val="accent6">
        <a:lumMod val="75000"/>
      </a:schemeClr>
    </a:solidFill>
    <a:ln w="9525" cap="flat" cmpd="sng" algn="ctr">
      <a:solidFill>
        <a:schemeClr val="tx1">
          <a:lumMod val="15000"/>
          <a:lumOff val="85000"/>
        </a:schemeClr>
      </a:solidFill>
      <a:round/>
    </a:ln>
    <a:effectLst/>
  </c:spPr>
  <c:txPr>
    <a:bodyPr/>
    <a:lstStyle/>
    <a:p>
      <a:pPr>
        <a:defRPr>
          <a:solidFill>
            <a:srgbClr val="FF0000"/>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3557FAE6-6B1B-4424-BC45-A503D097E14C}" type="datetimeFigureOut">
              <a:rPr lang="en-GB" smtClean="0"/>
              <a:t>16/11/2021</a:t>
            </a:fld>
            <a:endParaRPr lang="en-GB"/>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GB"/>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309FB540-BC59-4291-92C4-002D17FA2B98}" type="slidenum">
              <a:rPr lang="en-GB" smtClean="0"/>
              <a:t>‹#›</a:t>
            </a:fld>
            <a:endParaRPr lang="en-GB"/>
          </a:p>
        </p:txBody>
      </p:sp>
    </p:spTree>
    <p:extLst>
      <p:ext uri="{BB962C8B-B14F-4D97-AF65-F5344CB8AC3E}">
        <p14:creationId xmlns:p14="http://schemas.microsoft.com/office/powerpoint/2010/main" val="1175328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57FAE6-6B1B-4424-BC45-A503D097E14C}" type="datetimeFigureOut">
              <a:rPr lang="en-GB" smtClean="0"/>
              <a:t>16/11/2021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9FB540-BC59-4291-92C4-002D17FA2B98}" type="slidenum">
              <a:rPr lang="en-GB" smtClean="0"/>
              <a:t>‹#›</a:t>
            </a:fld>
            <a:endParaRPr lang="en-GB"/>
          </a:p>
        </p:txBody>
      </p:sp>
    </p:spTree>
    <p:extLst>
      <p:ext uri="{BB962C8B-B14F-4D97-AF65-F5344CB8AC3E}">
        <p14:creationId xmlns:p14="http://schemas.microsoft.com/office/powerpoint/2010/main" val="3887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3557FAE6-6B1B-4424-BC45-A503D097E14C}" type="datetimeFigureOut">
              <a:rPr lang="en-GB" smtClean="0"/>
              <a:t>16/11/2021</a:t>
            </a:fld>
            <a:endParaRPr lang="en-GB"/>
          </a:p>
        </p:txBody>
      </p:sp>
      <p:sp>
        <p:nvSpPr>
          <p:cNvPr id="5" name="Footer Placeholder 4"/>
          <p:cNvSpPr>
            <a:spLocks noGrp="1"/>
          </p:cNvSpPr>
          <p:nvPr>
            <p:ph type="ftr" sz="quarter" idx="11"/>
          </p:nvPr>
        </p:nvSpPr>
        <p:spPr>
          <a:xfrm>
            <a:off x="774923" y="5951811"/>
            <a:ext cx="7896279" cy="365125"/>
          </a:xfrm>
        </p:spPr>
        <p:txBody>
          <a:bodyPr/>
          <a:lstStyle/>
          <a:p>
            <a:endParaRPr lang="en-GB"/>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309FB540-BC59-4291-92C4-002D17FA2B98}" type="slidenum">
              <a:rPr lang="en-GB" smtClean="0"/>
              <a:t>‹#›</a:t>
            </a:fld>
            <a:endParaRPr lang="en-GB"/>
          </a:p>
        </p:txBody>
      </p:sp>
    </p:spTree>
    <p:extLst>
      <p:ext uri="{BB962C8B-B14F-4D97-AF65-F5344CB8AC3E}">
        <p14:creationId xmlns:p14="http://schemas.microsoft.com/office/powerpoint/2010/main" val="4053571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57FAE6-6B1B-4424-BC45-A503D097E14C}" type="datetimeFigureOut">
              <a:rPr lang="en-GB" smtClean="0"/>
              <a:t>16/11/2021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558300" y="5956137"/>
            <a:ext cx="1052508" cy="365125"/>
          </a:xfrm>
        </p:spPr>
        <p:txBody>
          <a:bodyPr/>
          <a:lstStyle/>
          <a:p>
            <a:fld id="{309FB540-BC59-4291-92C4-002D17FA2B98}" type="slidenum">
              <a:rPr lang="en-GB" smtClean="0"/>
              <a:t>‹#›</a:t>
            </a:fld>
            <a:endParaRPr lang="en-GB"/>
          </a:p>
        </p:txBody>
      </p:sp>
    </p:spTree>
    <p:extLst>
      <p:ext uri="{BB962C8B-B14F-4D97-AF65-F5344CB8AC3E}">
        <p14:creationId xmlns:p14="http://schemas.microsoft.com/office/powerpoint/2010/main" val="2502288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3557FAE6-6B1B-4424-BC45-A503D097E14C}" type="datetimeFigureOut">
              <a:rPr lang="en-GB" smtClean="0"/>
              <a:t>16/11/2021</a:t>
            </a:fld>
            <a:endParaRPr lang="en-GB"/>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09FB540-BC59-4291-92C4-002D17FA2B98}" type="slidenum">
              <a:rPr lang="en-GB" smtClean="0"/>
              <a:t>‹#›</a:t>
            </a:fld>
            <a:endParaRPr lang="en-GB"/>
          </a:p>
        </p:txBody>
      </p:sp>
    </p:spTree>
    <p:extLst>
      <p:ext uri="{BB962C8B-B14F-4D97-AF65-F5344CB8AC3E}">
        <p14:creationId xmlns:p14="http://schemas.microsoft.com/office/powerpoint/2010/main" val="2561660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557FAE6-6B1B-4424-BC45-A503D097E14C}" type="datetimeFigureOut">
              <a:rPr lang="en-GB" smtClean="0"/>
              <a:t>16/11/2021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09FB540-BC59-4291-92C4-002D17FA2B98}" type="slidenum">
              <a:rPr lang="en-GB" smtClean="0"/>
              <a:t>‹#›</a:t>
            </a:fld>
            <a:endParaRPr lang="en-GB"/>
          </a:p>
        </p:txBody>
      </p:sp>
    </p:spTree>
    <p:extLst>
      <p:ext uri="{BB962C8B-B14F-4D97-AF65-F5344CB8AC3E}">
        <p14:creationId xmlns:p14="http://schemas.microsoft.com/office/powerpoint/2010/main" val="1758609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557FAE6-6B1B-4424-BC45-A503D097E14C}" type="datetimeFigureOut">
              <a:rPr lang="en-GB" smtClean="0"/>
              <a:t>16/11/2021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09FB540-BC59-4291-92C4-002D17FA2B98}" type="slidenum">
              <a:rPr lang="en-GB" smtClean="0"/>
              <a:t>‹#›</a:t>
            </a:fld>
            <a:endParaRPr lang="en-GB"/>
          </a:p>
        </p:txBody>
      </p:sp>
    </p:spTree>
    <p:extLst>
      <p:ext uri="{BB962C8B-B14F-4D97-AF65-F5344CB8AC3E}">
        <p14:creationId xmlns:p14="http://schemas.microsoft.com/office/powerpoint/2010/main" val="2236296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557FAE6-6B1B-4424-BC45-A503D097E14C}" type="datetimeFigureOut">
              <a:rPr lang="en-GB" smtClean="0"/>
              <a:t>16/11/2021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09FB540-BC59-4291-92C4-002D17FA2B98}" type="slidenum">
              <a:rPr lang="en-GB" smtClean="0"/>
              <a:t>‹#›</a:t>
            </a:fld>
            <a:endParaRPr lang="en-GB"/>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625617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57FAE6-6B1B-4424-BC45-A503D097E14C}" type="datetimeFigureOut">
              <a:rPr lang="en-GB" smtClean="0"/>
              <a:t>16/11/2021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09FB540-BC59-4291-92C4-002D17FA2B98}" type="slidenum">
              <a:rPr lang="en-GB" smtClean="0"/>
              <a:t>‹#›</a:t>
            </a:fld>
            <a:endParaRPr lang="en-GB"/>
          </a:p>
        </p:txBody>
      </p:sp>
    </p:spTree>
    <p:extLst>
      <p:ext uri="{BB962C8B-B14F-4D97-AF65-F5344CB8AC3E}">
        <p14:creationId xmlns:p14="http://schemas.microsoft.com/office/powerpoint/2010/main" val="2879285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3557FAE6-6B1B-4424-BC45-A503D097E14C}" type="datetimeFigureOut">
              <a:rPr lang="en-GB" smtClean="0"/>
              <a:t>16/11/2021</a:t>
            </a:fld>
            <a:endParaRPr lang="en-GB"/>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09FB540-BC59-4291-92C4-002D17FA2B98}" type="slidenum">
              <a:rPr lang="en-GB" smtClean="0"/>
              <a:t>‹#›</a:t>
            </a:fld>
            <a:endParaRPr lang="en-GB"/>
          </a:p>
        </p:txBody>
      </p:sp>
    </p:spTree>
    <p:extLst>
      <p:ext uri="{BB962C8B-B14F-4D97-AF65-F5344CB8AC3E}">
        <p14:creationId xmlns:p14="http://schemas.microsoft.com/office/powerpoint/2010/main" val="3109380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57FAE6-6B1B-4424-BC45-A503D097E14C}" type="datetimeFigureOut">
              <a:rPr lang="en-GB" smtClean="0"/>
              <a:t>16/11/2021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09FB540-BC59-4291-92C4-002D17FA2B98}" type="slidenum">
              <a:rPr lang="en-GB" smtClean="0"/>
              <a:t>‹#›</a:t>
            </a:fld>
            <a:endParaRPr lang="en-GB"/>
          </a:p>
        </p:txBody>
      </p:sp>
    </p:spTree>
    <p:extLst>
      <p:ext uri="{BB962C8B-B14F-4D97-AF65-F5344CB8AC3E}">
        <p14:creationId xmlns:p14="http://schemas.microsoft.com/office/powerpoint/2010/main" val="3495194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3557FAE6-6B1B-4424-BC45-A503D097E14C}" type="datetimeFigureOut">
              <a:rPr lang="en-GB" smtClean="0"/>
              <a:t>16/11/2021</a:t>
            </a:fld>
            <a:endParaRPr lang="en-GB"/>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GB"/>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309FB540-BC59-4291-92C4-002D17FA2B98}" type="slidenum">
              <a:rPr lang="en-GB" smtClean="0"/>
              <a:t>‹#›</a:t>
            </a:fld>
            <a:endParaRPr lang="en-GB"/>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89236411"/>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dx.doi.org/10.1111/j.1365-2729.2009.00315.x" TargetMode="External"/><Relationship Id="rId2" Type="http://schemas.openxmlformats.org/officeDocument/2006/relationships/hyperlink" Target="https://doi.org/10.1080/09588221.2016.1197950"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npc.gov.na/?wpfb_dl=294" TargetMode="External"/><Relationship Id="rId2" Type="http://schemas.openxmlformats.org/officeDocument/2006/relationships/hyperlink" Target="https://study.com/academy/lesson/learning-outcomes-for-classroom-gamification.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8582" y="2230582"/>
            <a:ext cx="9126846" cy="886691"/>
          </a:xfrm>
        </p:spPr>
        <p:txBody>
          <a:bodyPr>
            <a:normAutofit fontScale="90000"/>
          </a:bodyPr>
          <a:lstStyle/>
          <a:p>
            <a:pPr algn="ctr"/>
            <a:r>
              <a:rPr lang="en-GB" b="1" dirty="0" smtClean="0"/>
              <a:t>Research Proposal </a:t>
            </a:r>
            <a:r>
              <a:rPr lang="en-GB" b="1" dirty="0"/>
              <a:t> </a:t>
            </a:r>
            <a:r>
              <a:rPr lang="en-GB" dirty="0"/>
              <a:t/>
            </a:r>
            <a:br>
              <a:rPr lang="en-GB" dirty="0"/>
            </a:br>
            <a:r>
              <a:rPr lang="en-GB" dirty="0"/>
              <a:t> </a:t>
            </a:r>
            <a:br>
              <a:rPr lang="en-GB" dirty="0"/>
            </a:br>
            <a:r>
              <a:rPr lang="en-GB" sz="4000" b="1" dirty="0">
                <a:latin typeface="Arial Rounded MT Bold" panose="020F0704030504030204" pitchFamily="34" charset="0"/>
              </a:rPr>
              <a:t>Gamifying the Learning of Object Oriented Programming (OOP) Concepts through a Mobile Application </a:t>
            </a:r>
            <a:r>
              <a:rPr lang="en-GB" sz="4000" b="1" dirty="0" smtClean="0">
                <a:latin typeface="Arial Rounded MT Bold" panose="020F0704030504030204" pitchFamily="34" charset="0"/>
              </a:rPr>
              <a:t>Platform</a:t>
            </a:r>
            <a:endParaRPr lang="en-GB" sz="4000" b="1" dirty="0">
              <a:latin typeface="Arial Rounded MT Bold" panose="020F0704030504030204" pitchFamily="34" charset="0"/>
            </a:endParaRPr>
          </a:p>
        </p:txBody>
      </p:sp>
      <p:sp>
        <p:nvSpPr>
          <p:cNvPr id="4" name="TextBox 3"/>
          <p:cNvSpPr txBox="1"/>
          <p:nvPr/>
        </p:nvSpPr>
        <p:spPr>
          <a:xfrm>
            <a:off x="360218" y="4067652"/>
            <a:ext cx="5109028" cy="1569660"/>
          </a:xfrm>
          <a:prstGeom prst="rect">
            <a:avLst/>
          </a:prstGeom>
          <a:noFill/>
        </p:spPr>
        <p:txBody>
          <a:bodyPr wrap="square" rtlCol="0">
            <a:spAutoFit/>
          </a:bodyPr>
          <a:lstStyle/>
          <a:p>
            <a:pPr algn="ctr"/>
            <a:r>
              <a:rPr lang="en-US" sz="3200" b="1" dirty="0" smtClean="0">
                <a:solidFill>
                  <a:schemeClr val="bg1"/>
                </a:solidFill>
                <a:latin typeface="Arial Black" panose="020B0A04020102020204" pitchFamily="34" charset="0"/>
              </a:rPr>
              <a:t>Student </a:t>
            </a:r>
          </a:p>
          <a:p>
            <a:pPr algn="ctr"/>
            <a:r>
              <a:rPr lang="en-US" sz="3200" b="1" dirty="0" smtClean="0">
                <a:solidFill>
                  <a:schemeClr val="bg1"/>
                </a:solidFill>
                <a:latin typeface="Cambria" panose="02040503050406030204" pitchFamily="18" charset="0"/>
                <a:ea typeface="Cambria" panose="02040503050406030204" pitchFamily="18" charset="0"/>
              </a:rPr>
              <a:t>Akawa Johannes Sheepo </a:t>
            </a:r>
          </a:p>
          <a:p>
            <a:pPr algn="ctr"/>
            <a:r>
              <a:rPr lang="en-US" sz="3200" b="1" dirty="0" smtClean="0">
                <a:solidFill>
                  <a:schemeClr val="bg1"/>
                </a:solidFill>
                <a:latin typeface="Cambria" panose="02040503050406030204" pitchFamily="18" charset="0"/>
                <a:ea typeface="Cambria" panose="02040503050406030204" pitchFamily="18" charset="0"/>
              </a:rPr>
              <a:t>218200218</a:t>
            </a:r>
            <a:endParaRPr lang="en-GB" sz="3200" b="1" dirty="0">
              <a:solidFill>
                <a:schemeClr val="bg1"/>
              </a:solidFill>
              <a:latin typeface="Cambria" panose="02040503050406030204" pitchFamily="18" charset="0"/>
              <a:ea typeface="Cambria" panose="02040503050406030204" pitchFamily="18" charset="0"/>
            </a:endParaRPr>
          </a:p>
        </p:txBody>
      </p:sp>
      <p:sp>
        <p:nvSpPr>
          <p:cNvPr id="5" name="TextBox 4"/>
          <p:cNvSpPr txBox="1"/>
          <p:nvPr/>
        </p:nvSpPr>
        <p:spPr>
          <a:xfrm flipH="1">
            <a:off x="8533080" y="4264705"/>
            <a:ext cx="3396343" cy="1077218"/>
          </a:xfrm>
          <a:prstGeom prst="rect">
            <a:avLst/>
          </a:prstGeom>
          <a:noFill/>
        </p:spPr>
        <p:txBody>
          <a:bodyPr wrap="square" rtlCol="0">
            <a:spAutoFit/>
          </a:bodyPr>
          <a:lstStyle/>
          <a:p>
            <a:r>
              <a:rPr lang="en-US" sz="3200" b="1" dirty="0" smtClean="0">
                <a:solidFill>
                  <a:schemeClr val="bg1"/>
                </a:solidFill>
                <a:latin typeface="Arial Black" panose="020B0A04020102020204" pitchFamily="34" charset="0"/>
              </a:rPr>
              <a:t>Supervisor </a:t>
            </a:r>
          </a:p>
          <a:p>
            <a:r>
              <a:rPr lang="en-US" sz="3200" b="1" dirty="0" smtClean="0">
                <a:solidFill>
                  <a:schemeClr val="bg1"/>
                </a:solidFill>
                <a:latin typeface="Cambria" panose="02040503050406030204" pitchFamily="18" charset="0"/>
                <a:ea typeface="Cambria" panose="02040503050406030204" pitchFamily="18" charset="0"/>
              </a:rPr>
              <a:t>Mr. T Haiduwa</a:t>
            </a:r>
            <a:endParaRPr lang="en-GB" sz="3200" b="1"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790520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Population and Sample </a:t>
            </a:r>
            <a:endParaRPr lang="en-GB" dirty="0"/>
          </a:p>
        </p:txBody>
      </p:sp>
      <p:sp>
        <p:nvSpPr>
          <p:cNvPr id="3" name="Content Placeholder 2"/>
          <p:cNvSpPr>
            <a:spLocks noGrp="1"/>
          </p:cNvSpPr>
          <p:nvPr>
            <p:ph idx="1"/>
          </p:nvPr>
        </p:nvSpPr>
        <p:spPr/>
        <p:txBody>
          <a:bodyPr>
            <a:normAutofit/>
          </a:bodyPr>
          <a:lstStyle/>
          <a:p>
            <a:pPr marL="0" indent="0">
              <a:buNone/>
            </a:pPr>
            <a:r>
              <a:rPr lang="en-GB" b="1" dirty="0" smtClean="0"/>
              <a:t>3.2 </a:t>
            </a:r>
            <a:r>
              <a:rPr lang="en-GB" b="1" dirty="0"/>
              <a:t>Population </a:t>
            </a:r>
          </a:p>
          <a:p>
            <a:pPr marL="0" indent="0">
              <a:buNone/>
            </a:pPr>
            <a:r>
              <a:rPr lang="en-GB" dirty="0" smtClean="0"/>
              <a:t>The </a:t>
            </a:r>
            <a:r>
              <a:rPr lang="en-GB" dirty="0"/>
              <a:t>target population of the study comprised of all the students doing OOP 1 and OOP2 module at UNAM Main Campus. There are 68 full time students registered for </a:t>
            </a:r>
            <a:r>
              <a:rPr lang="en-GB" dirty="0" smtClean="0"/>
              <a:t>OOP1. </a:t>
            </a:r>
            <a:endParaRPr lang="en-GB" dirty="0"/>
          </a:p>
          <a:p>
            <a:pPr marL="0" indent="0">
              <a:buNone/>
            </a:pPr>
            <a:r>
              <a:rPr lang="en-GB" b="1" dirty="0" smtClean="0"/>
              <a:t>3.3 </a:t>
            </a:r>
            <a:r>
              <a:rPr lang="en-GB" b="1" dirty="0"/>
              <a:t>Sample </a:t>
            </a:r>
            <a:endParaRPr lang="en-GB" b="1" dirty="0" smtClean="0"/>
          </a:p>
          <a:p>
            <a:pPr>
              <a:buFont typeface="Wingdings" panose="05000000000000000000" pitchFamily="2" charset="2"/>
              <a:buChar char="§"/>
            </a:pPr>
            <a:r>
              <a:rPr lang="en-GB" dirty="0" smtClean="0"/>
              <a:t>Probability </a:t>
            </a:r>
            <a:r>
              <a:rPr lang="en-GB" dirty="0"/>
              <a:t>sampling techniques will be used to select the sample from the targeted population.  A simple random sampling will be used. </a:t>
            </a:r>
            <a:endParaRPr lang="en-GB" dirty="0" smtClean="0"/>
          </a:p>
          <a:p>
            <a:pPr>
              <a:buFont typeface="Wingdings" panose="05000000000000000000" pitchFamily="2" charset="2"/>
              <a:buChar char="§"/>
            </a:pPr>
            <a:r>
              <a:rPr lang="en-GB" dirty="0" smtClean="0"/>
              <a:t>This </a:t>
            </a:r>
            <a:r>
              <a:rPr lang="en-GB" dirty="0"/>
              <a:t>study aims to have a sample with the maximum of 20 participants without considering gender or any other factor. </a:t>
            </a:r>
            <a:endParaRPr lang="en-GB" dirty="0" smtClean="0"/>
          </a:p>
        </p:txBody>
      </p:sp>
    </p:spTree>
    <p:extLst>
      <p:ext uri="{BB962C8B-B14F-4D97-AF65-F5344CB8AC3E}">
        <p14:creationId xmlns:p14="http://schemas.microsoft.com/office/powerpoint/2010/main" val="41494368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3.5 Research Instrument </a:t>
            </a:r>
            <a:endParaRPr lang="en-GB" dirty="0"/>
          </a:p>
        </p:txBody>
      </p:sp>
      <p:sp>
        <p:nvSpPr>
          <p:cNvPr id="3" name="Content Placeholder 2"/>
          <p:cNvSpPr>
            <a:spLocks noGrp="1"/>
          </p:cNvSpPr>
          <p:nvPr>
            <p:ph idx="1"/>
          </p:nvPr>
        </p:nvSpPr>
        <p:spPr>
          <a:xfrm>
            <a:off x="401083" y="2022764"/>
            <a:ext cx="11029615" cy="4267200"/>
          </a:xfrm>
        </p:spPr>
        <p:txBody>
          <a:bodyPr/>
          <a:lstStyle/>
          <a:p>
            <a:pPr>
              <a:buFont typeface="Wingdings" panose="05000000000000000000" pitchFamily="2" charset="2"/>
              <a:buChar char="§"/>
            </a:pPr>
            <a:r>
              <a:rPr lang="en-GB" sz="2800" dirty="0"/>
              <a:t>The instrument that will be used to collected data is the online questionnaires</a:t>
            </a:r>
            <a:r>
              <a:rPr lang="en-GB" sz="2800" dirty="0" smtClean="0"/>
              <a:t>.</a:t>
            </a:r>
          </a:p>
          <a:p>
            <a:pPr>
              <a:buFont typeface="Wingdings" panose="05000000000000000000" pitchFamily="2" charset="2"/>
              <a:buChar char="§"/>
            </a:pPr>
            <a:r>
              <a:rPr lang="en-GB" sz="2800" dirty="0" smtClean="0"/>
              <a:t> </a:t>
            </a:r>
            <a:r>
              <a:rPr lang="en-GB" sz="2800" dirty="0"/>
              <a:t>To collect data that are more meaningful from different students, the questionnaire will consist of both open and closed questions. </a:t>
            </a:r>
            <a:endParaRPr lang="en-GB" sz="2800" dirty="0" smtClean="0"/>
          </a:p>
          <a:p>
            <a:pPr>
              <a:buFont typeface="Wingdings" panose="05000000000000000000" pitchFamily="2" charset="2"/>
              <a:buChar char="§"/>
            </a:pPr>
            <a:r>
              <a:rPr lang="en-GB" sz="2800" dirty="0" smtClean="0"/>
              <a:t>The </a:t>
            </a:r>
            <a:r>
              <a:rPr lang="en-GB" sz="2800" dirty="0"/>
              <a:t>questionnaires will go through two type of testing, pre-testing and pilot testing. Pre-testing shall be administered to four students from the sample</a:t>
            </a:r>
            <a:r>
              <a:rPr lang="en-GB" dirty="0"/>
              <a:t>. </a:t>
            </a:r>
            <a:endParaRPr lang="en-GB" dirty="0" smtClean="0"/>
          </a:p>
        </p:txBody>
      </p:sp>
    </p:spTree>
    <p:extLst>
      <p:ext uri="{BB962C8B-B14F-4D97-AF65-F5344CB8AC3E}">
        <p14:creationId xmlns:p14="http://schemas.microsoft.com/office/powerpoint/2010/main" val="14262696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28965"/>
          </a:xfrm>
        </p:spPr>
        <p:txBody>
          <a:bodyPr/>
          <a:lstStyle/>
          <a:p>
            <a:r>
              <a:rPr lang="en-US" dirty="0" smtClean="0"/>
              <a:t>5. Conclusion </a:t>
            </a:r>
            <a:endParaRPr lang="en-GB" dirty="0"/>
          </a:p>
        </p:txBody>
      </p:sp>
      <p:sp>
        <p:nvSpPr>
          <p:cNvPr id="3" name="Content Placeholder 2"/>
          <p:cNvSpPr>
            <a:spLocks noGrp="1"/>
          </p:cNvSpPr>
          <p:nvPr>
            <p:ph idx="1"/>
          </p:nvPr>
        </p:nvSpPr>
        <p:spPr>
          <a:xfrm>
            <a:off x="750916" y="2334768"/>
            <a:ext cx="10058400" cy="4023360"/>
          </a:xfrm>
        </p:spPr>
        <p:txBody>
          <a:bodyPr>
            <a:noAutofit/>
          </a:bodyPr>
          <a:lstStyle/>
          <a:p>
            <a:pPr>
              <a:buFont typeface="Wingdings" panose="05000000000000000000" pitchFamily="2" charset="2"/>
              <a:buChar char="§"/>
            </a:pPr>
            <a:r>
              <a:rPr lang="en-GB" sz="2000" dirty="0"/>
              <a:t>The proposed research offered a game-based learning game, which covers the OOP concepts. Gamification makes learning experience or process fun and </a:t>
            </a:r>
            <a:r>
              <a:rPr lang="en-GB" sz="2000" dirty="0" smtClean="0"/>
              <a:t>attractive</a:t>
            </a:r>
          </a:p>
          <a:p>
            <a:pPr>
              <a:buFont typeface="Wingdings" panose="05000000000000000000" pitchFamily="2" charset="2"/>
              <a:buChar char="§"/>
            </a:pPr>
            <a:r>
              <a:rPr lang="en-GB" sz="2000" dirty="0" smtClean="0"/>
              <a:t>Gamification has proven to be more effective and benefits students more over the traditional way of teaching. </a:t>
            </a:r>
          </a:p>
          <a:p>
            <a:pPr>
              <a:buFont typeface="Wingdings" panose="05000000000000000000" pitchFamily="2" charset="2"/>
              <a:buChar char="§"/>
            </a:pPr>
            <a:r>
              <a:rPr lang="en-GB" sz="2000" dirty="0" smtClean="0"/>
              <a:t> A proposed game present OOP concepts such object, class, encapsulation, inheritance, polymorphism, and abstraction in a programing language. </a:t>
            </a:r>
          </a:p>
          <a:p>
            <a:pPr>
              <a:buFont typeface="Wingdings" panose="05000000000000000000" pitchFamily="2" charset="2"/>
              <a:buChar char="§"/>
            </a:pPr>
            <a:r>
              <a:rPr lang="en-GB" sz="2000" dirty="0" smtClean="0"/>
              <a:t>Therefore</a:t>
            </a:r>
            <a:r>
              <a:rPr lang="en-GB" sz="2000" dirty="0"/>
              <a:t>, game-based learning motivates students to learn OOP topics in a more challenging and engaging environment. Gamifications proves to stimulate creative thinking and promote active learning</a:t>
            </a:r>
            <a:r>
              <a:rPr lang="en-GB" sz="2000" dirty="0" smtClean="0"/>
              <a:t>. </a:t>
            </a:r>
          </a:p>
          <a:p>
            <a:pPr>
              <a:buFont typeface="Wingdings" panose="05000000000000000000" pitchFamily="2" charset="2"/>
              <a:buChar char="§"/>
            </a:pPr>
            <a:r>
              <a:rPr lang="en-GB" sz="2000" dirty="0" smtClean="0"/>
              <a:t>The </a:t>
            </a:r>
            <a:r>
              <a:rPr lang="en-GB" sz="2000" dirty="0"/>
              <a:t>main challenge for this research is to ensure the learning implicit while making the teaching game fun and interesting to retain students’ motivation. </a:t>
            </a:r>
          </a:p>
          <a:p>
            <a:endParaRPr lang="en-GB" sz="2000" dirty="0"/>
          </a:p>
        </p:txBody>
      </p:sp>
    </p:spTree>
    <p:extLst>
      <p:ext uri="{BB962C8B-B14F-4D97-AF65-F5344CB8AC3E}">
        <p14:creationId xmlns:p14="http://schemas.microsoft.com/office/powerpoint/2010/main" val="11965947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894" y="812482"/>
            <a:ext cx="10364451" cy="780792"/>
          </a:xfrm>
        </p:spPr>
        <p:txBody>
          <a:bodyPr>
            <a:normAutofit fontScale="90000"/>
          </a:bodyPr>
          <a:lstStyle/>
          <a:p>
            <a:r>
              <a:rPr lang="en-US" sz="6000" b="1" dirty="0" smtClean="0">
                <a:latin typeface="Arial Narrow" panose="020B0606020202030204" pitchFamily="34" charset="0"/>
              </a:rPr>
              <a:t> </a:t>
            </a:r>
            <a:r>
              <a:rPr lang="en-US" sz="6000" dirty="0" smtClean="0">
                <a:latin typeface="+mn-lt"/>
              </a:rPr>
              <a:t>6. Timeline </a:t>
            </a:r>
            <a:endParaRPr lang="en-GB" sz="6000" dirty="0">
              <a:latin typeface="+mn-lt"/>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535084331"/>
              </p:ext>
            </p:extLst>
          </p:nvPr>
        </p:nvGraphicFramePr>
        <p:xfrm>
          <a:off x="360218" y="1856510"/>
          <a:ext cx="11831782" cy="44334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066287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GB" dirty="0"/>
          </a:p>
        </p:txBody>
      </p:sp>
      <p:sp>
        <p:nvSpPr>
          <p:cNvPr id="3" name="Content Placeholder 2"/>
          <p:cNvSpPr>
            <a:spLocks noGrp="1"/>
          </p:cNvSpPr>
          <p:nvPr>
            <p:ph idx="1"/>
          </p:nvPr>
        </p:nvSpPr>
        <p:spPr>
          <a:xfrm>
            <a:off x="484210" y="3179697"/>
            <a:ext cx="11029615" cy="3678303"/>
          </a:xfrm>
        </p:spPr>
        <p:txBody>
          <a:bodyPr>
            <a:noAutofit/>
          </a:bodyPr>
          <a:lstStyle/>
          <a:p>
            <a:pPr marL="0" indent="0">
              <a:buNone/>
            </a:pPr>
            <a:r>
              <a:rPr lang="en-GB" dirty="0" err="1"/>
              <a:t>Andharini</a:t>
            </a:r>
            <a:r>
              <a:rPr lang="en-GB" dirty="0"/>
              <a:t> D. C. (2016). Gamification Approach to Enhance Students Engagement in Studying Language Course. </a:t>
            </a:r>
            <a:r>
              <a:rPr lang="en-GB" dirty="0" err="1"/>
              <a:t>Matec</a:t>
            </a:r>
            <a:r>
              <a:rPr lang="en-GB" dirty="0"/>
              <a:t> Web Of Conferences, </a:t>
            </a:r>
            <a:r>
              <a:rPr lang="en-GB" dirty="0" err="1"/>
              <a:t>vol</a:t>
            </a:r>
            <a:r>
              <a:rPr lang="en-GB" dirty="0"/>
              <a:t> 58, p. 1 </a:t>
            </a:r>
            <a:r>
              <a:rPr lang="en-GB" dirty="0" err="1"/>
              <a:t>Doi</a:t>
            </a:r>
            <a:r>
              <a:rPr lang="en-GB" dirty="0"/>
              <a:t>: </a:t>
            </a:r>
            <a:r>
              <a:rPr lang="en-GB" dirty="0" smtClean="0"/>
              <a:t>10.1051</a:t>
            </a:r>
          </a:p>
          <a:p>
            <a:pPr marL="0" indent="0">
              <a:buNone/>
            </a:pPr>
            <a:r>
              <a:rPr lang="en-GB" dirty="0" err="1"/>
              <a:t>Berns</a:t>
            </a:r>
            <a:r>
              <a:rPr lang="en-GB" dirty="0"/>
              <a:t>, A., Isla-Montes, J.-L., </a:t>
            </a:r>
            <a:r>
              <a:rPr lang="en-GB" dirty="0" err="1"/>
              <a:t>Palomo</a:t>
            </a:r>
            <a:r>
              <a:rPr lang="en-GB" dirty="0"/>
              <a:t>-Duarte, M., &amp; </a:t>
            </a:r>
            <a:r>
              <a:rPr lang="en-GB" dirty="0" err="1"/>
              <a:t>Dodero</a:t>
            </a:r>
            <a:r>
              <a:rPr lang="en-GB" dirty="0"/>
              <a:t>, J.-. (2016). Motivation, students’ needs and learning outcomes: A hybrid game-based app for enhanced</a:t>
            </a:r>
          </a:p>
          <a:p>
            <a:pPr marL="0" indent="0">
              <a:buNone/>
            </a:pPr>
            <a:r>
              <a:rPr lang="en-GB" dirty="0" err="1" smtClean="0"/>
              <a:t>Castañeda</a:t>
            </a:r>
            <a:r>
              <a:rPr lang="en-GB" dirty="0"/>
              <a:t>, D. A., &amp; Cho, M.-H. (2016). Use of a game-like application on a mobile device to improve accuracy in conjugating Spanish verbs. </a:t>
            </a:r>
            <a:r>
              <a:rPr lang="en-GB" i="1" dirty="0"/>
              <a:t>Computer Assisted Language Learning</a:t>
            </a:r>
            <a:r>
              <a:rPr lang="en-GB" dirty="0"/>
              <a:t>, </a:t>
            </a:r>
            <a:r>
              <a:rPr lang="en-GB" i="1" dirty="0"/>
              <a:t>29</a:t>
            </a:r>
            <a:r>
              <a:rPr lang="en-GB" dirty="0"/>
              <a:t>(7), 1195–1204. </a:t>
            </a:r>
            <a:r>
              <a:rPr lang="en-GB" u="sng" dirty="0">
                <a:hlinkClick r:id="rId2"/>
              </a:rPr>
              <a:t>https://</a:t>
            </a:r>
            <a:r>
              <a:rPr lang="en-GB" u="sng" dirty="0" smtClean="0">
                <a:hlinkClick r:id="rId2"/>
              </a:rPr>
              <a:t>doi.org/10.1080/09588221.2016.1197950</a:t>
            </a:r>
            <a:endParaRPr lang="en-GB" u="sng" dirty="0" smtClean="0"/>
          </a:p>
          <a:p>
            <a:pPr marL="0" indent="0">
              <a:buNone/>
            </a:pPr>
            <a:r>
              <a:rPr lang="en-GB" dirty="0"/>
              <a:t>Creswell, J. W. (2014). </a:t>
            </a:r>
            <a:r>
              <a:rPr lang="en-GB" i="1" dirty="0"/>
              <a:t>Educational research: Planning, conducting, and evaluating quantitative and qualitative research </a:t>
            </a:r>
            <a:r>
              <a:rPr lang="en-GB" dirty="0"/>
              <a:t>(5th Ed.). Boston: Pearson Education Inc.</a:t>
            </a:r>
          </a:p>
          <a:p>
            <a:pPr marL="0" indent="0">
              <a:buNone/>
            </a:pPr>
            <a:r>
              <a:rPr lang="en-GB" dirty="0" err="1" smtClean="0"/>
              <a:t>Frohberg</a:t>
            </a:r>
            <a:r>
              <a:rPr lang="en-GB" dirty="0"/>
              <a:t>, D., </a:t>
            </a:r>
            <a:r>
              <a:rPr lang="en-GB" dirty="0" err="1"/>
              <a:t>Göth</a:t>
            </a:r>
            <a:r>
              <a:rPr lang="en-GB" dirty="0"/>
              <a:t>, C. &amp; </a:t>
            </a:r>
            <a:r>
              <a:rPr lang="en-GB" dirty="0" err="1"/>
              <a:t>Schwabe</a:t>
            </a:r>
            <a:r>
              <a:rPr lang="en-GB" dirty="0"/>
              <a:t>, G.  (2009). Mobile Learning projects- a critical analysis of the state of the art: Mobile learning projects.  J. </a:t>
            </a:r>
            <a:r>
              <a:rPr lang="en-GB" dirty="0" err="1"/>
              <a:t>Comput</a:t>
            </a:r>
            <a:r>
              <a:rPr lang="en-GB" dirty="0"/>
              <a:t>. Assist. Learn, vol. 25, no. 4, pp. 307–331. Retrieved from </a:t>
            </a:r>
            <a:r>
              <a:rPr lang="en-GB" u="sng" dirty="0">
                <a:hlinkClick r:id="rId3"/>
              </a:rPr>
              <a:t>http://dx.doi.org/10.1111/j.1365-2729.2009.00315.x</a:t>
            </a:r>
            <a:r>
              <a:rPr lang="en-GB" dirty="0" smtClean="0"/>
              <a:t>.</a:t>
            </a:r>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p:txBody>
      </p:sp>
    </p:spTree>
    <p:extLst>
      <p:ext uri="{BB962C8B-B14F-4D97-AF65-F5344CB8AC3E}">
        <p14:creationId xmlns:p14="http://schemas.microsoft.com/office/powerpoint/2010/main" val="3706635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continued </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dirty="0" err="1"/>
              <a:t>Karmela</a:t>
            </a:r>
            <a:r>
              <a:rPr lang="en-GB" dirty="0"/>
              <a:t>, A., </a:t>
            </a:r>
            <a:r>
              <a:rPr lang="en-GB" dirty="0" err="1"/>
              <a:t>Branko</a:t>
            </a:r>
            <a:r>
              <a:rPr lang="en-GB" dirty="0"/>
              <a:t> S. &amp; Philip V.  (2017). Influence of gamification on student engagement in education. International Journal of Education and Learning Systems, </a:t>
            </a:r>
            <a:r>
              <a:rPr lang="en-GB" dirty="0" err="1"/>
              <a:t>vol</a:t>
            </a:r>
            <a:r>
              <a:rPr lang="en-GB" dirty="0"/>
              <a:t> 2, pp.77-78. Retrieved http://iaras.org/iaras/journals/ijels</a:t>
            </a:r>
          </a:p>
          <a:p>
            <a:pPr marL="0" indent="0">
              <a:buNone/>
            </a:pPr>
            <a:r>
              <a:rPr lang="en-GB" i="1" dirty="0"/>
              <a:t>Kimberly U. (</a:t>
            </a:r>
            <a:r>
              <a:rPr lang="en-GB" i="1" dirty="0" err="1"/>
              <a:t>n.d</a:t>
            </a:r>
            <a:r>
              <a:rPr lang="en-GB" i="1" dirty="0"/>
              <a:t>). </a:t>
            </a:r>
            <a:r>
              <a:rPr lang="en-GB" dirty="0"/>
              <a:t>Learning Outcomes for Classroom Gamification. Retrieved from </a:t>
            </a:r>
            <a:r>
              <a:rPr lang="en-GB" u="sng" dirty="0">
                <a:hlinkClick r:id="rId2"/>
              </a:rPr>
              <a:t>https://study.com/academy/lesson/learning-outcomes-for-classroom-gamification.html</a:t>
            </a:r>
            <a:endParaRPr lang="en-GB" u="sng" dirty="0"/>
          </a:p>
          <a:p>
            <a:pPr marL="0" indent="0">
              <a:buNone/>
            </a:pPr>
            <a:r>
              <a:rPr lang="en-GB" dirty="0"/>
              <a:t>Lee J.J., Hammer J. (2011), </a:t>
            </a:r>
            <a:r>
              <a:rPr lang="en-GB" i="1" dirty="0"/>
              <a:t>Gamification in Education: What, How, Why Bother? </a:t>
            </a:r>
            <a:r>
              <a:rPr lang="en-GB" dirty="0"/>
              <a:t>Academic Exchange Quarterly, 15(2).</a:t>
            </a:r>
          </a:p>
          <a:p>
            <a:pPr marL="0" indent="0">
              <a:buNone/>
            </a:pPr>
            <a:r>
              <a:rPr lang="en-GB" dirty="0" err="1"/>
              <a:t>Lubis</a:t>
            </a:r>
            <a:r>
              <a:rPr lang="en-GB" dirty="0"/>
              <a:t>, F. F., </a:t>
            </a:r>
            <a:r>
              <a:rPr lang="en-GB" dirty="0" err="1"/>
              <a:t>Rosmansyah</a:t>
            </a:r>
            <a:r>
              <a:rPr lang="en-GB" dirty="0"/>
              <a:t> Y. &amp; </a:t>
            </a:r>
            <a:r>
              <a:rPr lang="en-GB" dirty="0" err="1"/>
              <a:t>Supangkat</a:t>
            </a:r>
            <a:r>
              <a:rPr lang="en-GB" dirty="0"/>
              <a:t>, S. H. (2014) Math Workout Series: Enhancing Learning Application with Gamification.  </a:t>
            </a:r>
            <a:r>
              <a:rPr lang="en-GB" i="1" dirty="0"/>
              <a:t>International Conference on Information Technology Systems and Innovation (ICITSI)</a:t>
            </a:r>
            <a:r>
              <a:rPr lang="en-GB" dirty="0"/>
              <a:t>, no. pp. 24–27.</a:t>
            </a:r>
          </a:p>
          <a:p>
            <a:pPr marL="0" indent="0">
              <a:buNone/>
            </a:pPr>
            <a:r>
              <a:rPr lang="en-GB" b="1" dirty="0"/>
              <a:t> </a:t>
            </a:r>
            <a:r>
              <a:rPr lang="en-GB" dirty="0"/>
              <a:t>National Planning Commission. (2017, May). </a:t>
            </a:r>
            <a:r>
              <a:rPr lang="en-GB" i="1" dirty="0"/>
              <a:t>Namibia’s 5th National Development Plan (Ndp5)</a:t>
            </a:r>
            <a:r>
              <a:rPr lang="en-GB" dirty="0"/>
              <a:t> (ISBN: 978–99945-0-096-3). Retrieved from </a:t>
            </a:r>
            <a:r>
              <a:rPr lang="en-GB" u="sng" dirty="0">
                <a:hlinkClick r:id="rId3"/>
              </a:rPr>
              <a:t>https://www.npc.gov.na/?wpfb_dl=294</a:t>
            </a:r>
            <a:r>
              <a:rPr lang="en-GB" dirty="0"/>
              <a:t>  </a:t>
            </a:r>
          </a:p>
          <a:p>
            <a:pPr marL="0" indent="0">
              <a:buNone/>
            </a:pPr>
            <a:r>
              <a:rPr lang="en-GB" dirty="0" smtClean="0"/>
              <a:t>Sharma</a:t>
            </a:r>
            <a:r>
              <a:rPr lang="en-GB" dirty="0"/>
              <a:t>, G. (2017). Pros and cons of different sampling techniques. </a:t>
            </a:r>
            <a:r>
              <a:rPr lang="en-GB" i="1" dirty="0"/>
              <a:t>International Journal of Applied Research</a:t>
            </a:r>
            <a:r>
              <a:rPr lang="en-GB" dirty="0"/>
              <a:t>, </a:t>
            </a:r>
            <a:r>
              <a:rPr lang="en-GB" i="1" dirty="0"/>
              <a:t>3</a:t>
            </a:r>
            <a:r>
              <a:rPr lang="en-GB" dirty="0"/>
              <a:t>(7), 749–752.</a:t>
            </a:r>
          </a:p>
        </p:txBody>
      </p:sp>
    </p:spTree>
    <p:extLst>
      <p:ext uri="{BB962C8B-B14F-4D97-AF65-F5344CB8AC3E}">
        <p14:creationId xmlns:p14="http://schemas.microsoft.com/office/powerpoint/2010/main" val="29702032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Introduction</a:t>
            </a:r>
            <a:endParaRPr lang="en-GB" dirty="0"/>
          </a:p>
        </p:txBody>
      </p:sp>
      <p:sp>
        <p:nvSpPr>
          <p:cNvPr id="3" name="Content Placeholder 2"/>
          <p:cNvSpPr>
            <a:spLocks noGrp="1"/>
          </p:cNvSpPr>
          <p:nvPr>
            <p:ph idx="1"/>
          </p:nvPr>
        </p:nvSpPr>
        <p:spPr/>
        <p:txBody>
          <a:bodyPr>
            <a:normAutofit/>
          </a:bodyPr>
          <a:lstStyle/>
          <a:p>
            <a:r>
              <a:rPr lang="en-GB" dirty="0"/>
              <a:t>Object-Oriented Programming (</a:t>
            </a:r>
            <a:r>
              <a:rPr lang="en-GB" dirty="0" smtClean="0"/>
              <a:t>OOP) </a:t>
            </a:r>
            <a:r>
              <a:rPr lang="en-GB" dirty="0"/>
              <a:t>is one of the most critical module required by all </a:t>
            </a:r>
            <a:r>
              <a:rPr lang="en-GB" dirty="0" smtClean="0"/>
              <a:t>Computer </a:t>
            </a:r>
            <a:r>
              <a:rPr lang="en-GB" dirty="0"/>
              <a:t>S</a:t>
            </a:r>
            <a:r>
              <a:rPr lang="en-GB" dirty="0" smtClean="0"/>
              <a:t>cience and </a:t>
            </a:r>
            <a:r>
              <a:rPr lang="en-GB" dirty="0"/>
              <a:t>Information Technology (IT) students as it is widely used and very popular in the software development industry. </a:t>
            </a:r>
            <a:endParaRPr lang="en-GB" dirty="0" smtClean="0"/>
          </a:p>
          <a:p>
            <a:r>
              <a:rPr lang="en-GB" dirty="0" smtClean="0"/>
              <a:t>In </a:t>
            </a:r>
            <a:r>
              <a:rPr lang="en-GB" dirty="0"/>
              <a:t>recent years, the passing rate of OOP module at the University of Namibia (UNAM) has </a:t>
            </a:r>
            <a:r>
              <a:rPr lang="en-GB" dirty="0" smtClean="0"/>
              <a:t>dropped. </a:t>
            </a:r>
          </a:p>
          <a:p>
            <a:r>
              <a:rPr lang="en-GB" dirty="0" smtClean="0"/>
              <a:t>Although </a:t>
            </a:r>
            <a:r>
              <a:rPr lang="en-GB" dirty="0"/>
              <a:t>the e-learning platform was introduced to aid the traditional classroom-based learning, it is not effective to deliver all OOP concepts to the </a:t>
            </a:r>
            <a:r>
              <a:rPr lang="en-GB" dirty="0" smtClean="0"/>
              <a:t>students. </a:t>
            </a:r>
          </a:p>
          <a:p>
            <a:r>
              <a:rPr lang="en-GB" dirty="0" smtClean="0"/>
              <a:t>Lecturing </a:t>
            </a:r>
            <a:r>
              <a:rPr lang="en-GB" dirty="0"/>
              <a:t>unmotivated students is a predicament faced by lecturers every single day. </a:t>
            </a:r>
            <a:r>
              <a:rPr lang="en-US" dirty="0" smtClean="0"/>
              <a:t>Advanced </a:t>
            </a:r>
            <a:r>
              <a:rPr lang="en-US" dirty="0"/>
              <a:t>techniques such as gamification have been introduced </a:t>
            </a:r>
            <a:r>
              <a:rPr lang="en-US" dirty="0" smtClean="0"/>
              <a:t>to tackle some of this challenges  </a:t>
            </a:r>
            <a:endParaRPr lang="en-GB" dirty="0"/>
          </a:p>
          <a:p>
            <a:r>
              <a:rPr lang="en-GB" dirty="0"/>
              <a:t>Gamification is a method that adopts </a:t>
            </a:r>
            <a:r>
              <a:rPr lang="en-GB" dirty="0" smtClean="0"/>
              <a:t>game-based mechanisms with the </a:t>
            </a:r>
            <a:r>
              <a:rPr lang="en-GB" dirty="0"/>
              <a:t>purpose </a:t>
            </a:r>
            <a:r>
              <a:rPr lang="en-GB" dirty="0" smtClean="0"/>
              <a:t>to attract </a:t>
            </a:r>
            <a:r>
              <a:rPr lang="en-GB" dirty="0"/>
              <a:t>user attention and motivation (</a:t>
            </a:r>
            <a:r>
              <a:rPr lang="en-GB" dirty="0" err="1"/>
              <a:t>Lubis</a:t>
            </a:r>
            <a:r>
              <a:rPr lang="en-GB" dirty="0"/>
              <a:t>, </a:t>
            </a:r>
            <a:r>
              <a:rPr lang="en-GB" dirty="0" err="1"/>
              <a:t>Rosmansyah</a:t>
            </a:r>
            <a:r>
              <a:rPr lang="en-GB" dirty="0"/>
              <a:t>, &amp; </a:t>
            </a:r>
            <a:r>
              <a:rPr lang="en-GB" dirty="0" err="1"/>
              <a:t>Supangkat</a:t>
            </a:r>
            <a:r>
              <a:rPr lang="en-GB" dirty="0"/>
              <a:t>, </a:t>
            </a:r>
            <a:r>
              <a:rPr lang="en-GB" dirty="0" smtClean="0"/>
              <a:t>2014).</a:t>
            </a:r>
            <a:endParaRPr lang="en-GB" dirty="0"/>
          </a:p>
        </p:txBody>
      </p:sp>
    </p:spTree>
    <p:extLst>
      <p:ext uri="{BB962C8B-B14F-4D97-AF65-F5344CB8AC3E}">
        <p14:creationId xmlns:p14="http://schemas.microsoft.com/office/powerpoint/2010/main" val="8672392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1.1Problem Statement</a:t>
            </a:r>
            <a:endParaRPr lang="en-GB" dirty="0"/>
          </a:p>
        </p:txBody>
      </p:sp>
      <p:sp>
        <p:nvSpPr>
          <p:cNvPr id="3" name="Content Placeholder 2"/>
          <p:cNvSpPr>
            <a:spLocks noGrp="1"/>
          </p:cNvSpPr>
          <p:nvPr>
            <p:ph idx="1"/>
          </p:nvPr>
        </p:nvSpPr>
        <p:spPr/>
        <p:txBody>
          <a:bodyPr>
            <a:normAutofit/>
          </a:bodyPr>
          <a:lstStyle/>
          <a:p>
            <a:r>
              <a:rPr lang="en-GB" dirty="0">
                <a:latin typeface="Cambria" panose="02040503050406030204" pitchFamily="18" charset="0"/>
                <a:ea typeface="Cambria" panose="02040503050406030204" pitchFamily="18" charset="0"/>
              </a:rPr>
              <a:t>The current use of </a:t>
            </a:r>
            <a:r>
              <a:rPr lang="en-GB" dirty="0" smtClean="0">
                <a:latin typeface="Cambria" panose="02040503050406030204" pitchFamily="18" charset="0"/>
                <a:ea typeface="Cambria" panose="02040503050406030204" pitchFamily="18" charset="0"/>
              </a:rPr>
              <a:t>student-centred </a:t>
            </a:r>
            <a:r>
              <a:rPr lang="en-GB" dirty="0">
                <a:latin typeface="Cambria" panose="02040503050406030204" pitchFamily="18" charset="0"/>
                <a:ea typeface="Cambria" panose="02040503050406030204" pitchFamily="18" charset="0"/>
              </a:rPr>
              <a:t>approach proves to be insufficient for the inexperienced students doing Object </a:t>
            </a:r>
            <a:r>
              <a:rPr lang="en-GB" dirty="0" smtClean="0">
                <a:latin typeface="Cambria" panose="02040503050406030204" pitchFamily="18" charset="0"/>
                <a:ea typeface="Cambria" panose="02040503050406030204" pitchFamily="18" charset="0"/>
              </a:rPr>
              <a:t>Oriented </a:t>
            </a:r>
            <a:r>
              <a:rPr lang="en-GB" dirty="0">
                <a:latin typeface="Cambria" panose="02040503050406030204" pitchFamily="18" charset="0"/>
                <a:ea typeface="Cambria" panose="02040503050406030204" pitchFamily="18" charset="0"/>
              </a:rPr>
              <a:t>P</a:t>
            </a:r>
            <a:r>
              <a:rPr lang="en-GB" dirty="0" smtClean="0">
                <a:latin typeface="Cambria" panose="02040503050406030204" pitchFamily="18" charset="0"/>
                <a:ea typeface="Cambria" panose="02040503050406030204" pitchFamily="18" charset="0"/>
              </a:rPr>
              <a:t>rogramming</a:t>
            </a:r>
            <a:r>
              <a:rPr lang="en-GB" dirty="0">
                <a:latin typeface="Cambria" panose="02040503050406030204" pitchFamily="18" charset="0"/>
                <a:ea typeface="Cambria" panose="02040503050406030204" pitchFamily="18" charset="0"/>
              </a:rPr>
              <a:t>. </a:t>
            </a:r>
            <a:endParaRPr lang="en-GB" dirty="0" smtClean="0">
              <a:latin typeface="Cambria" panose="02040503050406030204" pitchFamily="18" charset="0"/>
              <a:ea typeface="Cambria" panose="02040503050406030204" pitchFamily="18" charset="0"/>
            </a:endParaRPr>
          </a:p>
          <a:p>
            <a:r>
              <a:rPr lang="en-GB" dirty="0" smtClean="0">
                <a:latin typeface="Cambria" panose="02040503050406030204" pitchFamily="18" charset="0"/>
                <a:ea typeface="Cambria" panose="02040503050406030204" pitchFamily="18" charset="0"/>
              </a:rPr>
              <a:t>Most </a:t>
            </a:r>
            <a:r>
              <a:rPr lang="en-GB" dirty="0">
                <a:latin typeface="Cambria" panose="02040503050406030204" pitchFamily="18" charset="0"/>
                <a:ea typeface="Cambria" panose="02040503050406030204" pitchFamily="18" charset="0"/>
              </a:rPr>
              <a:t>students tend to struggle with mastering the OOP basic concepts (classes, objects, attributes, methods, </a:t>
            </a:r>
            <a:r>
              <a:rPr lang="en-GB" dirty="0" smtClean="0">
                <a:latin typeface="Cambria" panose="02040503050406030204" pitchFamily="18" charset="0"/>
                <a:ea typeface="Cambria" panose="02040503050406030204" pitchFamily="18" charset="0"/>
              </a:rPr>
              <a:t> </a:t>
            </a:r>
            <a:r>
              <a:rPr lang="en-GB" dirty="0">
                <a:latin typeface="Cambria" panose="02040503050406030204" pitchFamily="18" charset="0"/>
                <a:ea typeface="Cambria" panose="02040503050406030204" pitchFamily="18" charset="0"/>
              </a:rPr>
              <a:t>inheritance, polymorphism, and encapsulation), which could be attributed by lack of engaging methods to facilitate the learning process. </a:t>
            </a:r>
            <a:endParaRPr lang="en-GB" dirty="0" smtClean="0">
              <a:latin typeface="Cambria" panose="02040503050406030204" pitchFamily="18" charset="0"/>
              <a:ea typeface="Cambria" panose="02040503050406030204" pitchFamily="18" charset="0"/>
            </a:endParaRPr>
          </a:p>
          <a:p>
            <a:r>
              <a:rPr lang="en-GB" dirty="0" smtClean="0">
                <a:latin typeface="Cambria" panose="02040503050406030204" pitchFamily="18" charset="0"/>
                <a:ea typeface="Cambria" panose="02040503050406030204" pitchFamily="18" charset="0"/>
              </a:rPr>
              <a:t>The University Of Namibia (UNAM) </a:t>
            </a:r>
            <a:r>
              <a:rPr lang="en-GB" dirty="0">
                <a:latin typeface="Cambria" panose="02040503050406030204" pitchFamily="18" charset="0"/>
                <a:ea typeface="Cambria" panose="02040503050406030204" pitchFamily="18" charset="0"/>
              </a:rPr>
              <a:t>lack a more interactive and motivating platform such a mobile application to gamify the OOP learning </a:t>
            </a:r>
            <a:r>
              <a:rPr lang="en-GB" dirty="0" smtClean="0">
                <a:latin typeface="Cambria" panose="02040503050406030204" pitchFamily="18" charset="0"/>
                <a:ea typeface="Cambria" panose="02040503050406030204" pitchFamily="18" charset="0"/>
              </a:rPr>
              <a:t>concept.</a:t>
            </a:r>
            <a:r>
              <a:rPr lang="en-GB" dirty="0">
                <a:latin typeface="Cambria" panose="02040503050406030204" pitchFamily="18" charset="0"/>
                <a:ea typeface="Cambria" panose="02040503050406030204" pitchFamily="18" charset="0"/>
              </a:rPr>
              <a:t> </a:t>
            </a:r>
            <a:endParaRPr lang="en-GB" dirty="0" smtClean="0">
              <a:latin typeface="Cambria" panose="02040503050406030204" pitchFamily="18" charset="0"/>
              <a:ea typeface="Cambria" panose="02040503050406030204" pitchFamily="18" charset="0"/>
            </a:endParaRPr>
          </a:p>
          <a:p>
            <a:r>
              <a:rPr lang="en-US" dirty="0" smtClean="0">
                <a:latin typeface="Cambria" panose="02040503050406030204" pitchFamily="18" charset="0"/>
                <a:ea typeface="Cambria" panose="02040503050406030204" pitchFamily="18" charset="0"/>
              </a:rPr>
              <a:t>// addition to </a:t>
            </a:r>
            <a:r>
              <a:rPr lang="en-US" smtClean="0">
                <a:latin typeface="Cambria" panose="02040503050406030204" pitchFamily="18" charset="0"/>
                <a:ea typeface="Cambria" panose="02040503050406030204" pitchFamily="18" charset="0"/>
              </a:rPr>
              <a:t>existing platforms </a:t>
            </a:r>
            <a:endParaRPr lang="en-GB" dirty="0" smtClean="0">
              <a:latin typeface="Cambria" panose="02040503050406030204" pitchFamily="18" charset="0"/>
              <a:ea typeface="Cambria" panose="02040503050406030204" pitchFamily="18" charset="0"/>
            </a:endParaRPr>
          </a:p>
          <a:p>
            <a:r>
              <a:rPr lang="en-GB" dirty="0">
                <a:latin typeface="Cambria" panose="02040503050406030204" pitchFamily="18" charset="0"/>
                <a:ea typeface="Cambria" panose="02040503050406030204" pitchFamily="18" charset="0"/>
              </a:rPr>
              <a:t>For these reasons, this study aims to solve the problem of unmotivated students in learning OOP by using Gamification </a:t>
            </a:r>
            <a:r>
              <a:rPr lang="en-GB" dirty="0" smtClean="0">
                <a:latin typeface="Cambria" panose="02040503050406030204" pitchFamily="18" charset="0"/>
                <a:ea typeface="Cambria" panose="02040503050406030204" pitchFamily="18" charset="0"/>
              </a:rPr>
              <a:t>concept( a mobile application).</a:t>
            </a:r>
            <a:endParaRPr lang="en-GB"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174112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75855"/>
            <a:ext cx="10058400" cy="961505"/>
          </a:xfrm>
        </p:spPr>
        <p:txBody>
          <a:bodyPr/>
          <a:lstStyle/>
          <a:p>
            <a:r>
              <a:rPr lang="en-GB" b="1" dirty="0" smtClean="0"/>
              <a:t>1.2 </a:t>
            </a:r>
            <a:r>
              <a:rPr lang="en-GB" b="1" dirty="0"/>
              <a:t>Objectives of the </a:t>
            </a:r>
            <a:r>
              <a:rPr lang="en-GB" b="1" dirty="0" smtClean="0"/>
              <a:t>study</a:t>
            </a:r>
            <a:endParaRPr lang="en-GB" dirty="0"/>
          </a:p>
        </p:txBody>
      </p:sp>
      <p:sp>
        <p:nvSpPr>
          <p:cNvPr id="3" name="Content Placeholder 2"/>
          <p:cNvSpPr>
            <a:spLocks noGrp="1"/>
          </p:cNvSpPr>
          <p:nvPr>
            <p:ph idx="1"/>
          </p:nvPr>
        </p:nvSpPr>
        <p:spPr/>
        <p:txBody>
          <a:bodyPr>
            <a:normAutofit lnSpcReduction="10000"/>
          </a:bodyPr>
          <a:lstStyle/>
          <a:p>
            <a:r>
              <a:rPr lang="en-GB" sz="2400" dirty="0"/>
              <a:t>The primary objective of this study is to develop a gamified mobile application to improve students’ engagement in the OOP module and an interactive way to deliver OOP contents. </a:t>
            </a:r>
          </a:p>
          <a:p>
            <a:r>
              <a:rPr lang="en-GB" sz="2400" dirty="0"/>
              <a:t>The Main objective of this study is achieved by recognizing the following sub-objectives: </a:t>
            </a:r>
          </a:p>
          <a:p>
            <a:pPr lvl="1">
              <a:buFont typeface="Arial" panose="020B0604020202020204" pitchFamily="34" charset="0"/>
              <a:buChar char="•"/>
            </a:pPr>
            <a:r>
              <a:rPr lang="en-GB" sz="2400" dirty="0"/>
              <a:t>Co-design a gamified mobile application to learn OOP paradigms in the UNAM context.</a:t>
            </a:r>
          </a:p>
          <a:p>
            <a:pPr lvl="1">
              <a:buFont typeface="Arial" panose="020B0604020202020204" pitchFamily="34" charset="0"/>
              <a:buChar char="•"/>
            </a:pPr>
            <a:r>
              <a:rPr lang="en-GB" sz="2400" dirty="0"/>
              <a:t>Examine and assess the effectiveness of the gamified mobile application in enhancing the understanding OOP concepts for </a:t>
            </a:r>
            <a:r>
              <a:rPr lang="en-GB" sz="2400" dirty="0" smtClean="0"/>
              <a:t>students.</a:t>
            </a:r>
            <a:endParaRPr lang="en-GB" sz="2400" dirty="0"/>
          </a:p>
          <a:p>
            <a:pPr marL="0" indent="0">
              <a:buNone/>
            </a:pPr>
            <a:endParaRPr lang="en-GB" dirty="0"/>
          </a:p>
          <a:p>
            <a:endParaRPr lang="en-GB" dirty="0"/>
          </a:p>
        </p:txBody>
      </p:sp>
    </p:spTree>
    <p:extLst>
      <p:ext uri="{BB962C8B-B14F-4D97-AF65-F5344CB8AC3E}">
        <p14:creationId xmlns:p14="http://schemas.microsoft.com/office/powerpoint/2010/main" val="3301292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 Motivation </a:t>
            </a:r>
            <a:endParaRPr lang="en-GB" dirty="0"/>
          </a:p>
        </p:txBody>
      </p:sp>
      <p:sp>
        <p:nvSpPr>
          <p:cNvPr id="3" name="Content Placeholder 2"/>
          <p:cNvSpPr>
            <a:spLocks noGrp="1"/>
          </p:cNvSpPr>
          <p:nvPr>
            <p:ph idx="1"/>
          </p:nvPr>
        </p:nvSpPr>
        <p:spPr>
          <a:xfrm>
            <a:off x="581192" y="1889550"/>
            <a:ext cx="11029615" cy="3678303"/>
          </a:xfrm>
        </p:spPr>
        <p:txBody>
          <a:bodyPr/>
          <a:lstStyle/>
          <a:p>
            <a:pPr>
              <a:buFont typeface="Wingdings" panose="05000000000000000000" pitchFamily="2" charset="2"/>
              <a:buChar char="§"/>
            </a:pPr>
            <a:r>
              <a:rPr lang="en-US" dirty="0" smtClean="0"/>
              <a:t>Statistics has shown that most of the students either fail or pass with lower marks in the OOP 1 and OOP 2 modules .</a:t>
            </a:r>
          </a:p>
          <a:p>
            <a:pPr>
              <a:buFont typeface="Wingdings" panose="05000000000000000000" pitchFamily="2" charset="2"/>
              <a:buChar char="§"/>
            </a:pPr>
            <a:r>
              <a:rPr lang="en-US" dirty="0" smtClean="0"/>
              <a:t> For this reason, it has raised a desire for the researcher to investigate the challenges faced by student in the learning process.</a:t>
            </a:r>
          </a:p>
          <a:p>
            <a:pPr>
              <a:buFont typeface="Wingdings" panose="05000000000000000000" pitchFamily="2" charset="2"/>
              <a:buChar char="§"/>
            </a:pPr>
            <a:r>
              <a:rPr lang="en-US" dirty="0" smtClean="0"/>
              <a:t> The research therefore identified that t</a:t>
            </a:r>
            <a:r>
              <a:rPr lang="en-GB" dirty="0" smtClean="0"/>
              <a:t>here </a:t>
            </a:r>
            <a:r>
              <a:rPr lang="en-GB" dirty="0"/>
              <a:t>have not been any gamified mobile application in the context of OOP at the University Of Namibia. </a:t>
            </a:r>
            <a:endParaRPr lang="en-GB" dirty="0" smtClean="0"/>
          </a:p>
          <a:p>
            <a:pPr>
              <a:buFont typeface="Wingdings" panose="05000000000000000000" pitchFamily="2" charset="2"/>
              <a:buChar char="§"/>
            </a:pPr>
            <a:r>
              <a:rPr lang="en-GB" dirty="0" smtClean="0"/>
              <a:t>Therefore</a:t>
            </a:r>
            <a:r>
              <a:rPr lang="en-GB" dirty="0"/>
              <a:t>, this study will genuinely contribute to the body of literature on gamification for educational purposes in the context of Object Oriented Programming in Namibia. </a:t>
            </a:r>
            <a:r>
              <a:rPr lang="en-GB" dirty="0" smtClean="0"/>
              <a:t> </a:t>
            </a:r>
            <a:endParaRPr lang="en-GB" dirty="0"/>
          </a:p>
        </p:txBody>
      </p:sp>
    </p:spTree>
    <p:extLst>
      <p:ext uri="{BB962C8B-B14F-4D97-AF65-F5344CB8AC3E}">
        <p14:creationId xmlns:p14="http://schemas.microsoft.com/office/powerpoint/2010/main" val="37241753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45039"/>
            <a:ext cx="10058400" cy="1450757"/>
          </a:xfrm>
        </p:spPr>
        <p:txBody>
          <a:bodyPr/>
          <a:lstStyle/>
          <a:p>
            <a:r>
              <a:rPr lang="en-GB" dirty="0" smtClean="0"/>
              <a:t>2. Literature </a:t>
            </a:r>
            <a:r>
              <a:rPr lang="en-GB" dirty="0"/>
              <a:t>Review </a:t>
            </a:r>
          </a:p>
        </p:txBody>
      </p:sp>
      <p:sp>
        <p:nvSpPr>
          <p:cNvPr id="3" name="Content Placeholder 2"/>
          <p:cNvSpPr>
            <a:spLocks noGrp="1"/>
          </p:cNvSpPr>
          <p:nvPr>
            <p:ph idx="1"/>
          </p:nvPr>
        </p:nvSpPr>
        <p:spPr>
          <a:xfrm>
            <a:off x="611672" y="1695796"/>
            <a:ext cx="11029615" cy="3678303"/>
          </a:xfrm>
        </p:spPr>
        <p:txBody>
          <a:bodyPr/>
          <a:lstStyle/>
          <a:p>
            <a:r>
              <a:rPr lang="en-GB" dirty="0"/>
              <a:t>During these last few years, many object oriented programming games have been created to help students understand and visualize the concept of the object-oriented programming paradigm. Gamification has been used commonly in various fields like healthcare, marketing and </a:t>
            </a:r>
            <a:r>
              <a:rPr lang="en-GB" dirty="0" smtClean="0"/>
              <a:t>education. In </a:t>
            </a:r>
            <a:r>
              <a:rPr lang="en-GB" dirty="0"/>
              <a:t>health care </a:t>
            </a:r>
            <a:r>
              <a:rPr lang="en-GB" dirty="0" smtClean="0"/>
              <a:t>, gamification is used in helping </a:t>
            </a:r>
            <a:r>
              <a:rPr lang="en-GB" dirty="0"/>
              <a:t>patients </a:t>
            </a:r>
            <a:r>
              <a:rPr lang="en-GB" dirty="0" smtClean="0"/>
              <a:t>with certain conditions to take their medication. While in marketing ,</a:t>
            </a:r>
            <a:r>
              <a:rPr lang="en-GB" dirty="0"/>
              <a:t> gamified </a:t>
            </a:r>
            <a:r>
              <a:rPr lang="en-GB" dirty="0" smtClean="0"/>
              <a:t>applications </a:t>
            </a:r>
            <a:r>
              <a:rPr lang="en-GB" dirty="0"/>
              <a:t>provides an opportunity for customers to interact with the brand in a fun and joyful way. </a:t>
            </a:r>
          </a:p>
          <a:p>
            <a:r>
              <a:rPr lang="en-GB" dirty="0"/>
              <a:t>Gamification is also practiced in education and this concept is the focus of this study. Although there is little research regarding gamification in education, the results of </a:t>
            </a:r>
            <a:r>
              <a:rPr lang="en-GB" dirty="0" smtClean="0"/>
              <a:t> different research </a:t>
            </a:r>
            <a:r>
              <a:rPr lang="en-GB" dirty="0"/>
              <a:t>studies  focuses on student’s motivation, engagement and learning outcomes. This study reviews the literature and synthesize the findings of empirical studies on gamification impacts on student’s motivation, engagement and learning </a:t>
            </a:r>
            <a:r>
              <a:rPr lang="en-GB" dirty="0" smtClean="0"/>
              <a:t>outcomes.</a:t>
            </a:r>
          </a:p>
        </p:txBody>
      </p:sp>
    </p:spTree>
    <p:extLst>
      <p:ext uri="{BB962C8B-B14F-4D97-AF65-F5344CB8AC3E}">
        <p14:creationId xmlns:p14="http://schemas.microsoft.com/office/powerpoint/2010/main" val="27543179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2.1 </a:t>
            </a:r>
            <a:r>
              <a:rPr lang="en-GB" b="1" dirty="0"/>
              <a:t>Impact of Gamification on student’s motivation and engagement</a:t>
            </a:r>
            <a:endParaRPr lang="en-GB" dirty="0"/>
          </a:p>
        </p:txBody>
      </p:sp>
      <p:sp>
        <p:nvSpPr>
          <p:cNvPr id="3" name="Content Placeholder 2"/>
          <p:cNvSpPr>
            <a:spLocks noGrp="1"/>
          </p:cNvSpPr>
          <p:nvPr>
            <p:ph idx="1"/>
          </p:nvPr>
        </p:nvSpPr>
        <p:spPr/>
        <p:txBody>
          <a:bodyPr/>
          <a:lstStyle/>
          <a:p>
            <a:r>
              <a:rPr lang="en-GB" dirty="0" err="1"/>
              <a:t>Karmela</a:t>
            </a:r>
            <a:r>
              <a:rPr lang="en-GB" dirty="0"/>
              <a:t>, </a:t>
            </a:r>
            <a:r>
              <a:rPr lang="en-GB" dirty="0" err="1"/>
              <a:t>Branko</a:t>
            </a:r>
            <a:r>
              <a:rPr lang="en-GB" dirty="0"/>
              <a:t> and Philip (2017) conducted a research at </a:t>
            </a:r>
            <a:r>
              <a:rPr lang="en-GB" i="1" dirty="0"/>
              <a:t>Zagreb School of Economics and Management (ZSEM) </a:t>
            </a:r>
            <a:r>
              <a:rPr lang="en-GB" dirty="0"/>
              <a:t>on the influence of gamification on student engagement in education. A research was conducted in the winter semester of an academic year 2016/2017 where 20% of ZSEM students participated from undergraduate level (</a:t>
            </a:r>
            <a:r>
              <a:rPr lang="en-GB" dirty="0" err="1"/>
              <a:t>Karmela</a:t>
            </a:r>
            <a:r>
              <a:rPr lang="en-GB" dirty="0"/>
              <a:t>, et al., 2017). The result of the research shows that students expressed their positive attitude towards gamification in class. This is because students revise their lectures through a fun game that provides extra motivation. </a:t>
            </a:r>
          </a:p>
          <a:p>
            <a:r>
              <a:rPr lang="en-GB" dirty="0" err="1" smtClean="0"/>
              <a:t>Andharini</a:t>
            </a:r>
            <a:r>
              <a:rPr lang="en-GB" dirty="0" smtClean="0"/>
              <a:t> </a:t>
            </a:r>
            <a:r>
              <a:rPr lang="en-GB" dirty="0"/>
              <a:t>(2016) indicated that many researchers have attempted to utilize gamification to increase student engagement, motivation and achievement in the classroom with varying degrees of accomplishment. It is quite noticeable that gamification promote student engagement in learning.</a:t>
            </a:r>
          </a:p>
          <a:p>
            <a:endParaRPr lang="en-GB" dirty="0"/>
          </a:p>
        </p:txBody>
      </p:sp>
    </p:spTree>
    <p:extLst>
      <p:ext uri="{BB962C8B-B14F-4D97-AF65-F5344CB8AC3E}">
        <p14:creationId xmlns:p14="http://schemas.microsoft.com/office/powerpoint/2010/main" val="33870343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2.3 Effect of Gamification on learning outcomes</a:t>
            </a:r>
          </a:p>
        </p:txBody>
      </p:sp>
      <p:sp>
        <p:nvSpPr>
          <p:cNvPr id="3" name="Content Placeholder 2"/>
          <p:cNvSpPr>
            <a:spLocks noGrp="1"/>
          </p:cNvSpPr>
          <p:nvPr>
            <p:ph idx="1"/>
          </p:nvPr>
        </p:nvSpPr>
        <p:spPr/>
        <p:txBody>
          <a:bodyPr>
            <a:normAutofit/>
          </a:bodyPr>
          <a:lstStyle/>
          <a:p>
            <a:r>
              <a:rPr lang="en-GB" b="1" dirty="0"/>
              <a:t>Learning outcomes</a:t>
            </a:r>
            <a:r>
              <a:rPr lang="en-GB" dirty="0"/>
              <a:t> are behaviour or content goals a student needs to achieve and exhibit to show understanding (</a:t>
            </a:r>
            <a:r>
              <a:rPr lang="en-GB" i="1" dirty="0"/>
              <a:t>Kimberly, </a:t>
            </a:r>
            <a:r>
              <a:rPr lang="en-GB" i="1" dirty="0" err="1"/>
              <a:t>n.d</a:t>
            </a:r>
            <a:r>
              <a:rPr lang="en-GB" i="1" dirty="0"/>
              <a:t>).</a:t>
            </a:r>
            <a:r>
              <a:rPr lang="en-GB" dirty="0"/>
              <a:t> Lee and Hammer (2011) indicate some of the following positive outcomes of gamifica­tion.  They point out that a game-based learning develops problem-solving skills through a complex system of rules that encourages active exploration and discovery. They also emphasise that games offer the possibility of reframing failure as a necessary part of learning due to the fact that error becomes an opportunity to try, to practice, and to </a:t>
            </a:r>
            <a:r>
              <a:rPr lang="en-GB" dirty="0" smtClean="0"/>
              <a:t>improve.</a:t>
            </a:r>
          </a:p>
          <a:p>
            <a:r>
              <a:rPr lang="en-GB" dirty="0" err="1"/>
              <a:t>Castañeda</a:t>
            </a:r>
            <a:r>
              <a:rPr lang="en-GB" dirty="0"/>
              <a:t> and Cho (2016) noted another positive learning outcome in gamification through a gamified conjugation application. They indicated that the application increased student’s confidence and also improved the accuracy in conjugating verbs in Spanish. Similarly, </a:t>
            </a:r>
            <a:r>
              <a:rPr lang="en-GB" dirty="0" err="1"/>
              <a:t>Berns</a:t>
            </a:r>
            <a:r>
              <a:rPr lang="en-GB" dirty="0"/>
              <a:t>, Isla-Montes, </a:t>
            </a:r>
            <a:r>
              <a:rPr lang="en-GB" dirty="0" err="1"/>
              <a:t>Palomo</a:t>
            </a:r>
            <a:r>
              <a:rPr lang="en-GB" dirty="0"/>
              <a:t>-Duarte and </a:t>
            </a:r>
            <a:r>
              <a:rPr lang="en-GB" dirty="0" err="1" smtClean="0"/>
              <a:t>Dodero</a:t>
            </a:r>
            <a:r>
              <a:rPr lang="en-GB" dirty="0" smtClean="0"/>
              <a:t> </a:t>
            </a:r>
            <a:r>
              <a:rPr lang="en-GB" dirty="0"/>
              <a:t>(2016) showed positive effects of a gamified tool (VocabTrainerA1) on students’ attitudes towards the app. The participants </a:t>
            </a:r>
            <a:r>
              <a:rPr lang="en-GB" dirty="0" smtClean="0"/>
              <a:t>expressed </a:t>
            </a:r>
            <a:r>
              <a:rPr lang="en-GB" dirty="0"/>
              <a:t>a high-perceived learning by using the gamified learning tool that was in line with positive academic results, specifically in grammar and vocabulary.</a:t>
            </a:r>
          </a:p>
        </p:txBody>
      </p:sp>
    </p:spTree>
    <p:extLst>
      <p:ext uri="{BB962C8B-B14F-4D97-AF65-F5344CB8AC3E}">
        <p14:creationId xmlns:p14="http://schemas.microsoft.com/office/powerpoint/2010/main" val="33316053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Methodology</a:t>
            </a:r>
            <a:endParaRPr lang="en-GB" dirty="0"/>
          </a:p>
        </p:txBody>
      </p:sp>
      <p:sp>
        <p:nvSpPr>
          <p:cNvPr id="3" name="Content Placeholder 2"/>
          <p:cNvSpPr>
            <a:spLocks noGrp="1"/>
          </p:cNvSpPr>
          <p:nvPr>
            <p:ph idx="1"/>
          </p:nvPr>
        </p:nvSpPr>
        <p:spPr/>
        <p:txBody>
          <a:bodyPr/>
          <a:lstStyle/>
          <a:p>
            <a:pPr marL="0" indent="0">
              <a:buNone/>
            </a:pPr>
            <a:r>
              <a:rPr lang="en-US" b="1" dirty="0" smtClean="0"/>
              <a:t>3.1 Research Design </a:t>
            </a:r>
            <a:endParaRPr lang="en-GB" b="1" dirty="0" smtClean="0"/>
          </a:p>
          <a:p>
            <a:pPr>
              <a:buFont typeface="Wingdings" panose="05000000000000000000" pitchFamily="2" charset="2"/>
              <a:buChar char="§"/>
            </a:pPr>
            <a:r>
              <a:rPr lang="en-GB" sz="2400" dirty="0" smtClean="0"/>
              <a:t>The </a:t>
            </a:r>
            <a:r>
              <a:rPr lang="en-GB" sz="2400" dirty="0"/>
              <a:t>study will employ qualitative research methods. </a:t>
            </a:r>
            <a:endParaRPr lang="en-GB" sz="2400" dirty="0" smtClean="0"/>
          </a:p>
          <a:p>
            <a:pPr>
              <a:buFont typeface="Wingdings" panose="05000000000000000000" pitchFamily="2" charset="2"/>
              <a:buChar char="§"/>
            </a:pPr>
            <a:r>
              <a:rPr lang="en-GB" sz="2400" dirty="0" smtClean="0"/>
              <a:t>Qualitative </a:t>
            </a:r>
            <a:r>
              <a:rPr lang="en-GB" sz="2400" dirty="0"/>
              <a:t>research methods will be used because in this method</a:t>
            </a:r>
            <a:r>
              <a:rPr lang="en-US" sz="2400" dirty="0"/>
              <a:t> the researcher relies on the views of participants; asks broad or general questions; describes and analyzes these words for themes; and conducts the inquiry in a subjective, biased manner</a:t>
            </a:r>
            <a:r>
              <a:rPr lang="en-US" sz="2400" i="1" dirty="0"/>
              <a:t>. </a:t>
            </a:r>
            <a:endParaRPr lang="en-US" sz="2400" i="1" dirty="0" smtClean="0"/>
          </a:p>
          <a:p>
            <a:pPr>
              <a:buFont typeface="Wingdings" panose="05000000000000000000" pitchFamily="2" charset="2"/>
              <a:buChar char="§"/>
            </a:pPr>
            <a:r>
              <a:rPr lang="en-GB" sz="2400" dirty="0" smtClean="0"/>
              <a:t> </a:t>
            </a:r>
            <a:r>
              <a:rPr lang="en-GB" sz="2400" dirty="0"/>
              <a:t>A phenomenological research design will be used in this study in order to get an in-depth analysis on the student motivation and engagement in the OOP module. </a:t>
            </a:r>
            <a:endParaRPr lang="en-GB" sz="2400" dirty="0" smtClean="0"/>
          </a:p>
          <a:p>
            <a:endParaRPr lang="en-GB" dirty="0"/>
          </a:p>
        </p:txBody>
      </p:sp>
    </p:spTree>
    <p:extLst>
      <p:ext uri="{BB962C8B-B14F-4D97-AF65-F5344CB8AC3E}">
        <p14:creationId xmlns:p14="http://schemas.microsoft.com/office/powerpoint/2010/main" val="394586182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2234</TotalTime>
  <Words>1737</Words>
  <Application>Microsoft Office PowerPoint</Application>
  <PresentationFormat>Widescreen</PresentationFormat>
  <Paragraphs>74</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Arial Black</vt:lpstr>
      <vt:lpstr>Arial Narrow</vt:lpstr>
      <vt:lpstr>Arial Rounded MT Bold</vt:lpstr>
      <vt:lpstr>Cambria</vt:lpstr>
      <vt:lpstr>Gill Sans MT</vt:lpstr>
      <vt:lpstr>Wingdings</vt:lpstr>
      <vt:lpstr>Wingdings 2</vt:lpstr>
      <vt:lpstr>Dividend</vt:lpstr>
      <vt:lpstr>Research Proposal     Gamifying the Learning of Object Oriented Programming (OOP) Concepts through a Mobile Application Platform</vt:lpstr>
      <vt:lpstr>1. Introduction</vt:lpstr>
      <vt:lpstr>1.1Problem Statement</vt:lpstr>
      <vt:lpstr>1.2 Objectives of the study</vt:lpstr>
      <vt:lpstr>1.3 Motivation </vt:lpstr>
      <vt:lpstr>2. Literature Review </vt:lpstr>
      <vt:lpstr>2.1 Impact of Gamification on student’s motivation and engagement</vt:lpstr>
      <vt:lpstr>2.3 Effect of Gamification on learning outcomes</vt:lpstr>
      <vt:lpstr>3 Methodology</vt:lpstr>
      <vt:lpstr>Population and Sample </vt:lpstr>
      <vt:lpstr>3.5 Research Instrument </vt:lpstr>
      <vt:lpstr>5. Conclusion </vt:lpstr>
      <vt:lpstr> 6. Timeline </vt:lpstr>
      <vt:lpstr>References </vt:lpstr>
      <vt:lpstr>Reference continued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Proposal     Gamifying the Learning of Object Oriented Programming (OOP) Concepts through a Mobile Application Platform</dc:title>
  <dc:creator>Akawa Johannes</dc:creator>
  <cp:lastModifiedBy>Akawa Johannes</cp:lastModifiedBy>
  <cp:revision>57</cp:revision>
  <dcterms:created xsi:type="dcterms:W3CDTF">2021-06-24T19:06:14Z</dcterms:created>
  <dcterms:modified xsi:type="dcterms:W3CDTF">2021-11-16T21:55:45Z</dcterms:modified>
</cp:coreProperties>
</file>