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83" r:id="rId4"/>
    <p:sldId id="271" r:id="rId5"/>
    <p:sldId id="273" r:id="rId6"/>
    <p:sldId id="282" r:id="rId7"/>
    <p:sldId id="276" r:id="rId8"/>
    <p:sldId id="269" r:id="rId9"/>
    <p:sldId id="280" r:id="rId10"/>
    <p:sldId id="27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AF153C-FC4A-47E9-B710-F3332D92C7B1}">
  <a:tblStyle styleId="{0AAF153C-FC4A-47E9-B710-F3332D92C7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88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Например, одним понятием в данных о погоде может быть сезон, который явно не указан в данных о температуре, но может влиять на данные о температуре. Другим примером может быть поведение покупателей во времени, на которое может влиять сила экономики, где сила экономики явно не указана в данных. Эти элементы также называют «скрытым контекстом».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Сложная проблема с обучением во многих реальных областях состоит в том, что концепция интереса может зависеть от некоторого скрытого контекста, явно не выраженного в форме прогнозирующих функций. Типичным примером являются правила прогнозирования погоды, которые могут радикально меняться в зависимости от сезона. […] Часто причина изменений скрыта, априори не известна, что усложняет задачу обучения.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Предоставляет основу для размышлений о понятии дрейфа и решениях, требуемых практиком машинного обучения, следующим образом: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Будущее предположение: разработчик должен сделать предположение о будущем источнике данных.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Изменить тип: дизайнер должен определить возможные шаблоны изменений.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Адаптивность ученика: на основе типа изменения и будущего предположения дизайнер выбирает механизмы, которые делают ученика адаптивным.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Выбор моделидизайнеру нужен критерий для выбора конкретной параметризации выбранного ученика на каждом временном шаге (например, веса для членов ансамбля, размер окна для метода переменного окна).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сделать дрейф небольшой и оценивать насколько большой дрейф влияет на точность модели, и чем больший дрейф не вызывает ошибой, тем робастнее модель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103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24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83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341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666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e05b688f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7e05b688f6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7e05b688f6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e05b688f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7e05b688f6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7e05b688f6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176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0" y="1822801"/>
            <a:ext cx="12192000" cy="16062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5400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4000" dirty="0">
                <a:solidFill>
                  <a:schemeClr val="lt1"/>
                </a:solidFill>
              </a:rPr>
              <a:t>Курсовая работа: «</a:t>
            </a:r>
            <a:r>
              <a:rPr lang="ru-RU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корпоративной локально-вычислительной сети предприятия</a:t>
            </a:r>
            <a:r>
              <a:rPr lang="ru-RU" sz="4000" dirty="0">
                <a:solidFill>
                  <a:schemeClr val="lt1"/>
                </a:solidFill>
              </a:rPr>
              <a:t>»</a:t>
            </a:r>
            <a:endParaRPr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7035282" y="4014506"/>
            <a:ext cx="4520100" cy="21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 dirty="0"/>
              <a:t>Руководитель курсовой работы:</a:t>
            </a:r>
            <a:endParaRPr sz="1800" b="1"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dirty="0"/>
              <a:t>доцент кафедры ИЗИ М.М. Монахова</a:t>
            </a:r>
            <a:endParaRPr sz="1800"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 dirty="0"/>
              <a:t>Исполнитель:</a:t>
            </a:r>
            <a:endParaRPr sz="1800" b="1"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dirty="0"/>
              <a:t>ст. гр. ИБ-120 И.В. Кожевников</a:t>
            </a:r>
            <a:endParaRPr sz="1800" dirty="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45" y="110532"/>
            <a:ext cx="157931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860" y="430570"/>
            <a:ext cx="2057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313655" y="287607"/>
            <a:ext cx="360675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ВЛАДИМИРСКИЙ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ГОСУДАРСТВЕННЫЙ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имени Александра Григорьевича 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Николая Григорьевича Столетовых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782260" y="426105"/>
            <a:ext cx="277326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Кафедра информатики 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защиты информации (ИЗИ)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chemeClr val="dk1"/>
                </a:solidFill>
              </a:rPr>
              <a:t>г. Владимир 2023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 smtClean="0">
                <a:solidFill>
                  <a:schemeClr val="lt1"/>
                </a:solidFill>
              </a:rPr>
              <a:t>10</a:t>
            </a:fld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39925" y="1737325"/>
            <a:ext cx="112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7225" y="1737325"/>
            <a:ext cx="99813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681800" y="2609441"/>
            <a:ext cx="9435300" cy="1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ru-RU" sz="7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7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6">
            <a:extLst>
              <a:ext uri="{FF2B5EF4-FFF2-40B4-BE49-F238E27FC236}">
                <a16:creationId xmlns:a16="http://schemas.microsoft.com/office/drawing/2014/main" id="{5D85DDD7-CE9B-4456-8121-75D363C13E9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dirty="0"/>
              <a:t>Курсовая работа: «Разработка корпоративной локальной-вычислительной сети предприятия». Исполнитель: И.В. Кожевников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2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Цель и задачи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09599" y="727074"/>
            <a:ext cx="10975800" cy="54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на базе нескольких информационных технологий разработать проект корпоративной ЛВС. Используя эмулятор сетей Cisco Packet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разработать модель проектируемой сети.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 </a:t>
            </a:r>
          </a:p>
          <a:p>
            <a:pPr marL="571500" lvl="1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Анализ предметной области (включая описание предприятия).</a:t>
            </a:r>
          </a:p>
          <a:p>
            <a:pPr marL="571500" lvl="1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Разработать проект физического/канального уровня корпоративной ЛВС. </a:t>
            </a:r>
          </a:p>
          <a:p>
            <a:pPr marL="571500" lvl="1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Разработать проект сетевого уровня корпоративной ЛВС  в Cisco Packet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71500" lvl="1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Расчёт стоимости проекта.</a:t>
            </a:r>
          </a:p>
          <a:p>
            <a:pPr marL="571500" lvl="1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Экспериментальное исследование модели. 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b="1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dirty="0"/>
              <a:t>Курсовая работа: «Разработка корпоративной локальной-вычислительной сети предприятия». Исполнитель: И.В. Кожевников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3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Анализ предметной области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562629" y="1171074"/>
            <a:ext cx="11066741" cy="419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КСПД коммерческая организация по внедрению сложных инженерных решений ООО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Данная компания  состоит из 28 помещений, общей площадью 388квм.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КСПД состоит из: 72 ПК, 2 ноутбуков, 1 мобильного телефона, 1 сервера, 6 коммутаторов, 3 маршрутизатора, 2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роутера.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dirty="0"/>
              <a:t>Курсовая работа: «Разработка корпоративной локальной-вычислительной сети предприятия». Исполнитель: И.В. Кожевников</a:t>
            </a:r>
          </a:p>
        </p:txBody>
      </p:sp>
    </p:spTree>
    <p:extLst>
      <p:ext uri="{BB962C8B-B14F-4D97-AF65-F5344CB8AC3E}">
        <p14:creationId xmlns:p14="http://schemas.microsoft.com/office/powerpoint/2010/main" val="95658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4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Физический/канальный уровень корпоративной ЛВС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073900" y="1143735"/>
            <a:ext cx="4470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dirty="0"/>
              <a:t>Курсовая работа: «Разработка корпоративной локальной-вычислительной сети предприятия». Исполнитель: И.В. Кожевников</a:t>
            </a:r>
          </a:p>
        </p:txBody>
      </p:sp>
      <p:sp>
        <p:nvSpPr>
          <p:cNvPr id="125" name="Google Shape;125;p16"/>
          <p:cNvSpPr/>
          <p:nvPr/>
        </p:nvSpPr>
        <p:spPr>
          <a:xfrm>
            <a:off x="740694" y="997455"/>
            <a:ext cx="94716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49580">
              <a:lnSpc>
                <a:spcPct val="150000"/>
              </a:lnSpc>
              <a:spcAft>
                <a:spcPts val="800"/>
              </a:spcAft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73469932-BECA-46E9-BCE4-1378DE8103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88141" y="908427"/>
            <a:ext cx="9215718" cy="495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6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5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Сетевой уровень корпоративной ЛВС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073900" y="1143735"/>
            <a:ext cx="4470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40694" y="997455"/>
            <a:ext cx="94716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49580">
              <a:lnSpc>
                <a:spcPct val="150000"/>
              </a:lnSpc>
              <a:spcAft>
                <a:spcPts val="800"/>
              </a:spcAft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124;p16">
            <a:extLst>
              <a:ext uri="{FF2B5EF4-FFF2-40B4-BE49-F238E27FC236}">
                <a16:creationId xmlns:a16="http://schemas.microsoft.com/office/drawing/2014/main" id="{336CBECE-9290-45EA-AEE7-082491B9A0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dirty="0"/>
              <a:t>Курсовая работа: «Разработка корпоративной локальной-вычислительной сети предприятия». Исполнитель: И.В. Кожевников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F45B51-0A02-49AC-B357-4C0A05C127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79706" y="997455"/>
            <a:ext cx="7192551" cy="48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3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6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Сетевой уровень корпоративной ЛВС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073900" y="1143735"/>
            <a:ext cx="4470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2021303" y="967922"/>
            <a:ext cx="8149391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49580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Организация разбита на 5 подсетей, которые предназначены для работы различных оперативных отделов.</a:t>
            </a:r>
          </a:p>
        </p:txBody>
      </p:sp>
      <p:sp>
        <p:nvSpPr>
          <p:cNvPr id="10" name="Google Shape;124;p16">
            <a:extLst>
              <a:ext uri="{FF2B5EF4-FFF2-40B4-BE49-F238E27FC236}">
                <a16:creationId xmlns:a16="http://schemas.microsoft.com/office/drawing/2014/main" id="{2331B0DE-3FE6-412D-BDAD-FD875B8888F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dirty="0"/>
              <a:t>Курсовая работа: «Разработка корпоративной локальной-вычислительной сети предприятия». Исполнитель: И.В. Кожевников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64970E4-B1C2-40B4-A508-FDCA4297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08435"/>
              </p:ext>
            </p:extLst>
          </p:nvPr>
        </p:nvGraphicFramePr>
        <p:xfrm>
          <a:off x="2021304" y="2245518"/>
          <a:ext cx="8149391" cy="3826750"/>
        </p:xfrm>
        <a:graphic>
          <a:graphicData uri="http://schemas.openxmlformats.org/drawingml/2006/table">
            <a:tbl>
              <a:tblPr firstRow="1" firstCol="1" bandRow="1">
                <a:tableStyleId>{0AAF153C-FC4A-47E9-B710-F3332D92C7B1}</a:tableStyleId>
              </a:tblPr>
              <a:tblGrid>
                <a:gridCol w="2715931">
                  <a:extLst>
                    <a:ext uri="{9D8B030D-6E8A-4147-A177-3AD203B41FA5}">
                      <a16:colId xmlns:a16="http://schemas.microsoft.com/office/drawing/2014/main" val="1291677334"/>
                    </a:ext>
                  </a:extLst>
                </a:gridCol>
                <a:gridCol w="2716730">
                  <a:extLst>
                    <a:ext uri="{9D8B030D-6E8A-4147-A177-3AD203B41FA5}">
                      <a16:colId xmlns:a16="http://schemas.microsoft.com/office/drawing/2014/main" val="1268531264"/>
                    </a:ext>
                  </a:extLst>
                </a:gridCol>
                <a:gridCol w="2716730">
                  <a:extLst>
                    <a:ext uri="{9D8B030D-6E8A-4147-A177-3AD203B41FA5}">
                      <a16:colId xmlns:a16="http://schemas.microsoft.com/office/drawing/2014/main" val="177017855"/>
                    </a:ext>
                  </a:extLst>
                </a:gridCol>
              </a:tblGrid>
              <a:tr h="3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Подсеть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 подсети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Диапазон адресов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0301583"/>
                  </a:ext>
                </a:extLst>
              </a:tr>
              <a:tr h="3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Канцелярия и бухгалтерия, фин. Отдел, отдел кадров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192.168.1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/25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192.168.1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- 192.168.1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.254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4698296"/>
                  </a:ext>
                </a:extLst>
              </a:tr>
              <a:tr h="3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Служба безопасности, компьютеров, служба автоматизации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 /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168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.2 -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.30.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1790849"/>
                  </a:ext>
                </a:extLst>
              </a:tr>
              <a:tr h="3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Руководство и Юр. Служба.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192.168.40.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/2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192.168.4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- 192.168.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644665"/>
                  </a:ext>
                </a:extLst>
              </a:tr>
              <a:tr h="371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Связь Роутера 1 с Роутером 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0/24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10.0.0.0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.0.0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4736165"/>
                  </a:ext>
                </a:extLst>
              </a:tr>
              <a:tr h="3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Связь Роутера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 Роутером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0/24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20.0.0.0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0.0.0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5175542"/>
                  </a:ext>
                </a:extLst>
              </a:tr>
              <a:tr h="3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Связь Роутера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 Роутером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/2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.0 -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52100"/>
                  </a:ext>
                </a:extLst>
              </a:tr>
              <a:tr h="3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Отдел по работе с клиентами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 /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- 192.168.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817931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3CCAE4C-0A72-4C70-B179-6C42B172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303" y="1861264"/>
            <a:ext cx="96032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4 – распределение адресного пространства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5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7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Тестирование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073900" y="1143735"/>
            <a:ext cx="4470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40694" y="997455"/>
            <a:ext cx="94716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49580">
              <a:lnSpc>
                <a:spcPct val="150000"/>
              </a:lnSpc>
              <a:spcAft>
                <a:spcPts val="800"/>
              </a:spcAft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FB6EA-77CF-F619-9E39-50A9BE02CDEF}"/>
              </a:ext>
            </a:extLst>
          </p:cNvPr>
          <p:cNvSpPr txBox="1"/>
          <p:nvPr/>
        </p:nvSpPr>
        <p:spPr>
          <a:xfrm>
            <a:off x="5908297" y="3010110"/>
            <a:ext cx="5636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моем случае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для того, что бы штатные сотрудники, не имеющие высокого уровня менеджмента не имели доступа к информации, хранящиеся на устройствах руководящего отдела. Но запросы из корпоративной сети во внешнюю должны проходить.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24;p16">
            <a:extLst>
              <a:ext uri="{FF2B5EF4-FFF2-40B4-BE49-F238E27FC236}">
                <a16:creationId xmlns:a16="http://schemas.microsoft.com/office/drawing/2014/main" id="{874AAC68-FA7C-4F10-98A2-1C5A36780CE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dirty="0"/>
              <a:t>Курсовая работа: «Разработка корпоративной локальной-вычислительной сети предприятия». Исполнитель: И.В. Кожевников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44B63C-83D8-4A81-AC56-28081BB3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522"/>
            <a:ext cx="5741893" cy="270547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ABD03B-FDF4-4123-AFF0-4FC8CBD7B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61522"/>
            <a:ext cx="5738993" cy="289482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15DC20-2225-4DB5-AB1F-64F18BD40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0602"/>
            <a:ext cx="4778101" cy="13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7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 smtClean="0">
                <a:solidFill>
                  <a:schemeClr val="lt1"/>
                </a:solidFill>
              </a:rPr>
              <a:t>8</a:t>
            </a:fld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Вывод</a:t>
            </a:r>
            <a:endParaRPr sz="6400">
              <a:solidFill>
                <a:schemeClr val="lt1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539925" y="1737325"/>
            <a:ext cx="112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797225" y="1737325"/>
            <a:ext cx="99813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211325" y="1924952"/>
            <a:ext cx="11153100" cy="396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Мной был разработан проект КСПД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коммерческой организации по внедрению сложных инженерных решений ООО «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Используя эмулятор сетей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Cisco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Packet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Tracer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разработал модель проектируемой сети.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Был произведен экономический расчет затрат на проектирование КСПД. Сумма затрат приблизительно составила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4 088 000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рублей.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Все поставленные задачи были выполнены полностью и в срок.</a:t>
            </a:r>
          </a:p>
        </p:txBody>
      </p:sp>
      <p:sp>
        <p:nvSpPr>
          <p:cNvPr id="10" name="Google Shape;124;p16">
            <a:extLst>
              <a:ext uri="{FF2B5EF4-FFF2-40B4-BE49-F238E27FC236}">
                <a16:creationId xmlns:a16="http://schemas.microsoft.com/office/drawing/2014/main" id="{6FAA56C1-2C22-4824-B973-143B1CC7306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Курсовая работа: «Разработка корпоративной локальной-вычислительной сети предприятия». Исполнитель: И.В. Кожевников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 smtClean="0">
                <a:solidFill>
                  <a:schemeClr val="lt1"/>
                </a:solidFill>
              </a:rPr>
              <a:t>9</a:t>
            </a:fld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chemeClr val="lt1"/>
                </a:solidFill>
              </a:rPr>
              <a:t>Ссылка на проект</a:t>
            </a:r>
            <a:endParaRPr sz="6400" dirty="0">
              <a:solidFill>
                <a:schemeClr val="lt1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539925" y="1737325"/>
            <a:ext cx="112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797225" y="1737325"/>
            <a:ext cx="99813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24;p16">
            <a:extLst>
              <a:ext uri="{FF2B5EF4-FFF2-40B4-BE49-F238E27FC236}">
                <a16:creationId xmlns:a16="http://schemas.microsoft.com/office/drawing/2014/main" id="{98E6A8C0-C8F7-430F-BFD5-C35215DA3B2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dirty="0"/>
              <a:t>Курсовая работа: «Разработка корпоративной локальной-вычислительной сети предприятия». Исполнитель: И.В. Кожевников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FC4C4E-970A-4694-ACE8-6A09ABF42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39" y="1502150"/>
            <a:ext cx="391532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35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744</Words>
  <Application>Microsoft Office PowerPoint</Application>
  <PresentationFormat>Широкоэкранный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Roboto</vt:lpstr>
      <vt:lpstr>Calibri</vt:lpstr>
      <vt:lpstr>Times New Roman</vt:lpstr>
      <vt:lpstr>Arial</vt:lpstr>
      <vt:lpstr>Тема Office</vt:lpstr>
      <vt:lpstr>Курсовая работа: «Разработка корпоративной локально-вычислительной сети предприятия»</vt:lpstr>
      <vt:lpstr>Цель и задачи</vt:lpstr>
      <vt:lpstr>Анализ предметной области</vt:lpstr>
      <vt:lpstr>Физический/канальный уровень корпоративной ЛВС</vt:lpstr>
      <vt:lpstr>Сетевой уровень корпоративной ЛВС</vt:lpstr>
      <vt:lpstr>Сетевой уровень корпоративной ЛВС</vt:lpstr>
      <vt:lpstr>Тестирование</vt:lpstr>
      <vt:lpstr>Вывод</vt:lpstr>
      <vt:lpstr>Ссылка на проект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работа: «Разработка корпоративной локально-вычислительной сети предприятия»</dc:title>
  <dc:creator>Igor Kozir</dc:creator>
  <cp:lastModifiedBy>Igor Kozir</cp:lastModifiedBy>
  <cp:revision>23</cp:revision>
  <dcterms:modified xsi:type="dcterms:W3CDTF">2023-12-24T21:29:47Z</dcterms:modified>
</cp:coreProperties>
</file>