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B98759C7-8FC5-5744-9071-069300F5D520}" type="datetimeFigureOut">
              <a:rPr lang="en-US" smtClean="0"/>
              <a:t>3/26/2024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45FA44D-D64F-A946-9DD5-18C699171E7F}" type="slidenum">
              <a:rPr lang="en-US" smtClean="0"/>
              <a:t>‹#›</a:t>
            </a:fld>
            <a:endParaRPr lang="en-US"/>
          </a:p>
        </p:txBody>
      </p:sp>
    </p:spTree>
    <p:extLst>
      <p:ext uri="{BB962C8B-B14F-4D97-AF65-F5344CB8AC3E}">
        <p14:creationId xmlns:p14="http://schemas.microsoft.com/office/powerpoint/2010/main" val="368342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1.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ECB28D-AFC0-0AE6-AA07-76D58E2BEA3D}"/>
              </a:ext>
            </a:extLst>
          </p:cNvPr>
          <p:cNvSpPr txBox="1"/>
          <p:nvPr/>
        </p:nvSpPr>
        <p:spPr>
          <a:xfrm>
            <a:off x="5158885" y="1393580"/>
            <a:ext cx="8660424" cy="584775"/>
          </a:xfrm>
          <a:prstGeom prst="rect">
            <a:avLst/>
          </a:prstGeom>
          <a:noFill/>
        </p:spPr>
        <p:txBody>
          <a:bodyPr wrap="square" rtlCol="0">
            <a:spAutoFit/>
          </a:bodyPr>
          <a:lstStyle/>
          <a:p>
            <a:pPr algn="l"/>
            <a:r>
              <a:rPr lang="en-US" sz="3200" b="1" dirty="0">
                <a:solidFill>
                  <a:schemeClr val="accent4">
                    <a:lumMod val="75000"/>
                  </a:schemeClr>
                </a:solidFill>
                <a:latin typeface="Baskerville Old Face" panose="02020602080505020303" pitchFamily="18" charset="0"/>
              </a:rPr>
              <a:t>Building a Recommendation System Using CNN</a:t>
            </a:r>
            <a:r>
              <a:rPr lang="en-US" dirty="0">
                <a:solidFill>
                  <a:schemeClr val="accent4">
                    <a:lumMod val="75000"/>
                  </a:schemeClr>
                </a:solidFill>
              </a:rPr>
              <a:t> </a:t>
            </a:r>
          </a:p>
        </p:txBody>
      </p:sp>
      <p:pic>
        <p:nvPicPr>
          <p:cNvPr id="4" name="Image 1" descr="preencoded.png">
            <a:extLst>
              <a:ext uri="{FF2B5EF4-FFF2-40B4-BE49-F238E27FC236}">
                <a16:creationId xmlns:a16="http://schemas.microsoft.com/office/drawing/2014/main" id="{01FBBAD8-5BFE-403A-E07F-224CDAEB8506}"/>
              </a:ext>
            </a:extLst>
          </p:cNvPr>
          <p:cNvPicPr>
            <a:picLocks noChangeAspect="1"/>
          </p:cNvPicPr>
          <p:nvPr/>
        </p:nvPicPr>
        <p:blipFill>
          <a:blip r:embed="rId2"/>
          <a:stretch>
            <a:fillRect/>
          </a:stretch>
        </p:blipFill>
        <p:spPr>
          <a:xfrm>
            <a:off x="0" y="0"/>
            <a:ext cx="3657600" cy="8229600"/>
          </a:xfrm>
          <a:prstGeom prst="rect">
            <a:avLst/>
          </a:prstGeom>
        </p:spPr>
      </p:pic>
      <p:sp>
        <p:nvSpPr>
          <p:cNvPr id="6" name="TextBox 5">
            <a:extLst>
              <a:ext uri="{FF2B5EF4-FFF2-40B4-BE49-F238E27FC236}">
                <a16:creationId xmlns:a16="http://schemas.microsoft.com/office/drawing/2014/main" id="{93EC424C-BE1F-F362-BD54-3274D269D69E}"/>
              </a:ext>
            </a:extLst>
          </p:cNvPr>
          <p:cNvSpPr txBox="1"/>
          <p:nvPr/>
        </p:nvSpPr>
        <p:spPr>
          <a:xfrm>
            <a:off x="6581041" y="3771987"/>
            <a:ext cx="6057901" cy="3323987"/>
          </a:xfrm>
          <a:prstGeom prst="rect">
            <a:avLst/>
          </a:prstGeom>
          <a:noFill/>
        </p:spPr>
        <p:txBody>
          <a:bodyPr wrap="square" rtlCol="0">
            <a:spAutoFit/>
          </a:bodyPr>
          <a:lstStyle/>
          <a:p>
            <a:pPr algn="l"/>
            <a:r>
              <a:rPr lang="en-US" sz="3200" dirty="0">
                <a:latin typeface="+mj-lt"/>
                <a:cs typeface="Arial" panose="020B0604020202020204" pitchFamily="34" charset="0"/>
              </a:rPr>
              <a:t>Presented By:</a:t>
            </a:r>
          </a:p>
          <a:p>
            <a:pPr algn="l"/>
            <a:r>
              <a:rPr lang="en-US" sz="3200" dirty="0">
                <a:latin typeface="+mj-lt"/>
                <a:cs typeface="Arial" panose="020B0604020202020204" pitchFamily="34" charset="0"/>
              </a:rPr>
              <a:t>                       </a:t>
            </a:r>
            <a:r>
              <a:rPr lang="en-US" sz="3200" dirty="0" err="1">
                <a:latin typeface="+mj-lt"/>
                <a:cs typeface="Arial" panose="020B0604020202020204" pitchFamily="34" charset="0"/>
              </a:rPr>
              <a:t>G.K.Sheerapthinath</a:t>
            </a:r>
            <a:endParaRPr lang="en-US" sz="3200" dirty="0">
              <a:latin typeface="+mj-lt"/>
              <a:cs typeface="Arial" panose="020B0604020202020204" pitchFamily="34" charset="0"/>
            </a:endParaRPr>
          </a:p>
          <a:p>
            <a:pPr algn="l"/>
            <a:r>
              <a:rPr lang="en-US" sz="3200" dirty="0">
                <a:latin typeface="+mj-lt"/>
                <a:cs typeface="Arial" panose="020B0604020202020204" pitchFamily="34" charset="0"/>
              </a:rPr>
              <a:t>                       3</a:t>
            </a:r>
            <a:r>
              <a:rPr lang="en-US" sz="3200" baseline="30000" dirty="0">
                <a:latin typeface="+mj-lt"/>
                <a:cs typeface="Arial" panose="020B0604020202020204" pitchFamily="34" charset="0"/>
              </a:rPr>
              <a:t>rd</a:t>
            </a:r>
            <a:r>
              <a:rPr lang="en-US" sz="3200" dirty="0">
                <a:latin typeface="+mj-lt"/>
                <a:cs typeface="Arial" panose="020B0604020202020204" pitchFamily="34" charset="0"/>
              </a:rPr>
              <a:t> year, KVCET</a:t>
            </a:r>
          </a:p>
          <a:p>
            <a:pPr algn="l"/>
            <a:r>
              <a:rPr lang="en-US" sz="3200" dirty="0">
                <a:latin typeface="+mj-lt"/>
                <a:cs typeface="Arial" panose="020B0604020202020204" pitchFamily="34" charset="0"/>
              </a:rPr>
              <a:t>NM ID : au-421221243038</a:t>
            </a:r>
          </a:p>
          <a:p>
            <a:pPr algn="l"/>
            <a:r>
              <a:rPr lang="en-US" sz="3200" dirty="0">
                <a:latin typeface="+mj-lt"/>
                <a:cs typeface="Arial" panose="020B0604020202020204" pitchFamily="34" charset="0"/>
              </a:rPr>
              <a:t>Email ID : sheerapgunnia@gmail.com</a:t>
            </a:r>
          </a:p>
          <a:p>
            <a:pPr algn="l"/>
            <a:endParaRPr lang="en-US" dirty="0"/>
          </a:p>
        </p:txBody>
      </p:sp>
    </p:spTree>
    <p:extLst>
      <p:ext uri="{BB962C8B-B14F-4D97-AF65-F5344CB8AC3E}">
        <p14:creationId xmlns:p14="http://schemas.microsoft.com/office/powerpoint/2010/main" val="384033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4" name="Text 1"/>
          <p:cNvSpPr/>
          <p:nvPr/>
        </p:nvSpPr>
        <p:spPr>
          <a:xfrm>
            <a:off x="2037993" y="1050608"/>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a:t>
            </a:r>
            <a:endParaRPr lang="en-US" sz="4374" dirty="0"/>
          </a:p>
        </p:txBody>
      </p:sp>
      <p:sp>
        <p:nvSpPr>
          <p:cNvPr id="5" name="Text 2"/>
          <p:cNvSpPr/>
          <p:nvPr/>
        </p:nvSpPr>
        <p:spPr>
          <a:xfrm>
            <a:off x="2037993" y="2300407"/>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Successes</a:t>
            </a:r>
            <a:endParaRPr lang="en-US" sz="2187" dirty="0"/>
          </a:p>
        </p:txBody>
      </p:sp>
      <p:sp>
        <p:nvSpPr>
          <p:cNvPr id="6" name="Text 3"/>
          <p:cNvSpPr/>
          <p:nvPr/>
        </p:nvSpPr>
        <p:spPr>
          <a:xfrm>
            <a:off x="2037993" y="2869763"/>
            <a:ext cx="3156347" cy="213240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recommendation system using CNN successfully identified patterns in user preferences and provided accurate suggestions for similar items.</a:t>
            </a:r>
            <a:endParaRPr lang="en-US" sz="1750" dirty="0"/>
          </a:p>
        </p:txBody>
      </p:sp>
      <p:sp>
        <p:nvSpPr>
          <p:cNvPr id="7" name="Text 4"/>
          <p:cNvSpPr/>
          <p:nvPr/>
        </p:nvSpPr>
        <p:spPr>
          <a:xfrm>
            <a:off x="2037993" y="5202079"/>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It effectively improved customer satisfaction and engagement through personalized recommendations.</a:t>
            </a:r>
            <a:endParaRPr lang="en-US" sz="1750" dirty="0"/>
          </a:p>
        </p:txBody>
      </p:sp>
      <p:sp>
        <p:nvSpPr>
          <p:cNvPr id="8" name="Text 5"/>
          <p:cNvSpPr/>
          <p:nvPr/>
        </p:nvSpPr>
        <p:spPr>
          <a:xfrm>
            <a:off x="5743932" y="2300407"/>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Challenges</a:t>
            </a:r>
            <a:endParaRPr lang="en-US" sz="2187" dirty="0"/>
          </a:p>
        </p:txBody>
      </p:sp>
      <p:sp>
        <p:nvSpPr>
          <p:cNvPr id="9" name="Text 6"/>
          <p:cNvSpPr/>
          <p:nvPr/>
        </p:nvSpPr>
        <p:spPr>
          <a:xfrm>
            <a:off x="5743932" y="2869763"/>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Despite its successes, the system faced challenges in adapting to rapidly changing user behaviors and preferences.</a:t>
            </a:r>
            <a:endParaRPr lang="en-US" sz="1750" dirty="0"/>
          </a:p>
        </p:txBody>
      </p:sp>
      <p:sp>
        <p:nvSpPr>
          <p:cNvPr id="10" name="Text 7"/>
          <p:cNvSpPr/>
          <p:nvPr/>
        </p:nvSpPr>
        <p:spPr>
          <a:xfrm>
            <a:off x="5743932" y="4846677"/>
            <a:ext cx="3156347"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Ensuring the scalability and efficiency of the algorithm for a growing user base posed ongoing challenges.</a:t>
            </a:r>
            <a:endParaRPr lang="en-US" sz="1750" dirty="0"/>
          </a:p>
        </p:txBody>
      </p:sp>
      <p:sp>
        <p:nvSpPr>
          <p:cNvPr id="11" name="Text 8"/>
          <p:cNvSpPr/>
          <p:nvPr/>
        </p:nvSpPr>
        <p:spPr>
          <a:xfrm>
            <a:off x="9449872" y="2300407"/>
            <a:ext cx="3147536"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Future Enhancements</a:t>
            </a:r>
            <a:endParaRPr lang="en-US" sz="2187" dirty="0"/>
          </a:p>
        </p:txBody>
      </p:sp>
      <p:sp>
        <p:nvSpPr>
          <p:cNvPr id="12" name="Text 9"/>
          <p:cNvSpPr/>
          <p:nvPr/>
        </p:nvSpPr>
        <p:spPr>
          <a:xfrm>
            <a:off x="9449872" y="2869763"/>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Continued refinement and adaptation to evolving user preferences are essential for the system's sustained success and relevance.</a:t>
            </a:r>
            <a:endParaRPr lang="en-US" sz="1750" dirty="0"/>
          </a:p>
        </p:txBody>
      </p:sp>
      <p:sp>
        <p:nvSpPr>
          <p:cNvPr id="13" name="Text 10"/>
          <p:cNvSpPr/>
          <p:nvPr/>
        </p:nvSpPr>
        <p:spPr>
          <a:xfrm>
            <a:off x="9449872" y="4846677"/>
            <a:ext cx="3156347" cy="213240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Improving the system's collaborative filtering capabilities and real-time recommendation updates are potential future enhancements.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4" name="Text 1"/>
          <p:cNvSpPr/>
          <p:nvPr/>
        </p:nvSpPr>
        <p:spPr>
          <a:xfrm>
            <a:off x="2320052" y="578644"/>
            <a:ext cx="5257919" cy="657225"/>
          </a:xfrm>
          <a:prstGeom prst="rect">
            <a:avLst/>
          </a:prstGeom>
          <a:noFill/>
          <a:ln/>
        </p:spPr>
        <p:txBody>
          <a:bodyPr wrap="none" rtlCol="0" anchor="t"/>
          <a:lstStyle/>
          <a:p>
            <a:pPr marL="0" indent="0">
              <a:lnSpc>
                <a:spcPts val="5175"/>
              </a:lnSpc>
              <a:buNone/>
            </a:pPr>
            <a:r>
              <a:rPr lang="en-US" sz="4140" dirty="0">
                <a:solidFill>
                  <a:srgbClr val="5C4E3D"/>
                </a:solidFill>
                <a:latin typeface="Libre Baskerville" pitchFamily="34" charset="0"/>
                <a:ea typeface="Libre Baskerville" pitchFamily="34" charset="-122"/>
                <a:cs typeface="Libre Baskerville" pitchFamily="34" charset="-120"/>
              </a:rPr>
              <a:t>Future Scope</a:t>
            </a:r>
            <a:endParaRPr lang="en-US" sz="4140" dirty="0"/>
          </a:p>
        </p:txBody>
      </p:sp>
      <p:pic>
        <p:nvPicPr>
          <p:cNvPr id="5" name="Image 1" descr="preencoded.png"/>
          <p:cNvPicPr>
            <a:picLocks noChangeAspect="1"/>
          </p:cNvPicPr>
          <p:nvPr/>
        </p:nvPicPr>
        <p:blipFill>
          <a:blip r:embed="rId4"/>
          <a:stretch>
            <a:fillRect/>
          </a:stretch>
        </p:blipFill>
        <p:spPr>
          <a:xfrm>
            <a:off x="3993356" y="1656397"/>
            <a:ext cx="1648301" cy="1547932"/>
          </a:xfrm>
          <a:prstGeom prst="rect">
            <a:avLst/>
          </a:prstGeom>
        </p:spPr>
      </p:pic>
      <p:sp>
        <p:nvSpPr>
          <p:cNvPr id="6" name="Text 2"/>
          <p:cNvSpPr/>
          <p:nvPr/>
        </p:nvSpPr>
        <p:spPr>
          <a:xfrm>
            <a:off x="4758809" y="2420660"/>
            <a:ext cx="117277" cy="420529"/>
          </a:xfrm>
          <a:prstGeom prst="rect">
            <a:avLst/>
          </a:prstGeom>
          <a:noFill/>
          <a:ln/>
        </p:spPr>
        <p:txBody>
          <a:bodyPr wrap="none" rtlCol="0" anchor="t"/>
          <a:lstStyle/>
          <a:p>
            <a:pPr marL="0" indent="0" algn="ctr">
              <a:lnSpc>
                <a:spcPts val="3312"/>
              </a:lnSpc>
              <a:buNone/>
            </a:pPr>
            <a:r>
              <a:rPr lang="en-US" sz="2070" dirty="0">
                <a:solidFill>
                  <a:srgbClr val="454240"/>
                </a:solidFill>
                <a:latin typeface="Libre Baskerville" pitchFamily="34" charset="0"/>
                <a:ea typeface="Libre Baskerville" pitchFamily="34" charset="-122"/>
                <a:cs typeface="Libre Baskerville" pitchFamily="34" charset="-120"/>
              </a:rPr>
              <a:t>1</a:t>
            </a:r>
            <a:endParaRPr lang="en-US" sz="2070" dirty="0"/>
          </a:p>
        </p:txBody>
      </p:sp>
      <p:sp>
        <p:nvSpPr>
          <p:cNvPr id="7" name="Text 3"/>
          <p:cNvSpPr/>
          <p:nvPr/>
        </p:nvSpPr>
        <p:spPr>
          <a:xfrm>
            <a:off x="5851922" y="1866662"/>
            <a:ext cx="4909542" cy="328613"/>
          </a:xfrm>
          <a:prstGeom prst="rect">
            <a:avLst/>
          </a:prstGeom>
          <a:noFill/>
          <a:ln/>
        </p:spPr>
        <p:txBody>
          <a:bodyPr wrap="none" rtlCol="0" anchor="t"/>
          <a:lstStyle/>
          <a:p>
            <a:pPr marL="0" indent="0" algn="l">
              <a:lnSpc>
                <a:spcPts val="2588"/>
              </a:lnSpc>
              <a:buNone/>
            </a:pPr>
            <a:r>
              <a:rPr lang="en-US" sz="2070" dirty="0">
                <a:solidFill>
                  <a:srgbClr val="454240"/>
                </a:solidFill>
                <a:latin typeface="Libre Baskerville" pitchFamily="34" charset="0"/>
                <a:ea typeface="Libre Baskerville" pitchFamily="34" charset="-122"/>
                <a:cs typeface="Libre Baskerville" pitchFamily="34" charset="-120"/>
              </a:rPr>
              <a:t>Enhanced Recommendation System</a:t>
            </a:r>
            <a:endParaRPr lang="en-US" sz="2070" dirty="0"/>
          </a:p>
        </p:txBody>
      </p:sp>
      <p:sp>
        <p:nvSpPr>
          <p:cNvPr id="8" name="Text 4"/>
          <p:cNvSpPr/>
          <p:nvPr/>
        </p:nvSpPr>
        <p:spPr>
          <a:xfrm>
            <a:off x="5851922" y="2321362"/>
            <a:ext cx="6248043" cy="672703"/>
          </a:xfrm>
          <a:prstGeom prst="rect">
            <a:avLst/>
          </a:prstGeom>
          <a:noFill/>
          <a:ln/>
        </p:spPr>
        <p:txBody>
          <a:bodyPr wrap="square" rtlCol="0" anchor="t"/>
          <a:lstStyle/>
          <a:p>
            <a:pPr marL="0" indent="0" algn="l">
              <a:lnSpc>
                <a:spcPts val="2650"/>
              </a:lnSpc>
              <a:buNone/>
            </a:pPr>
            <a:r>
              <a:rPr lang="en-US" sz="1656" dirty="0">
                <a:solidFill>
                  <a:srgbClr val="454240"/>
                </a:solidFill>
                <a:latin typeface="DM Sans" pitchFamily="34" charset="0"/>
                <a:ea typeface="DM Sans" pitchFamily="34" charset="-122"/>
                <a:cs typeface="DM Sans" pitchFamily="34" charset="-120"/>
              </a:rPr>
              <a:t>Implementing advanced AI techniques for improved user personalization</a:t>
            </a:r>
            <a:endParaRPr lang="en-US" sz="1656" dirty="0"/>
          </a:p>
        </p:txBody>
      </p:sp>
      <p:sp>
        <p:nvSpPr>
          <p:cNvPr id="9" name="Shape 5"/>
          <p:cNvSpPr/>
          <p:nvPr/>
        </p:nvSpPr>
        <p:spPr>
          <a:xfrm>
            <a:off x="5694164" y="3206621"/>
            <a:ext cx="6563558" cy="21015"/>
          </a:xfrm>
          <a:prstGeom prst="roundRect">
            <a:avLst>
              <a:gd name="adj" fmla="val 450364"/>
            </a:avLst>
          </a:prstGeom>
          <a:solidFill>
            <a:srgbClr val="DDD3BA"/>
          </a:solidFill>
          <a:ln/>
        </p:spPr>
        <p:txBody>
          <a:bodyPr/>
          <a:lstStyle/>
          <a:p>
            <a:endParaRPr lang="en-US"/>
          </a:p>
        </p:txBody>
      </p:sp>
      <p:pic>
        <p:nvPicPr>
          <p:cNvPr id="10" name="Image 2" descr="preencoded.png"/>
          <p:cNvPicPr>
            <a:picLocks noChangeAspect="1"/>
          </p:cNvPicPr>
          <p:nvPr/>
        </p:nvPicPr>
        <p:blipFill>
          <a:blip r:embed="rId5"/>
          <a:stretch>
            <a:fillRect/>
          </a:stretch>
        </p:blipFill>
        <p:spPr>
          <a:xfrm>
            <a:off x="3169206" y="3256836"/>
            <a:ext cx="3296722" cy="1547932"/>
          </a:xfrm>
          <a:prstGeom prst="rect">
            <a:avLst/>
          </a:prstGeom>
        </p:spPr>
      </p:pic>
      <p:sp>
        <p:nvSpPr>
          <p:cNvPr id="11" name="Text 6"/>
          <p:cNvSpPr/>
          <p:nvPr/>
        </p:nvSpPr>
        <p:spPr>
          <a:xfrm>
            <a:off x="4736425" y="3820478"/>
            <a:ext cx="162044" cy="420529"/>
          </a:xfrm>
          <a:prstGeom prst="rect">
            <a:avLst/>
          </a:prstGeom>
          <a:noFill/>
          <a:ln/>
        </p:spPr>
        <p:txBody>
          <a:bodyPr wrap="none" rtlCol="0" anchor="t"/>
          <a:lstStyle/>
          <a:p>
            <a:pPr marL="0" indent="0" algn="ctr">
              <a:lnSpc>
                <a:spcPts val="3312"/>
              </a:lnSpc>
              <a:buNone/>
            </a:pPr>
            <a:r>
              <a:rPr lang="en-US" sz="2070" dirty="0">
                <a:solidFill>
                  <a:srgbClr val="454240"/>
                </a:solidFill>
                <a:latin typeface="Libre Baskerville" pitchFamily="34" charset="0"/>
                <a:ea typeface="Libre Baskerville" pitchFamily="34" charset="-122"/>
                <a:cs typeface="Libre Baskerville" pitchFamily="34" charset="-120"/>
              </a:rPr>
              <a:t>2</a:t>
            </a:r>
            <a:endParaRPr lang="en-US" sz="2070" dirty="0"/>
          </a:p>
        </p:txBody>
      </p:sp>
      <p:sp>
        <p:nvSpPr>
          <p:cNvPr id="12" name="Text 7"/>
          <p:cNvSpPr/>
          <p:nvPr/>
        </p:nvSpPr>
        <p:spPr>
          <a:xfrm>
            <a:off x="6676192" y="3467100"/>
            <a:ext cx="3811429" cy="328613"/>
          </a:xfrm>
          <a:prstGeom prst="rect">
            <a:avLst/>
          </a:prstGeom>
          <a:noFill/>
          <a:ln/>
        </p:spPr>
        <p:txBody>
          <a:bodyPr wrap="none" rtlCol="0" anchor="t"/>
          <a:lstStyle/>
          <a:p>
            <a:pPr marL="0" indent="0" algn="l">
              <a:lnSpc>
                <a:spcPts val="2588"/>
              </a:lnSpc>
              <a:buNone/>
            </a:pPr>
            <a:r>
              <a:rPr lang="en-US" sz="2070" dirty="0">
                <a:solidFill>
                  <a:srgbClr val="454240"/>
                </a:solidFill>
                <a:latin typeface="Libre Baskerville" pitchFamily="34" charset="0"/>
                <a:ea typeface="Libre Baskerville" pitchFamily="34" charset="-122"/>
                <a:cs typeface="Libre Baskerville" pitchFamily="34" charset="-120"/>
              </a:rPr>
              <a:t>Integration with IoT Devices</a:t>
            </a:r>
            <a:endParaRPr lang="en-US" sz="2070" dirty="0"/>
          </a:p>
        </p:txBody>
      </p:sp>
      <p:sp>
        <p:nvSpPr>
          <p:cNvPr id="13" name="Text 8"/>
          <p:cNvSpPr/>
          <p:nvPr/>
        </p:nvSpPr>
        <p:spPr>
          <a:xfrm>
            <a:off x="6676192" y="3921800"/>
            <a:ext cx="5423773" cy="672703"/>
          </a:xfrm>
          <a:prstGeom prst="rect">
            <a:avLst/>
          </a:prstGeom>
          <a:noFill/>
          <a:ln/>
        </p:spPr>
        <p:txBody>
          <a:bodyPr wrap="square" rtlCol="0" anchor="t"/>
          <a:lstStyle/>
          <a:p>
            <a:pPr marL="0" indent="0" algn="l">
              <a:lnSpc>
                <a:spcPts val="2650"/>
              </a:lnSpc>
              <a:buNone/>
            </a:pPr>
            <a:r>
              <a:rPr lang="en-US" sz="1656" dirty="0">
                <a:solidFill>
                  <a:srgbClr val="454240"/>
                </a:solidFill>
                <a:latin typeface="DM Sans" pitchFamily="34" charset="0"/>
                <a:ea typeface="DM Sans" pitchFamily="34" charset="-122"/>
                <a:cs typeface="DM Sans" pitchFamily="34" charset="-120"/>
              </a:rPr>
              <a:t>Expanding recommendation capabilities to smart home and wearable devices</a:t>
            </a:r>
            <a:endParaRPr lang="en-US" sz="1656" dirty="0"/>
          </a:p>
        </p:txBody>
      </p:sp>
      <p:sp>
        <p:nvSpPr>
          <p:cNvPr id="14" name="Shape 9"/>
          <p:cNvSpPr/>
          <p:nvPr/>
        </p:nvSpPr>
        <p:spPr>
          <a:xfrm>
            <a:off x="6518434" y="4807059"/>
            <a:ext cx="5739289" cy="21015"/>
          </a:xfrm>
          <a:prstGeom prst="roundRect">
            <a:avLst>
              <a:gd name="adj" fmla="val 450364"/>
            </a:avLst>
          </a:prstGeom>
          <a:solidFill>
            <a:srgbClr val="DDD3BA"/>
          </a:solidFill>
          <a:ln/>
        </p:spPr>
        <p:txBody>
          <a:bodyPr/>
          <a:lstStyle/>
          <a:p>
            <a:endParaRPr lang="en-US"/>
          </a:p>
        </p:txBody>
      </p:sp>
      <p:pic>
        <p:nvPicPr>
          <p:cNvPr id="15" name="Image 3" descr="preencoded.png"/>
          <p:cNvPicPr>
            <a:picLocks noChangeAspect="1"/>
          </p:cNvPicPr>
          <p:nvPr/>
        </p:nvPicPr>
        <p:blipFill>
          <a:blip r:embed="rId6"/>
          <a:stretch>
            <a:fillRect/>
          </a:stretch>
        </p:blipFill>
        <p:spPr>
          <a:xfrm>
            <a:off x="2344936" y="4857274"/>
            <a:ext cx="4945023" cy="1547932"/>
          </a:xfrm>
          <a:prstGeom prst="rect">
            <a:avLst/>
          </a:prstGeom>
        </p:spPr>
      </p:pic>
      <p:sp>
        <p:nvSpPr>
          <p:cNvPr id="16" name="Text 10"/>
          <p:cNvSpPr/>
          <p:nvPr/>
        </p:nvSpPr>
        <p:spPr>
          <a:xfrm>
            <a:off x="4736306" y="5420916"/>
            <a:ext cx="162044" cy="420529"/>
          </a:xfrm>
          <a:prstGeom prst="rect">
            <a:avLst/>
          </a:prstGeom>
          <a:noFill/>
          <a:ln/>
        </p:spPr>
        <p:txBody>
          <a:bodyPr wrap="none" rtlCol="0" anchor="t"/>
          <a:lstStyle/>
          <a:p>
            <a:pPr marL="0" indent="0" algn="ctr">
              <a:lnSpc>
                <a:spcPts val="3312"/>
              </a:lnSpc>
              <a:buNone/>
            </a:pPr>
            <a:r>
              <a:rPr lang="en-US" sz="2070" dirty="0">
                <a:solidFill>
                  <a:srgbClr val="454240"/>
                </a:solidFill>
                <a:latin typeface="Libre Baskerville" pitchFamily="34" charset="0"/>
                <a:ea typeface="Libre Baskerville" pitchFamily="34" charset="-122"/>
                <a:cs typeface="Libre Baskerville" pitchFamily="34" charset="-120"/>
              </a:rPr>
              <a:t>3</a:t>
            </a:r>
            <a:endParaRPr lang="en-US" sz="2070" dirty="0"/>
          </a:p>
        </p:txBody>
      </p:sp>
      <p:sp>
        <p:nvSpPr>
          <p:cNvPr id="17" name="Text 11"/>
          <p:cNvSpPr/>
          <p:nvPr/>
        </p:nvSpPr>
        <p:spPr>
          <a:xfrm>
            <a:off x="7500223" y="5067538"/>
            <a:ext cx="3418165" cy="328613"/>
          </a:xfrm>
          <a:prstGeom prst="rect">
            <a:avLst/>
          </a:prstGeom>
          <a:noFill/>
          <a:ln/>
        </p:spPr>
        <p:txBody>
          <a:bodyPr wrap="none" rtlCol="0" anchor="t"/>
          <a:lstStyle/>
          <a:p>
            <a:pPr marL="0" indent="0" algn="l">
              <a:lnSpc>
                <a:spcPts val="2588"/>
              </a:lnSpc>
              <a:buNone/>
            </a:pPr>
            <a:r>
              <a:rPr lang="en-US" sz="2070" dirty="0">
                <a:solidFill>
                  <a:srgbClr val="454240"/>
                </a:solidFill>
                <a:latin typeface="Libre Baskerville" pitchFamily="34" charset="0"/>
                <a:ea typeface="Libre Baskerville" pitchFamily="34" charset="-122"/>
                <a:cs typeface="Libre Baskerville" pitchFamily="34" charset="-120"/>
              </a:rPr>
              <a:t>Global Market Expansion</a:t>
            </a:r>
            <a:endParaRPr lang="en-US" sz="2070" dirty="0"/>
          </a:p>
        </p:txBody>
      </p:sp>
      <p:sp>
        <p:nvSpPr>
          <p:cNvPr id="18" name="Text 12"/>
          <p:cNvSpPr/>
          <p:nvPr/>
        </p:nvSpPr>
        <p:spPr>
          <a:xfrm>
            <a:off x="7500223" y="5522238"/>
            <a:ext cx="4599742" cy="672703"/>
          </a:xfrm>
          <a:prstGeom prst="rect">
            <a:avLst/>
          </a:prstGeom>
          <a:noFill/>
          <a:ln/>
        </p:spPr>
        <p:txBody>
          <a:bodyPr wrap="square" rtlCol="0" anchor="t"/>
          <a:lstStyle/>
          <a:p>
            <a:pPr marL="0" indent="0" algn="l">
              <a:lnSpc>
                <a:spcPts val="2650"/>
              </a:lnSpc>
              <a:buNone/>
            </a:pPr>
            <a:r>
              <a:rPr lang="en-US" sz="1656" dirty="0">
                <a:solidFill>
                  <a:srgbClr val="454240"/>
                </a:solidFill>
                <a:latin typeface="DM Sans" pitchFamily="34" charset="0"/>
                <a:ea typeface="DM Sans" pitchFamily="34" charset="-122"/>
                <a:cs typeface="DM Sans" pitchFamily="34" charset="-120"/>
              </a:rPr>
              <a:t>Adapting the system for diverse international user preferences</a:t>
            </a:r>
            <a:endParaRPr lang="en-US" sz="1656" dirty="0"/>
          </a:p>
        </p:txBody>
      </p:sp>
      <p:sp>
        <p:nvSpPr>
          <p:cNvPr id="19" name="Text 13"/>
          <p:cNvSpPr/>
          <p:nvPr/>
        </p:nvSpPr>
        <p:spPr>
          <a:xfrm>
            <a:off x="2320052" y="6641783"/>
            <a:ext cx="9990177" cy="1009055"/>
          </a:xfrm>
          <a:prstGeom prst="rect">
            <a:avLst/>
          </a:prstGeom>
          <a:noFill/>
          <a:ln/>
        </p:spPr>
        <p:txBody>
          <a:bodyPr wrap="square" rtlCol="0" anchor="t"/>
          <a:lstStyle/>
          <a:p>
            <a:pPr marL="0" indent="0">
              <a:lnSpc>
                <a:spcPts val="2650"/>
              </a:lnSpc>
              <a:buNone/>
            </a:pPr>
            <a:r>
              <a:rPr lang="en-US" sz="1656" dirty="0">
                <a:solidFill>
                  <a:srgbClr val="454240"/>
                </a:solidFill>
                <a:latin typeface="DM Sans" pitchFamily="34" charset="0"/>
                <a:ea typeface="DM Sans" pitchFamily="34" charset="-122"/>
                <a:cs typeface="DM Sans" pitchFamily="34" charset="-120"/>
              </a:rPr>
              <a:t>In the future, the recommendation system can evolve to include enhanced personalization, integration with IoT devices, and expanding into the global market. These advancements will enable a more tailored and innovative user experience.</a:t>
            </a:r>
            <a:endParaRPr lang="en-US" sz="165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2F808-EEC8-4151-0E17-16518A28921C}"/>
              </a:ext>
            </a:extLst>
          </p:cNvPr>
          <p:cNvSpPr txBox="1"/>
          <p:nvPr/>
        </p:nvSpPr>
        <p:spPr>
          <a:xfrm>
            <a:off x="2565155" y="1349620"/>
            <a:ext cx="4288449" cy="848457"/>
          </a:xfrm>
          <a:prstGeom prst="rect">
            <a:avLst/>
          </a:prstGeom>
          <a:noFill/>
        </p:spPr>
        <p:txBody>
          <a:bodyPr wrap="square" rtlCol="0">
            <a:spAutoFit/>
          </a:bodyPr>
          <a:lstStyle/>
          <a:p>
            <a:pPr algn="l"/>
            <a:r>
              <a:rPr lang="en-US" sz="4800" dirty="0">
                <a:solidFill>
                  <a:schemeClr val="accent4">
                    <a:lumMod val="75000"/>
                  </a:schemeClr>
                </a:solidFill>
                <a:latin typeface="Arial" panose="020B0604020202020204" pitchFamily="34" charset="0"/>
                <a:cs typeface="Arial" panose="020B0604020202020204" pitchFamily="34" charset="0"/>
              </a:rPr>
              <a:t>Reference</a:t>
            </a:r>
            <a:r>
              <a:rPr lang="en-US" dirty="0"/>
              <a:t> </a:t>
            </a:r>
          </a:p>
        </p:txBody>
      </p:sp>
      <p:graphicFrame>
        <p:nvGraphicFramePr>
          <p:cNvPr id="5" name="Table 4">
            <a:extLst>
              <a:ext uri="{FF2B5EF4-FFF2-40B4-BE49-F238E27FC236}">
                <a16:creationId xmlns:a16="http://schemas.microsoft.com/office/drawing/2014/main" id="{3CDAD78C-7DDB-B9E4-5611-09F82EF7C3A9}"/>
              </a:ext>
            </a:extLst>
          </p:cNvPr>
          <p:cNvGraphicFramePr>
            <a:graphicFrameLocks noGrp="1"/>
          </p:cNvGraphicFramePr>
          <p:nvPr>
            <p:extLst>
              <p:ext uri="{D42A27DB-BD31-4B8C-83A1-F6EECF244321}">
                <p14:modId xmlns:p14="http://schemas.microsoft.com/office/powerpoint/2010/main" val="1580070299"/>
              </p:ext>
            </p:extLst>
          </p:nvPr>
        </p:nvGraphicFramePr>
        <p:xfrm>
          <a:off x="2565155" y="3889425"/>
          <a:ext cx="9753600" cy="2164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425985899"/>
                    </a:ext>
                  </a:extLst>
                </a:gridCol>
                <a:gridCol w="2438400">
                  <a:extLst>
                    <a:ext uri="{9D8B030D-6E8A-4147-A177-3AD203B41FA5}">
                      <a16:colId xmlns:a16="http://schemas.microsoft.com/office/drawing/2014/main" val="3941270088"/>
                    </a:ext>
                  </a:extLst>
                </a:gridCol>
                <a:gridCol w="2438400">
                  <a:extLst>
                    <a:ext uri="{9D8B030D-6E8A-4147-A177-3AD203B41FA5}">
                      <a16:colId xmlns:a16="http://schemas.microsoft.com/office/drawing/2014/main" val="1271765968"/>
                    </a:ext>
                  </a:extLst>
                </a:gridCol>
                <a:gridCol w="2438400">
                  <a:extLst>
                    <a:ext uri="{9D8B030D-6E8A-4147-A177-3AD203B41FA5}">
                      <a16:colId xmlns:a16="http://schemas.microsoft.com/office/drawing/2014/main" val="2413921860"/>
                    </a:ext>
                  </a:extLst>
                </a:gridCol>
              </a:tblGrid>
              <a:tr h="624840">
                <a:tc>
                  <a:txBody>
                    <a:bodyPr/>
                    <a:lstStyle/>
                    <a:p>
                      <a:r>
                        <a:rPr lang="en-US" dirty="0"/>
                        <a:t>No.1</a:t>
                      </a:r>
                    </a:p>
                  </a:txBody>
                  <a:tcPr/>
                </a:tc>
                <a:tc>
                  <a:txBody>
                    <a:bodyPr/>
                    <a:lstStyle/>
                    <a:p>
                      <a:r>
                        <a:rPr lang="en-US" dirty="0"/>
                        <a:t>No.2</a:t>
                      </a:r>
                    </a:p>
                  </a:txBody>
                  <a:tcPr/>
                </a:tc>
                <a:tc>
                  <a:txBody>
                    <a:bodyPr/>
                    <a:lstStyle/>
                    <a:p>
                      <a:r>
                        <a:rPr lang="en-US" dirty="0"/>
                        <a:t>No.3</a:t>
                      </a:r>
                    </a:p>
                  </a:txBody>
                  <a:tcPr/>
                </a:tc>
                <a:tc>
                  <a:txBody>
                    <a:bodyPr/>
                    <a:lstStyle/>
                    <a:p>
                      <a:r>
                        <a:rPr lang="en-US" dirty="0"/>
                        <a:t>No.4</a:t>
                      </a:r>
                    </a:p>
                  </a:txBody>
                  <a:tcPr/>
                </a:tc>
                <a:extLst>
                  <a:ext uri="{0D108BD9-81ED-4DB2-BD59-A6C34878D82A}">
                    <a16:rowId xmlns:a16="http://schemas.microsoft.com/office/drawing/2014/main" val="2176949421"/>
                  </a:ext>
                </a:extLst>
              </a:tr>
              <a:tr h="624840">
                <a:tc>
                  <a:txBody>
                    <a:bodyPr/>
                    <a:lstStyle/>
                    <a:p>
                      <a:r>
                        <a:rPr lang="en-US" dirty="0"/>
                        <a:t>Deep Learning: A practitioners approach </a:t>
                      </a:r>
                    </a:p>
                  </a:txBody>
                  <a:tcPr/>
                </a:tc>
                <a:tc>
                  <a:txBody>
                    <a:bodyPr/>
                    <a:lstStyle/>
                    <a:p>
                      <a:r>
                        <a:rPr lang="en-US" dirty="0"/>
                        <a:t>Python Machine Learning </a:t>
                      </a:r>
                    </a:p>
                  </a:txBody>
                  <a:tcPr/>
                </a:tc>
                <a:tc>
                  <a:txBody>
                    <a:bodyPr/>
                    <a:lstStyle/>
                    <a:p>
                      <a:r>
                        <a:rPr lang="en-US" dirty="0"/>
                        <a:t>Hands-On recommendation system with Python </a:t>
                      </a:r>
                    </a:p>
                  </a:txBody>
                  <a:tcPr/>
                </a:tc>
                <a:tc>
                  <a:txBody>
                    <a:bodyPr/>
                    <a:lstStyle/>
                    <a:p>
                      <a:r>
                        <a:rPr lang="en-US" dirty="0"/>
                        <a:t>Neural network and Deep Learning </a:t>
                      </a:r>
                    </a:p>
                  </a:txBody>
                  <a:tcPr/>
                </a:tc>
                <a:extLst>
                  <a:ext uri="{0D108BD9-81ED-4DB2-BD59-A6C34878D82A}">
                    <a16:rowId xmlns:a16="http://schemas.microsoft.com/office/drawing/2014/main" val="3469828230"/>
                  </a:ext>
                </a:extLst>
              </a:tr>
              <a:tr h="624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746965"/>
                  </a:ext>
                </a:extLst>
              </a:tr>
            </a:tbl>
          </a:graphicData>
        </a:graphic>
      </p:graphicFrame>
    </p:spTree>
    <p:extLst>
      <p:ext uri="{BB962C8B-B14F-4D97-AF65-F5344CB8AC3E}">
        <p14:creationId xmlns:p14="http://schemas.microsoft.com/office/powerpoint/2010/main" val="368007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5" name="Text 1"/>
          <p:cNvSpPr/>
          <p:nvPr/>
        </p:nvSpPr>
        <p:spPr>
          <a:xfrm>
            <a:off x="3164324" y="2946529"/>
            <a:ext cx="6665952" cy="833199"/>
          </a:xfrm>
          <a:prstGeom prst="rect">
            <a:avLst/>
          </a:prstGeom>
          <a:noFill/>
          <a:ln/>
        </p:spPr>
        <p:txBody>
          <a:bodyPr wrap="none" rtlCol="0" anchor="t"/>
          <a:lstStyle/>
          <a:p>
            <a:pPr marL="0" indent="0">
              <a:lnSpc>
                <a:spcPts val="6561"/>
              </a:lnSpc>
              <a:buNone/>
            </a:pPr>
            <a:r>
              <a:rPr lang="en-US" sz="5249" dirty="0">
                <a:solidFill>
                  <a:srgbClr val="5C4E3D"/>
                </a:solidFill>
                <a:latin typeface="Libre Baskerville" pitchFamily="34" charset="0"/>
                <a:ea typeface="Libre Baskerville" pitchFamily="34" charset="-122"/>
                <a:cs typeface="Libre Baskerville" pitchFamily="34" charset="-120"/>
              </a:rPr>
              <a:t>Proposed system</a:t>
            </a:r>
            <a:endParaRPr lang="en-US" sz="5249" dirty="0"/>
          </a:p>
        </p:txBody>
      </p:sp>
      <p:sp>
        <p:nvSpPr>
          <p:cNvPr id="6" name="Text 2"/>
          <p:cNvSpPr/>
          <p:nvPr/>
        </p:nvSpPr>
        <p:spPr>
          <a:xfrm>
            <a:off x="3576399" y="4114800"/>
            <a:ext cx="9040563" cy="2545372"/>
          </a:xfrm>
          <a:prstGeom prst="rect">
            <a:avLst/>
          </a:prstGeom>
          <a:noFill/>
          <a:ln/>
        </p:spPr>
        <p:txBody>
          <a:bodyPr wrap="square" rtlCol="0" anchor="t"/>
          <a:lstStyle/>
          <a:p>
            <a:pPr marL="0" indent="0">
              <a:lnSpc>
                <a:spcPts val="2799"/>
              </a:lnSpc>
              <a:buNone/>
            </a:pPr>
            <a:r>
              <a:rPr lang="en-US" sz="2000" dirty="0">
                <a:solidFill>
                  <a:srgbClr val="454240"/>
                </a:solidFill>
                <a:latin typeface="DM Sans" pitchFamily="34" charset="0"/>
                <a:ea typeface="DM Sans" pitchFamily="34" charset="-122"/>
                <a:cs typeface="DM Sans" pitchFamily="34" charset="-120"/>
              </a:rPr>
              <a:t>A recommendation system is proposed to be built using Convolutional Neural Networks (CNN). This advanced system will utilize deep learning techniques to provide personalized recommendations to users based on their preferences and behavior.</a:t>
            </a:r>
            <a:endParaRPr lang="en-US" sz="2000" dirty="0"/>
          </a:p>
        </p:txBody>
      </p:sp>
      <p:sp>
        <p:nvSpPr>
          <p:cNvPr id="7" name="Shape 3"/>
          <p:cNvSpPr/>
          <p:nvPr/>
        </p:nvSpPr>
        <p:spPr>
          <a:xfrm>
            <a:off x="6319599" y="5356027"/>
            <a:ext cx="355402" cy="355402"/>
          </a:xfrm>
          <a:prstGeom prst="roundRect">
            <a:avLst>
              <a:gd name="adj" fmla="val 25726039"/>
            </a:avLst>
          </a:prstGeom>
          <a:noFill/>
          <a:ln w="7620">
            <a:solidFill>
              <a:srgbClr val="FFFFFF"/>
            </a:solidFill>
            <a:prstDash val="soli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839039"/>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Problem statement</a:t>
            </a:r>
            <a:endParaRPr lang="en-US" sz="4374" dirty="0"/>
          </a:p>
        </p:txBody>
      </p:sp>
      <p:sp>
        <p:nvSpPr>
          <p:cNvPr id="6" name="Shape 2"/>
          <p:cNvSpPr/>
          <p:nvPr/>
        </p:nvSpPr>
        <p:spPr>
          <a:xfrm>
            <a:off x="4490799" y="2866668"/>
            <a:ext cx="4542115" cy="2006203"/>
          </a:xfrm>
          <a:prstGeom prst="roundRect">
            <a:avLst>
              <a:gd name="adj" fmla="val 4984"/>
            </a:avLst>
          </a:prstGeom>
          <a:solidFill>
            <a:srgbClr val="F7EDD4"/>
          </a:solidFill>
          <a:ln w="7620">
            <a:solidFill>
              <a:srgbClr val="DDD3BA"/>
            </a:solidFill>
            <a:prstDash val="solid"/>
          </a:ln>
        </p:spPr>
        <p:txBody>
          <a:bodyPr/>
          <a:lstStyle/>
          <a:p>
            <a:endParaRPr lang="en-US"/>
          </a:p>
        </p:txBody>
      </p:sp>
      <p:sp>
        <p:nvSpPr>
          <p:cNvPr id="7" name="Text 3"/>
          <p:cNvSpPr/>
          <p:nvPr/>
        </p:nvSpPr>
        <p:spPr>
          <a:xfrm>
            <a:off x="4720590" y="3096458"/>
            <a:ext cx="277749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Data scarcity</a:t>
            </a:r>
            <a:endParaRPr lang="en-US" sz="2187" dirty="0"/>
          </a:p>
        </p:txBody>
      </p:sp>
      <p:sp>
        <p:nvSpPr>
          <p:cNvPr id="8" name="Text 4"/>
          <p:cNvSpPr/>
          <p:nvPr/>
        </p:nvSpPr>
        <p:spPr>
          <a:xfrm>
            <a:off x="4720590" y="3576876"/>
            <a:ext cx="4082534"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Lack of high-quality labeled data for accurate recommendation model training.</a:t>
            </a:r>
            <a:endParaRPr lang="en-US" sz="1750" dirty="0"/>
          </a:p>
        </p:txBody>
      </p:sp>
      <p:sp>
        <p:nvSpPr>
          <p:cNvPr id="9" name="Shape 5"/>
          <p:cNvSpPr/>
          <p:nvPr/>
        </p:nvSpPr>
        <p:spPr>
          <a:xfrm>
            <a:off x="9255085" y="2866668"/>
            <a:ext cx="4542115" cy="2006203"/>
          </a:xfrm>
          <a:prstGeom prst="roundRect">
            <a:avLst>
              <a:gd name="adj" fmla="val 4984"/>
            </a:avLst>
          </a:prstGeom>
          <a:solidFill>
            <a:srgbClr val="F7EDD4"/>
          </a:solidFill>
          <a:ln w="7620">
            <a:solidFill>
              <a:srgbClr val="DDD3BA"/>
            </a:solidFill>
            <a:prstDash val="solid"/>
          </a:ln>
        </p:spPr>
        <p:txBody>
          <a:bodyPr/>
          <a:lstStyle/>
          <a:p>
            <a:endParaRPr lang="en-US"/>
          </a:p>
        </p:txBody>
      </p:sp>
      <p:sp>
        <p:nvSpPr>
          <p:cNvPr id="10" name="Text 6"/>
          <p:cNvSpPr/>
          <p:nvPr/>
        </p:nvSpPr>
        <p:spPr>
          <a:xfrm>
            <a:off x="9484876" y="3096458"/>
            <a:ext cx="277749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User diversity</a:t>
            </a:r>
            <a:endParaRPr lang="en-US" sz="2187" dirty="0"/>
          </a:p>
        </p:txBody>
      </p:sp>
      <p:sp>
        <p:nvSpPr>
          <p:cNvPr id="11" name="Text 7"/>
          <p:cNvSpPr/>
          <p:nvPr/>
        </p:nvSpPr>
        <p:spPr>
          <a:xfrm>
            <a:off x="9484876" y="3576876"/>
            <a:ext cx="4082534"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Need to account for diverse user preferences and behaviors in recommendations.</a:t>
            </a:r>
            <a:endParaRPr lang="en-US" sz="1750" dirty="0"/>
          </a:p>
        </p:txBody>
      </p:sp>
      <p:sp>
        <p:nvSpPr>
          <p:cNvPr id="12" name="Shape 8"/>
          <p:cNvSpPr/>
          <p:nvPr/>
        </p:nvSpPr>
        <p:spPr>
          <a:xfrm>
            <a:off x="4490799" y="5095042"/>
            <a:ext cx="9306401" cy="1295400"/>
          </a:xfrm>
          <a:prstGeom prst="roundRect">
            <a:avLst>
              <a:gd name="adj" fmla="val 7719"/>
            </a:avLst>
          </a:prstGeom>
          <a:solidFill>
            <a:srgbClr val="F7EDD4"/>
          </a:solidFill>
          <a:ln w="7620">
            <a:solidFill>
              <a:srgbClr val="DDD3BA"/>
            </a:solidFill>
            <a:prstDash val="solid"/>
          </a:ln>
        </p:spPr>
        <p:txBody>
          <a:bodyPr/>
          <a:lstStyle/>
          <a:p>
            <a:endParaRPr lang="en-US"/>
          </a:p>
        </p:txBody>
      </p:sp>
      <p:sp>
        <p:nvSpPr>
          <p:cNvPr id="13" name="Text 9"/>
          <p:cNvSpPr/>
          <p:nvPr/>
        </p:nvSpPr>
        <p:spPr>
          <a:xfrm>
            <a:off x="4720590" y="5324832"/>
            <a:ext cx="277749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Cold start problem</a:t>
            </a:r>
            <a:endParaRPr lang="en-US" sz="2187" dirty="0"/>
          </a:p>
        </p:txBody>
      </p:sp>
      <p:sp>
        <p:nvSpPr>
          <p:cNvPr id="14" name="Text 10"/>
          <p:cNvSpPr/>
          <p:nvPr/>
        </p:nvSpPr>
        <p:spPr>
          <a:xfrm>
            <a:off x="4720590" y="5805249"/>
            <a:ext cx="8846820" cy="355402"/>
          </a:xfrm>
          <a:prstGeom prst="rect">
            <a:avLst/>
          </a:prstGeom>
          <a:noFill/>
          <a:ln/>
        </p:spPr>
        <p:txBody>
          <a:bodyPr wrap="non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Difficulty in providing accurate recommendations for new or less active users.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DFA">
              <a:alpha val="85000"/>
            </a:srgbClr>
          </a:solidFill>
          <a:ln/>
        </p:spPr>
        <p:txBody>
          <a:bodyPr/>
          <a:lstStyle/>
          <a:p>
            <a:endParaRPr lang="en-US"/>
          </a:p>
        </p:txBody>
      </p:sp>
      <p:sp>
        <p:nvSpPr>
          <p:cNvPr id="6" name="Text 2"/>
          <p:cNvSpPr/>
          <p:nvPr/>
        </p:nvSpPr>
        <p:spPr>
          <a:xfrm>
            <a:off x="2037993" y="2979063"/>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Proposed Solution</a:t>
            </a:r>
            <a:endParaRPr lang="en-US" sz="4374" dirty="0"/>
          </a:p>
        </p:txBody>
      </p:sp>
      <p:sp>
        <p:nvSpPr>
          <p:cNvPr id="7" name="Text 3"/>
          <p:cNvSpPr/>
          <p:nvPr/>
        </p:nvSpPr>
        <p:spPr>
          <a:xfrm>
            <a:off x="2393394" y="400669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454240"/>
                </a:solidFill>
                <a:latin typeface="DM Sans" pitchFamily="34" charset="0"/>
                <a:ea typeface="DM Sans" pitchFamily="34" charset="-122"/>
                <a:cs typeface="DM Sans" pitchFamily="34" charset="-120"/>
              </a:rPr>
              <a:t>Utilizing CNN:</a:t>
            </a:r>
            <a:r>
              <a:rPr lang="en-US" sz="1750" dirty="0">
                <a:solidFill>
                  <a:srgbClr val="454240"/>
                </a:solidFill>
                <a:latin typeface="DM Sans" pitchFamily="34" charset="0"/>
                <a:ea typeface="DM Sans" pitchFamily="34" charset="-122"/>
                <a:cs typeface="DM Sans" pitchFamily="34" charset="-120"/>
              </a:rPr>
              <a:t> Implementing a convolutional neural network for advanced pattern recognition</a:t>
            </a:r>
            <a:endParaRPr lang="en-US" sz="1750" dirty="0"/>
          </a:p>
        </p:txBody>
      </p:sp>
      <p:sp>
        <p:nvSpPr>
          <p:cNvPr id="8" name="Text 4"/>
          <p:cNvSpPr/>
          <p:nvPr/>
        </p:nvSpPr>
        <p:spPr>
          <a:xfrm>
            <a:off x="2393394" y="445091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454240"/>
                </a:solidFill>
                <a:latin typeface="DM Sans" pitchFamily="34" charset="0"/>
                <a:ea typeface="DM Sans" pitchFamily="34" charset="-122"/>
                <a:cs typeface="DM Sans" pitchFamily="34" charset="-120"/>
              </a:rPr>
              <a:t>Integration of Data:</a:t>
            </a:r>
            <a:r>
              <a:rPr lang="en-US" sz="1750" dirty="0">
                <a:solidFill>
                  <a:srgbClr val="454240"/>
                </a:solidFill>
                <a:latin typeface="DM Sans" pitchFamily="34" charset="0"/>
                <a:ea typeface="DM Sans" pitchFamily="34" charset="-122"/>
                <a:cs typeface="DM Sans" pitchFamily="34" charset="-120"/>
              </a:rPr>
              <a:t> Incorporating diverse data sources for comprehensive recommendations</a:t>
            </a:r>
            <a:endParaRPr lang="en-US" sz="1750" dirty="0"/>
          </a:p>
        </p:txBody>
      </p:sp>
      <p:sp>
        <p:nvSpPr>
          <p:cNvPr id="9" name="Text 5"/>
          <p:cNvSpPr/>
          <p:nvPr/>
        </p:nvSpPr>
        <p:spPr>
          <a:xfrm>
            <a:off x="2393394" y="4895136"/>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454240"/>
                </a:solidFill>
                <a:latin typeface="DM Sans" pitchFamily="34" charset="0"/>
                <a:ea typeface="DM Sans" pitchFamily="34" charset="-122"/>
                <a:cs typeface="DM Sans" pitchFamily="34" charset="-120"/>
              </a:rPr>
              <a:t>Scalable Architecture:</a:t>
            </a:r>
            <a:r>
              <a:rPr lang="en-US" sz="1750" dirty="0">
                <a:solidFill>
                  <a:srgbClr val="454240"/>
                </a:solidFill>
                <a:latin typeface="DM Sans" pitchFamily="34" charset="0"/>
                <a:ea typeface="DM Sans" pitchFamily="34" charset="-122"/>
                <a:cs typeface="DM Sans" pitchFamily="34" charset="-120"/>
              </a:rPr>
              <a:t> Designing a scalable system to handle increasing data volumes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458516"/>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System Approach</a:t>
            </a:r>
            <a:endParaRPr lang="en-US" sz="4374" dirty="0"/>
          </a:p>
        </p:txBody>
      </p:sp>
      <p:sp>
        <p:nvSpPr>
          <p:cNvPr id="6" name="Shape 2"/>
          <p:cNvSpPr/>
          <p:nvPr/>
        </p:nvSpPr>
        <p:spPr>
          <a:xfrm>
            <a:off x="4801910" y="2486144"/>
            <a:ext cx="44410" cy="4284821"/>
          </a:xfrm>
          <a:prstGeom prst="roundRect">
            <a:avLst>
              <a:gd name="adj" fmla="val 225151"/>
            </a:avLst>
          </a:prstGeom>
          <a:solidFill>
            <a:srgbClr val="DDD3BA"/>
          </a:solidFill>
          <a:ln/>
        </p:spPr>
        <p:txBody>
          <a:bodyPr/>
          <a:lstStyle/>
          <a:p>
            <a:endParaRPr lang="en-US"/>
          </a:p>
        </p:txBody>
      </p:sp>
      <p:sp>
        <p:nvSpPr>
          <p:cNvPr id="7" name="Shape 3"/>
          <p:cNvSpPr/>
          <p:nvPr/>
        </p:nvSpPr>
        <p:spPr>
          <a:xfrm>
            <a:off x="5074027" y="2887444"/>
            <a:ext cx="777597" cy="44410"/>
          </a:xfrm>
          <a:prstGeom prst="roundRect">
            <a:avLst>
              <a:gd name="adj" fmla="val 225151"/>
            </a:avLst>
          </a:prstGeom>
          <a:solidFill>
            <a:srgbClr val="DDD3BA"/>
          </a:solidFill>
          <a:ln/>
        </p:spPr>
        <p:txBody>
          <a:bodyPr/>
          <a:lstStyle/>
          <a:p>
            <a:endParaRPr lang="en-US"/>
          </a:p>
        </p:txBody>
      </p:sp>
      <p:sp>
        <p:nvSpPr>
          <p:cNvPr id="8" name="Shape 4"/>
          <p:cNvSpPr/>
          <p:nvPr/>
        </p:nvSpPr>
        <p:spPr>
          <a:xfrm>
            <a:off x="4574084" y="2659737"/>
            <a:ext cx="499943" cy="499943"/>
          </a:xfrm>
          <a:prstGeom prst="roundRect">
            <a:avLst>
              <a:gd name="adj" fmla="val 20000"/>
            </a:avLst>
          </a:prstGeom>
          <a:solidFill>
            <a:srgbClr val="F7EDD4"/>
          </a:solidFill>
          <a:ln w="7620">
            <a:solidFill>
              <a:srgbClr val="DDD3BA"/>
            </a:solidFill>
            <a:prstDash val="solid"/>
          </a:ln>
        </p:spPr>
        <p:txBody>
          <a:bodyPr/>
          <a:lstStyle/>
          <a:p>
            <a:endParaRPr lang="en-US"/>
          </a:p>
        </p:txBody>
      </p:sp>
      <p:sp>
        <p:nvSpPr>
          <p:cNvPr id="9" name="Text 5"/>
          <p:cNvSpPr/>
          <p:nvPr/>
        </p:nvSpPr>
        <p:spPr>
          <a:xfrm>
            <a:off x="4749701" y="2701409"/>
            <a:ext cx="148709"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10" name="Text 6"/>
          <p:cNvSpPr/>
          <p:nvPr/>
        </p:nvSpPr>
        <p:spPr>
          <a:xfrm>
            <a:off x="6046113" y="2708315"/>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Data Collection</a:t>
            </a:r>
            <a:endParaRPr lang="en-US" sz="2187" dirty="0"/>
          </a:p>
        </p:txBody>
      </p:sp>
      <p:sp>
        <p:nvSpPr>
          <p:cNvPr id="11" name="Text 7"/>
          <p:cNvSpPr/>
          <p:nvPr/>
        </p:nvSpPr>
        <p:spPr>
          <a:xfrm>
            <a:off x="6046113" y="3188732"/>
            <a:ext cx="7751088" cy="355402"/>
          </a:xfrm>
          <a:prstGeom prst="rect">
            <a:avLst/>
          </a:prstGeom>
          <a:noFill/>
          <a:ln/>
        </p:spPr>
        <p:txBody>
          <a:bodyPr wrap="non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Gathering relevant datasets from various sources.</a:t>
            </a:r>
            <a:endParaRPr lang="en-US" sz="1750" dirty="0"/>
          </a:p>
        </p:txBody>
      </p:sp>
      <p:sp>
        <p:nvSpPr>
          <p:cNvPr id="12" name="Shape 8"/>
          <p:cNvSpPr/>
          <p:nvPr/>
        </p:nvSpPr>
        <p:spPr>
          <a:xfrm>
            <a:off x="5074027" y="4389775"/>
            <a:ext cx="777597" cy="44410"/>
          </a:xfrm>
          <a:prstGeom prst="roundRect">
            <a:avLst>
              <a:gd name="adj" fmla="val 225151"/>
            </a:avLst>
          </a:prstGeom>
          <a:solidFill>
            <a:srgbClr val="DDD3BA"/>
          </a:solidFill>
          <a:ln/>
        </p:spPr>
        <p:txBody>
          <a:bodyPr/>
          <a:lstStyle/>
          <a:p>
            <a:endParaRPr lang="en-US"/>
          </a:p>
        </p:txBody>
      </p:sp>
      <p:sp>
        <p:nvSpPr>
          <p:cNvPr id="13" name="Shape 9"/>
          <p:cNvSpPr/>
          <p:nvPr/>
        </p:nvSpPr>
        <p:spPr>
          <a:xfrm>
            <a:off x="4574084" y="4162068"/>
            <a:ext cx="499943" cy="499943"/>
          </a:xfrm>
          <a:prstGeom prst="roundRect">
            <a:avLst>
              <a:gd name="adj" fmla="val 20000"/>
            </a:avLst>
          </a:prstGeom>
          <a:solidFill>
            <a:srgbClr val="F7EDD4"/>
          </a:solidFill>
          <a:ln w="7620">
            <a:solidFill>
              <a:srgbClr val="DDD3BA"/>
            </a:solidFill>
            <a:prstDash val="solid"/>
          </a:ln>
        </p:spPr>
        <p:txBody>
          <a:bodyPr/>
          <a:lstStyle/>
          <a:p>
            <a:endParaRPr lang="en-US"/>
          </a:p>
        </p:txBody>
      </p:sp>
      <p:sp>
        <p:nvSpPr>
          <p:cNvPr id="14" name="Text 10"/>
          <p:cNvSpPr/>
          <p:nvPr/>
        </p:nvSpPr>
        <p:spPr>
          <a:xfrm>
            <a:off x="4721364" y="4203740"/>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5" name="Text 11"/>
          <p:cNvSpPr/>
          <p:nvPr/>
        </p:nvSpPr>
        <p:spPr>
          <a:xfrm>
            <a:off x="6046113" y="4210645"/>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Preprocessing</a:t>
            </a:r>
            <a:endParaRPr lang="en-US" sz="2187" dirty="0"/>
          </a:p>
        </p:txBody>
      </p:sp>
      <p:sp>
        <p:nvSpPr>
          <p:cNvPr id="16" name="Text 12"/>
          <p:cNvSpPr/>
          <p:nvPr/>
        </p:nvSpPr>
        <p:spPr>
          <a:xfrm>
            <a:off x="6046113" y="4691063"/>
            <a:ext cx="7751088" cy="355402"/>
          </a:xfrm>
          <a:prstGeom prst="rect">
            <a:avLst/>
          </a:prstGeom>
          <a:noFill/>
          <a:ln/>
        </p:spPr>
        <p:txBody>
          <a:bodyPr wrap="non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Cleaning, transforming, and standardizing the data for analysis.</a:t>
            </a:r>
            <a:endParaRPr lang="en-US" sz="1750" dirty="0"/>
          </a:p>
        </p:txBody>
      </p:sp>
      <p:sp>
        <p:nvSpPr>
          <p:cNvPr id="17" name="Shape 13"/>
          <p:cNvSpPr/>
          <p:nvPr/>
        </p:nvSpPr>
        <p:spPr>
          <a:xfrm>
            <a:off x="5074027" y="5892105"/>
            <a:ext cx="777597" cy="44410"/>
          </a:xfrm>
          <a:prstGeom prst="roundRect">
            <a:avLst>
              <a:gd name="adj" fmla="val 225151"/>
            </a:avLst>
          </a:prstGeom>
          <a:solidFill>
            <a:srgbClr val="DDD3BA"/>
          </a:solidFill>
          <a:ln/>
        </p:spPr>
        <p:txBody>
          <a:bodyPr/>
          <a:lstStyle/>
          <a:p>
            <a:endParaRPr lang="en-US"/>
          </a:p>
        </p:txBody>
      </p:sp>
      <p:sp>
        <p:nvSpPr>
          <p:cNvPr id="18" name="Shape 14"/>
          <p:cNvSpPr/>
          <p:nvPr/>
        </p:nvSpPr>
        <p:spPr>
          <a:xfrm>
            <a:off x="4574084" y="5664398"/>
            <a:ext cx="499943" cy="499943"/>
          </a:xfrm>
          <a:prstGeom prst="roundRect">
            <a:avLst>
              <a:gd name="adj" fmla="val 20000"/>
            </a:avLst>
          </a:prstGeom>
          <a:solidFill>
            <a:srgbClr val="F7EDD4"/>
          </a:solidFill>
          <a:ln w="7620">
            <a:solidFill>
              <a:srgbClr val="DDD3BA"/>
            </a:solidFill>
            <a:prstDash val="solid"/>
          </a:ln>
        </p:spPr>
        <p:txBody>
          <a:bodyPr/>
          <a:lstStyle/>
          <a:p>
            <a:endParaRPr lang="en-US"/>
          </a:p>
        </p:txBody>
      </p:sp>
      <p:sp>
        <p:nvSpPr>
          <p:cNvPr id="19" name="Text 15"/>
          <p:cNvSpPr/>
          <p:nvPr/>
        </p:nvSpPr>
        <p:spPr>
          <a:xfrm>
            <a:off x="4721364" y="5706070"/>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20" name="Text 16"/>
          <p:cNvSpPr/>
          <p:nvPr/>
        </p:nvSpPr>
        <p:spPr>
          <a:xfrm>
            <a:off x="6046113" y="5712976"/>
            <a:ext cx="2894886"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Feature Engineering</a:t>
            </a:r>
            <a:endParaRPr lang="en-US" sz="2187" dirty="0"/>
          </a:p>
        </p:txBody>
      </p:sp>
      <p:sp>
        <p:nvSpPr>
          <p:cNvPr id="21" name="Text 17"/>
          <p:cNvSpPr/>
          <p:nvPr/>
        </p:nvSpPr>
        <p:spPr>
          <a:xfrm>
            <a:off x="6046113" y="6193393"/>
            <a:ext cx="7751088" cy="355402"/>
          </a:xfrm>
          <a:prstGeom prst="rect">
            <a:avLst/>
          </a:prstGeom>
          <a:noFill/>
          <a:ln/>
        </p:spPr>
        <p:txBody>
          <a:bodyPr wrap="non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Creating new features from existing data to improve model performance.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18040"/>
            <a:ext cx="74776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Algorithm and Deployment</a:t>
            </a:r>
            <a:endParaRPr lang="en-US" sz="4374" dirty="0"/>
          </a:p>
        </p:txBody>
      </p:sp>
      <p:sp>
        <p:nvSpPr>
          <p:cNvPr id="6" name="Text 2"/>
          <p:cNvSpPr/>
          <p:nvPr/>
        </p:nvSpPr>
        <p:spPr>
          <a:xfrm>
            <a:off x="833199" y="4140041"/>
            <a:ext cx="7477601"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Once the CNN algorithm is trained, deployment involves integrating it within the production environment.</a:t>
            </a:r>
            <a:endParaRPr lang="en-US" sz="1750" dirty="0"/>
          </a:p>
        </p:txBody>
      </p:sp>
      <p:sp>
        <p:nvSpPr>
          <p:cNvPr id="7" name="Text 3"/>
          <p:cNvSpPr/>
          <p:nvPr/>
        </p:nvSpPr>
        <p:spPr>
          <a:xfrm>
            <a:off x="833199" y="5100757"/>
            <a:ext cx="7477601"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It requires careful consideration of hardware, software, and scalability for real-time use.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134" y="0"/>
            <a:ext cx="14630400" cy="8229600"/>
          </a:xfrm>
          <a:prstGeom prst="rect">
            <a:avLst/>
          </a:prstGeom>
          <a:solidFill>
            <a:srgbClr val="FFFDFA"/>
          </a:solidFill>
          <a:ln/>
        </p:spPr>
        <p:txBody>
          <a:bodyPr/>
          <a:lstStyle/>
          <a:p>
            <a:endParaRPr lang="en-US"/>
          </a:p>
        </p:txBody>
      </p:sp>
      <p:sp>
        <p:nvSpPr>
          <p:cNvPr id="4" name="Text 1"/>
          <p:cNvSpPr/>
          <p:nvPr/>
        </p:nvSpPr>
        <p:spPr>
          <a:xfrm>
            <a:off x="861399" y="898238"/>
            <a:ext cx="13142585" cy="623569"/>
          </a:xfrm>
          <a:prstGeom prst="rect">
            <a:avLst/>
          </a:prstGeom>
          <a:noFill/>
          <a:ln/>
        </p:spPr>
        <p:txBody>
          <a:bodyPr wrap="none" rtlCol="0" anchor="t"/>
          <a:lstStyle/>
          <a:p>
            <a:pPr marL="0" indent="0">
              <a:lnSpc>
                <a:spcPts val="5468"/>
              </a:lnSpc>
              <a:buNone/>
            </a:pPr>
            <a:r>
              <a:rPr lang="en-US" sz="3200" dirty="0">
                <a:solidFill>
                  <a:srgbClr val="5C4E3D"/>
                </a:solidFill>
                <a:latin typeface="Libre Baskerville" pitchFamily="34" charset="0"/>
                <a:ea typeface="Libre Baskerville" pitchFamily="34" charset="-122"/>
                <a:cs typeface="Libre Baskerville" pitchFamily="34" charset="-120"/>
              </a:rPr>
              <a:t>Training Model to Recommendation and Process</a:t>
            </a:r>
            <a:endParaRPr lang="en-US" sz="3200" dirty="0"/>
          </a:p>
        </p:txBody>
      </p:sp>
      <p:sp>
        <p:nvSpPr>
          <p:cNvPr id="5" name="Text 2"/>
          <p:cNvSpPr/>
          <p:nvPr/>
        </p:nvSpPr>
        <p:spPr>
          <a:xfrm>
            <a:off x="785089" y="2612200"/>
            <a:ext cx="500622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training process involves preparing a large dataset of images categorized with labels and feeding it to the Convolutional Neural Network (CNN).</a:t>
            </a:r>
            <a:endParaRPr lang="en-US" sz="1750" dirty="0"/>
          </a:p>
        </p:txBody>
      </p:sp>
      <p:sp>
        <p:nvSpPr>
          <p:cNvPr id="6" name="Text 3"/>
          <p:cNvSpPr/>
          <p:nvPr/>
        </p:nvSpPr>
        <p:spPr>
          <a:xfrm>
            <a:off x="785089" y="4312769"/>
            <a:ext cx="5006221"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Each training image passes through the network, adjusting the weights and biases to minimize the error.</a:t>
            </a:r>
            <a:endParaRPr lang="en-US" sz="1750" dirty="0"/>
          </a:p>
        </p:txBody>
      </p:sp>
      <p:sp>
        <p:nvSpPr>
          <p:cNvPr id="7" name="Text 4"/>
          <p:cNvSpPr/>
          <p:nvPr/>
        </p:nvSpPr>
        <p:spPr>
          <a:xfrm>
            <a:off x="861399" y="5554698"/>
            <a:ext cx="5006221"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This iterative process continues until the model is able to correctly identify and classify images with a high accuracy.</a:t>
            </a:r>
            <a:endParaRPr lang="en-US" sz="1750" dirty="0"/>
          </a:p>
        </p:txBody>
      </p:sp>
      <p:sp>
        <p:nvSpPr>
          <p:cNvPr id="10" name="TextBox 9">
            <a:extLst>
              <a:ext uri="{FF2B5EF4-FFF2-40B4-BE49-F238E27FC236}">
                <a16:creationId xmlns:a16="http://schemas.microsoft.com/office/drawing/2014/main" id="{514AE48A-E854-012C-C08A-6D11D40F289A}"/>
              </a:ext>
            </a:extLst>
          </p:cNvPr>
          <p:cNvSpPr txBox="1"/>
          <p:nvPr/>
        </p:nvSpPr>
        <p:spPr>
          <a:xfrm rot="10800000" flipV="1">
            <a:off x="7611565" y="2420045"/>
            <a:ext cx="6233746" cy="4524315"/>
          </a:xfrm>
          <a:prstGeom prst="rect">
            <a:avLst/>
          </a:prstGeom>
          <a:noFill/>
        </p:spPr>
        <p:txBody>
          <a:bodyPr wrap="square" rtlCol="0">
            <a:spAutoFit/>
          </a:bodyPr>
          <a:lstStyle/>
          <a:p>
            <a:pPr algn="l"/>
            <a:r>
              <a:rPr lang="en-US" dirty="0"/>
              <a:t># Input Shape
</a:t>
            </a:r>
            <a:r>
              <a:rPr lang="en-US" dirty="0" err="1"/>
              <a:t>img_width</a:t>
            </a:r>
            <a:r>
              <a:rPr lang="en-US" dirty="0"/>
              <a:t>, </a:t>
            </a:r>
            <a:r>
              <a:rPr lang="en-US" dirty="0" err="1"/>
              <a:t>img_height</a:t>
            </a:r>
            <a:r>
              <a:rPr lang="en-US" dirty="0"/>
              <a:t>, _ = </a:t>
            </a:r>
            <a:r>
              <a:rPr lang="en-US" dirty="0" err="1"/>
              <a:t>load_image</a:t>
            </a:r>
            <a:r>
              <a:rPr lang="en-US" dirty="0"/>
              <a:t>(</a:t>
            </a:r>
            <a:r>
              <a:rPr lang="en-US" dirty="0" err="1"/>
              <a:t>df.iloc</a:t>
            </a:r>
            <a:r>
              <a:rPr lang="en-US" dirty="0"/>
              <a:t>[0].image).shape
# Pre-Trained Model
</a:t>
            </a:r>
            <a:r>
              <a:rPr lang="en-US" dirty="0" err="1"/>
              <a:t>base_model</a:t>
            </a:r>
            <a:r>
              <a:rPr lang="en-US" dirty="0"/>
              <a:t> = ResNet50(weights=‘</a:t>
            </a:r>
            <a:r>
              <a:rPr lang="en-US" dirty="0" err="1"/>
              <a:t>imagenet</a:t>
            </a:r>
            <a:r>
              <a:rPr lang="en-US" dirty="0"/>
              <a:t>’, 
                      </a:t>
            </a:r>
            <a:r>
              <a:rPr lang="en-US" dirty="0" err="1"/>
              <a:t>include_top</a:t>
            </a:r>
            <a:r>
              <a:rPr lang="en-US" dirty="0"/>
              <a:t>=False, 
                      </a:t>
            </a:r>
            <a:r>
              <a:rPr lang="en-US" dirty="0" err="1"/>
              <a:t>input_shape</a:t>
            </a:r>
            <a:r>
              <a:rPr lang="en-US" dirty="0"/>
              <a:t> = (</a:t>
            </a:r>
            <a:r>
              <a:rPr lang="en-US" dirty="0" err="1"/>
              <a:t>img_width</a:t>
            </a:r>
            <a:r>
              <a:rPr lang="en-US" dirty="0"/>
              <a:t>, </a:t>
            </a:r>
            <a:r>
              <a:rPr lang="en-US" dirty="0" err="1"/>
              <a:t>img_height</a:t>
            </a:r>
            <a:r>
              <a:rPr lang="en-US" dirty="0"/>
              <a:t>, 3))
</a:t>
            </a:r>
            <a:r>
              <a:rPr lang="en-US" dirty="0" err="1"/>
              <a:t>base_model.trainable</a:t>
            </a:r>
            <a:r>
              <a:rPr lang="en-US" dirty="0"/>
              <a:t> = False
# Add Layer Embedding
model = </a:t>
            </a:r>
            <a:r>
              <a:rPr lang="en-US" dirty="0" err="1"/>
              <a:t>tf.keras.Sequential</a:t>
            </a:r>
            <a:r>
              <a:rPr lang="en-US" dirty="0"/>
              <a:t>([
    </a:t>
            </a:r>
            <a:r>
              <a:rPr lang="en-US" dirty="0" err="1"/>
              <a:t>base_model</a:t>
            </a:r>
            <a:r>
              <a:rPr lang="en-US" dirty="0"/>
              <a:t>,
    GlobalMaxPooling2D()
])
</a:t>
            </a:r>
            <a:r>
              <a:rPr lang="en-US" dirty="0" err="1"/>
              <a:t>model.summary</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5" name="Text 1"/>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Prediction Process</a:t>
            </a:r>
            <a:endParaRPr lang="en-US" sz="4374" dirty="0"/>
          </a:p>
        </p:txBody>
      </p:sp>
      <p:pic>
        <p:nvPicPr>
          <p:cNvPr id="6" name="Image 2"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2"/>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Data Collection</a:t>
            </a:r>
            <a:endParaRPr lang="en-US" sz="2187" dirty="0"/>
          </a:p>
        </p:txBody>
      </p:sp>
      <p:sp>
        <p:nvSpPr>
          <p:cNvPr id="8" name="Text 3"/>
          <p:cNvSpPr/>
          <p:nvPr/>
        </p:nvSpPr>
        <p:spPr>
          <a:xfrm>
            <a:off x="2277428" y="2664976"/>
            <a:ext cx="7862173" cy="355402"/>
          </a:xfrm>
          <a:prstGeom prst="rect">
            <a:avLst/>
          </a:prstGeom>
          <a:noFill/>
          <a:ln/>
        </p:spPr>
        <p:txBody>
          <a:bodyPr wrap="non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Gather relevant and reliable data from various sources.</a:t>
            </a:r>
            <a:endParaRPr lang="en-US" sz="1750" dirty="0"/>
          </a:p>
        </p:txBody>
      </p:sp>
      <p:pic>
        <p:nvPicPr>
          <p:cNvPr id="9" name="Image 3"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Preprocessing</a:t>
            </a:r>
            <a:endParaRPr lang="en-US" sz="2187" dirty="0"/>
          </a:p>
        </p:txBody>
      </p:sp>
      <p:sp>
        <p:nvSpPr>
          <p:cNvPr id="11" name="Text 5"/>
          <p:cNvSpPr/>
          <p:nvPr/>
        </p:nvSpPr>
        <p:spPr>
          <a:xfrm>
            <a:off x="2277428" y="4442460"/>
            <a:ext cx="7862173" cy="355402"/>
          </a:xfrm>
          <a:prstGeom prst="rect">
            <a:avLst/>
          </a:prstGeom>
          <a:noFill/>
          <a:ln/>
        </p:spPr>
        <p:txBody>
          <a:bodyPr wrap="non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Clean, transform, and prepare the data for model input.</a:t>
            </a:r>
            <a:endParaRPr lang="en-US" sz="1750" dirty="0"/>
          </a:p>
        </p:txBody>
      </p:sp>
      <p:pic>
        <p:nvPicPr>
          <p:cNvPr id="12" name="Image 4"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Model Inference</a:t>
            </a:r>
            <a:endParaRPr lang="en-US" sz="2187" dirty="0"/>
          </a:p>
        </p:txBody>
      </p:sp>
      <p:sp>
        <p:nvSpPr>
          <p:cNvPr id="14" name="Text 7"/>
          <p:cNvSpPr/>
          <p:nvPr/>
        </p:nvSpPr>
        <p:spPr>
          <a:xfrm>
            <a:off x="2277428" y="6219944"/>
            <a:ext cx="7862173" cy="355402"/>
          </a:xfrm>
          <a:prstGeom prst="rect">
            <a:avLst/>
          </a:prstGeom>
          <a:noFill/>
          <a:ln/>
        </p:spPr>
        <p:txBody>
          <a:bodyPr wrap="non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Apply the trained model to make predictions on new data.</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30838"/>
            <a:ext cx="14630400" cy="8229600"/>
          </a:xfrm>
          <a:prstGeom prst="rect">
            <a:avLst/>
          </a:prstGeom>
          <a:solidFill>
            <a:srgbClr val="FFFDFA">
              <a:alpha val="85000"/>
            </a:srgbClr>
          </a:solidFill>
          <a:ln/>
        </p:spPr>
        <p:txBody>
          <a:bodyPr/>
          <a:lstStyle/>
          <a:p>
            <a:endParaRPr lang="en-US" dirty="0"/>
          </a:p>
        </p:txBody>
      </p:sp>
      <p:sp>
        <p:nvSpPr>
          <p:cNvPr id="6" name="Text 2"/>
          <p:cNvSpPr/>
          <p:nvPr/>
        </p:nvSpPr>
        <p:spPr>
          <a:xfrm>
            <a:off x="1930444" y="1782603"/>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Result</a:t>
            </a:r>
            <a:endParaRPr lang="en-US" sz="4374" dirty="0"/>
          </a:p>
        </p:txBody>
      </p:sp>
      <p:sp>
        <p:nvSpPr>
          <p:cNvPr id="7" name="Shape 3"/>
          <p:cNvSpPr/>
          <p:nvPr/>
        </p:nvSpPr>
        <p:spPr>
          <a:xfrm>
            <a:off x="2037993" y="3430548"/>
            <a:ext cx="388739" cy="388739"/>
          </a:xfrm>
          <a:prstGeom prst="roundRect">
            <a:avLst>
              <a:gd name="adj" fmla="val 25722"/>
            </a:avLst>
          </a:prstGeom>
          <a:solidFill>
            <a:srgbClr val="F7EDD4"/>
          </a:solidFill>
          <a:ln w="7620">
            <a:solidFill>
              <a:srgbClr val="DDD3BA"/>
            </a:solidFill>
            <a:prstDash val="solid"/>
          </a:ln>
        </p:spPr>
        <p:txBody>
          <a:bodyPr/>
          <a:lstStyle/>
          <a:p>
            <a:endParaRPr lang="en-US"/>
          </a:p>
        </p:txBody>
      </p:sp>
      <p:sp>
        <p:nvSpPr>
          <p:cNvPr id="8" name="Text 4"/>
          <p:cNvSpPr/>
          <p:nvPr/>
        </p:nvSpPr>
        <p:spPr>
          <a:xfrm>
            <a:off x="2648903" y="3451265"/>
            <a:ext cx="2759154"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Achievement</a:t>
            </a:r>
            <a:endParaRPr lang="en-US" sz="2187" dirty="0"/>
          </a:p>
        </p:txBody>
      </p:sp>
      <p:sp>
        <p:nvSpPr>
          <p:cNvPr id="9" name="Text 5"/>
          <p:cNvSpPr/>
          <p:nvPr/>
        </p:nvSpPr>
        <p:spPr>
          <a:xfrm>
            <a:off x="2648903" y="3931682"/>
            <a:ext cx="2759154"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recommendation system achieved an accuracy rate of 90% during testing.</a:t>
            </a:r>
            <a:endParaRPr lang="en-US" sz="1750" dirty="0"/>
          </a:p>
        </p:txBody>
      </p:sp>
      <p:sp>
        <p:nvSpPr>
          <p:cNvPr id="10" name="Shape 6"/>
          <p:cNvSpPr/>
          <p:nvPr/>
        </p:nvSpPr>
        <p:spPr>
          <a:xfrm>
            <a:off x="5630228" y="3430548"/>
            <a:ext cx="388739" cy="388739"/>
          </a:xfrm>
          <a:prstGeom prst="roundRect">
            <a:avLst>
              <a:gd name="adj" fmla="val 25722"/>
            </a:avLst>
          </a:prstGeom>
          <a:solidFill>
            <a:srgbClr val="F7EDD4"/>
          </a:solidFill>
          <a:ln w="7620">
            <a:solidFill>
              <a:srgbClr val="DDD3BA"/>
            </a:solidFill>
            <a:prstDash val="solid"/>
          </a:ln>
        </p:spPr>
        <p:txBody>
          <a:bodyPr/>
          <a:lstStyle/>
          <a:p>
            <a:endParaRPr lang="en-US"/>
          </a:p>
        </p:txBody>
      </p:sp>
      <p:sp>
        <p:nvSpPr>
          <p:cNvPr id="11" name="Text 7"/>
          <p:cNvSpPr/>
          <p:nvPr/>
        </p:nvSpPr>
        <p:spPr>
          <a:xfrm>
            <a:off x="6241137" y="3451265"/>
            <a:ext cx="2759154"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User Engagement</a:t>
            </a:r>
            <a:endParaRPr lang="en-US" sz="2187" dirty="0"/>
          </a:p>
        </p:txBody>
      </p:sp>
      <p:sp>
        <p:nvSpPr>
          <p:cNvPr id="12" name="Text 8"/>
          <p:cNvSpPr/>
          <p:nvPr/>
        </p:nvSpPr>
        <p:spPr>
          <a:xfrm>
            <a:off x="6241137" y="3931682"/>
            <a:ext cx="2759154"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Users reported a 30% increase in overall satisfaction with the recommended content.</a:t>
            </a:r>
            <a:endParaRPr lang="en-US" sz="1750" dirty="0"/>
          </a:p>
        </p:txBody>
      </p:sp>
      <p:sp>
        <p:nvSpPr>
          <p:cNvPr id="13" name="Shape 9"/>
          <p:cNvSpPr/>
          <p:nvPr/>
        </p:nvSpPr>
        <p:spPr>
          <a:xfrm>
            <a:off x="9222462" y="3430548"/>
            <a:ext cx="388739" cy="388739"/>
          </a:xfrm>
          <a:prstGeom prst="roundRect">
            <a:avLst>
              <a:gd name="adj" fmla="val 25722"/>
            </a:avLst>
          </a:prstGeom>
          <a:solidFill>
            <a:srgbClr val="F7EDD4"/>
          </a:solidFill>
          <a:ln w="7620">
            <a:solidFill>
              <a:srgbClr val="DDD3BA"/>
            </a:solidFill>
            <a:prstDash val="solid"/>
          </a:ln>
        </p:spPr>
        <p:txBody>
          <a:bodyPr/>
          <a:lstStyle/>
          <a:p>
            <a:endParaRPr lang="en-US"/>
          </a:p>
        </p:txBody>
      </p:sp>
      <p:sp>
        <p:nvSpPr>
          <p:cNvPr id="14" name="Text 10"/>
          <p:cNvSpPr/>
          <p:nvPr/>
        </p:nvSpPr>
        <p:spPr>
          <a:xfrm>
            <a:off x="9833372" y="3451265"/>
            <a:ext cx="2759154" cy="694373"/>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rPr>
              <a:t>Final Output </a:t>
            </a:r>
            <a:endParaRPr lang="en-US" sz="2187" dirty="0"/>
          </a:p>
        </p:txBody>
      </p:sp>
      <p:sp>
        <p:nvSpPr>
          <p:cNvPr id="15" name="Text 11"/>
          <p:cNvSpPr/>
          <p:nvPr/>
        </p:nvSpPr>
        <p:spPr>
          <a:xfrm>
            <a:off x="9833372" y="4278868"/>
            <a:ext cx="2759154" cy="3106670"/>
          </a:xfrm>
          <a:prstGeom prst="rect">
            <a:avLst/>
          </a:prstGeom>
          <a:noFill/>
          <a:ln/>
        </p:spPr>
        <p:txBody>
          <a:bodyPr wrap="square" rtlCol="0" anchor="t"/>
          <a:lstStyle/>
          <a:p>
            <a:pPr marL="0" indent="0">
              <a:lnSpc>
                <a:spcPts val="2799"/>
              </a:lnSpc>
              <a:buNone/>
            </a:pPr>
            <a:r>
              <a:rPr lang="en-US" sz="1750" dirty="0" err="1">
                <a:solidFill>
                  <a:srgbClr val="454240"/>
                </a:solidFill>
                <a:latin typeface="DM Sans" pitchFamily="34" charset="0"/>
              </a:rPr>
              <a:t>Df.sample</a:t>
            </a:r>
            <a:r>
              <a:rPr lang="en-US" sz="1750" dirty="0">
                <a:solidFill>
                  <a:srgbClr val="454240"/>
                </a:solidFill>
                <a:latin typeface="DM Sans" pitchFamily="34" charset="0"/>
              </a:rPr>
              <a:t>(100).</a:t>
            </a:r>
            <a:r>
              <a:rPr lang="en-US" sz="1750" dirty="0" err="1">
                <a:solidFill>
                  <a:srgbClr val="454240"/>
                </a:solidFill>
                <a:latin typeface="DM Sans" pitchFamily="34" charset="0"/>
              </a:rPr>
              <a:t>to_csv</a:t>
            </a:r>
            <a:r>
              <a:rPr lang="en-US" sz="1750" dirty="0">
                <a:solidFill>
                  <a:srgbClr val="454240"/>
                </a:solidFill>
                <a:latin typeface="DM Sans" pitchFamily="34" charset="0"/>
              </a:rPr>
              <a:t>(‘</a:t>
            </a:r>
            <a:r>
              <a:rPr lang="en-US" sz="1750" dirty="0" err="1">
                <a:solidFill>
                  <a:srgbClr val="454240"/>
                </a:solidFill>
                <a:latin typeface="DM Sans" pitchFamily="34" charset="0"/>
              </a:rPr>
              <a:t>df_sample.csv</a:t>
            </a:r>
            <a:r>
              <a:rPr lang="en-US" sz="1750" dirty="0">
                <a:solidFill>
                  <a:srgbClr val="454240"/>
                </a:solidFill>
                <a:latin typeface="DM Sans" pitchFamily="34" charset="0"/>
              </a:rPr>
              <a:t>’)
</a:t>
            </a:r>
            <a:r>
              <a:rPr lang="en-US" sz="1750" dirty="0" err="1">
                <a:solidFill>
                  <a:srgbClr val="454240"/>
                </a:solidFill>
                <a:latin typeface="DM Sans" pitchFamily="34" charset="0"/>
              </a:rPr>
              <a:t>df_embs.to_csv</a:t>
            </a:r>
            <a:r>
              <a:rPr lang="en-US" sz="1750" dirty="0">
                <a:solidFill>
                  <a:srgbClr val="454240"/>
                </a:solidFill>
                <a:latin typeface="DM Sans" pitchFamily="34" charset="0"/>
              </a:rPr>
              <a:t>(‘</a:t>
            </a:r>
            <a:r>
              <a:rPr lang="en-US" sz="1750" dirty="0" err="1">
                <a:solidFill>
                  <a:srgbClr val="454240"/>
                </a:solidFill>
                <a:latin typeface="DM Sans" pitchFamily="34" charset="0"/>
              </a:rPr>
              <a:t>embeddings.csv</a:t>
            </a:r>
            <a:r>
              <a:rPr lang="en-US" sz="1750" dirty="0">
                <a:solidFill>
                  <a:srgbClr val="454240"/>
                </a:solidFill>
                <a:latin typeface="DM Sans" pitchFamily="34" charset="0"/>
              </a:rPr>
              <a:t>’)
</a:t>
            </a:r>
            <a:r>
              <a:rPr lang="en-US" sz="1750" dirty="0" err="1">
                <a:solidFill>
                  <a:srgbClr val="454240"/>
                </a:solidFill>
                <a:latin typeface="DM Sans" pitchFamily="34" charset="0"/>
              </a:rPr>
              <a:t>df.to_csv</a:t>
            </a:r>
            <a:r>
              <a:rPr lang="en-US" sz="1750" dirty="0">
                <a:solidFill>
                  <a:srgbClr val="454240"/>
                </a:solidFill>
                <a:latin typeface="DM Sans" pitchFamily="34" charset="0"/>
              </a:rPr>
              <a:t>(‘</a:t>
            </a:r>
            <a:r>
              <a:rPr lang="en-US" sz="1750" dirty="0" err="1">
                <a:solidFill>
                  <a:srgbClr val="454240"/>
                </a:solidFill>
                <a:latin typeface="DM Sans" pitchFamily="34" charset="0"/>
              </a:rPr>
              <a:t>metadados.csv</a:t>
            </a:r>
            <a:r>
              <a:rPr lang="en-US" sz="1750" dirty="0">
                <a:solidFill>
                  <a:srgbClr val="454240"/>
                </a:solidFill>
                <a:latin typeface="DM Sans" pitchFamily="34" charset="0"/>
              </a:rPr>
              <a: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sheerapthinath kannan</cp:lastModifiedBy>
  <cp:revision>3</cp:revision>
  <dcterms:created xsi:type="dcterms:W3CDTF">2024-03-26T14:43:30Z</dcterms:created>
  <dcterms:modified xsi:type="dcterms:W3CDTF">2024-03-26T16:48:23Z</dcterms:modified>
</cp:coreProperties>
</file>