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9" r:id="rId4"/>
    <p:sldId id="263" r:id="rId5"/>
    <p:sldId id="262" r:id="rId6"/>
    <p:sldId id="260" r:id="rId7"/>
    <p:sldId id="261" r:id="rId8"/>
    <p:sldId id="264" r:id="rId9"/>
    <p:sldId id="25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104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937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50029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7833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03461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16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35484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7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509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6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31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085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789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853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3571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281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F12E4-9C55-4808-9630-47F7C99974E1}" type="datetimeFigureOut">
              <a:rPr lang="en-IN" smtClean="0"/>
              <a:t>28-11-2024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99C20BE-20E0-4D54-9BA2-4D70650E1F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37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5EAD0-F80F-983C-B96C-CDB9AEBF4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Applied Antenna Theory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2A3805-A604-2B2F-EA5E-AF754FB03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IN" dirty="0"/>
              <a:t>By Sheersho Banerjee</a:t>
            </a:r>
          </a:p>
          <a:p>
            <a:pPr algn="ctr"/>
            <a:r>
              <a:rPr lang="en-IN" dirty="0"/>
              <a:t>20/11/EE/026</a:t>
            </a:r>
          </a:p>
        </p:txBody>
      </p:sp>
    </p:spTree>
    <p:extLst>
      <p:ext uri="{BB962C8B-B14F-4D97-AF65-F5344CB8AC3E}">
        <p14:creationId xmlns:p14="http://schemas.microsoft.com/office/powerpoint/2010/main" val="2323262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A468-D6B5-5855-3BDB-47AFF9406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19945"/>
            <a:ext cx="8596668" cy="3880773"/>
          </a:xfrm>
        </p:spPr>
        <p:txBody>
          <a:bodyPr/>
          <a:lstStyle/>
          <a:p>
            <a:r>
              <a:rPr lang="en-US" dirty="0"/>
              <a:t>The 5GHz band offers more non-overlapping channels (e.g., 20 MHz or 40 MHz wide), reducing co-channel and adjacent-channel interference.</a:t>
            </a:r>
          </a:p>
          <a:p>
            <a:r>
              <a:rPr lang="en-US" dirty="0"/>
              <a:t>The shorter wavelength at 5.2GHz enables </a:t>
            </a:r>
            <a:r>
              <a:rPr lang="en-US" b="1" dirty="0"/>
              <a:t>wider channel bandwidths</a:t>
            </a:r>
            <a:r>
              <a:rPr lang="en-US" dirty="0"/>
              <a:t> (e.g., 40 MHz, 80 MHz, or 160 MHz), which can achieve significantly higher data throughput.</a:t>
            </a:r>
          </a:p>
          <a:p>
            <a:r>
              <a:rPr lang="en-US" b="1" dirty="0"/>
              <a:t>Reduced Range:</a:t>
            </a:r>
            <a:r>
              <a:rPr lang="en-US" dirty="0"/>
              <a:t> The shorter wavelength of 5.2GHz leads to reduced range and penetration compared to 2.4GHz. It is less effective through walls and other obstacles.</a:t>
            </a:r>
          </a:p>
          <a:p>
            <a:r>
              <a:rPr lang="en-US" b="1" dirty="0"/>
              <a:t>Power Restrictions:</a:t>
            </a:r>
            <a:r>
              <a:rPr lang="en-US" dirty="0"/>
              <a:t> Regulatory limits often impose stricter power levels for 5GHz bands, further reducing their range compared to 2.4GHz.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5090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2D051-86CF-4762-7F30-595C77BE9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Designing a rectangular microstrip patch antenna for 2.4GHz for Wi-Fi applications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F3C0E-2CF2-C9DA-5DB4-429AB8CD54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Microstrip patch antennas are widely used in wireless communication systems due to their low profile, lightweight structure, and ease of fabrication. These antennas are especially relevant for </a:t>
            </a:r>
            <a:r>
              <a:rPr lang="en-US" dirty="0" err="1"/>
              <a:t>WiFi</a:t>
            </a:r>
            <a:r>
              <a:rPr lang="en-US" dirty="0"/>
              <a:t> applications in the ISM (Industrial, Scientific, and Medical) band at 2.4GHz.</a:t>
            </a:r>
          </a:p>
          <a:p>
            <a:r>
              <a:rPr lang="en-US" b="1" dirty="0"/>
              <a:t>802.11b:</a:t>
            </a:r>
            <a:r>
              <a:rPr lang="en-US" dirty="0"/>
              <a:t> The first </a:t>
            </a:r>
            <a:r>
              <a:rPr lang="en-US" dirty="0" err="1"/>
              <a:t>WiFi</a:t>
            </a:r>
            <a:r>
              <a:rPr lang="en-US" dirty="0"/>
              <a:t> standard to use the 2.4GHz band, with speeds up to 11 Mbps.</a:t>
            </a:r>
          </a:p>
          <a:p>
            <a:r>
              <a:rPr lang="en-US" b="1" dirty="0"/>
              <a:t>802.11g:</a:t>
            </a:r>
            <a:r>
              <a:rPr lang="en-US" dirty="0"/>
              <a:t> An improvement over 802.11b, providing speeds up to 54 Mbps while maintaining backward compatibility.</a:t>
            </a:r>
          </a:p>
          <a:p>
            <a:r>
              <a:rPr lang="en-US" b="1" dirty="0"/>
              <a:t>802.11n:</a:t>
            </a:r>
            <a:r>
              <a:rPr lang="en-US" dirty="0"/>
              <a:t> Operates on both 2.4GHz and 5GHz, offering up to 600 Mbps and introducing MIMO for enhanced performance.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221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BD1C4-740C-C164-CF77-93BD3FE2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 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B3703-C804-3417-028A-F7CDFE9A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Target Resonance Frequency: 2.4GHz</a:t>
            </a:r>
          </a:p>
          <a:p>
            <a:r>
              <a:rPr lang="en-IN" dirty="0"/>
              <a:t>Dielectric Substrate FR-4 </a:t>
            </a:r>
            <a:r>
              <a:rPr lang="pt-BR" dirty="0"/>
              <a:t>(Permittivity = 4.08)</a:t>
            </a:r>
          </a:p>
          <a:p>
            <a:r>
              <a:rPr lang="pt-BR" dirty="0"/>
              <a:t>Substrate height = 1.5mm</a:t>
            </a:r>
          </a:p>
          <a:p>
            <a:r>
              <a:rPr lang="pt-BR" dirty="0"/>
              <a:t>Ground and patch height = 0.035mm</a:t>
            </a:r>
          </a:p>
          <a:p>
            <a:r>
              <a:rPr lang="pt-BR" dirty="0"/>
              <a:t>Calculated patch dimensions: L = 30.6mm,  W = 39.22mm</a:t>
            </a:r>
          </a:p>
          <a:p>
            <a:r>
              <a:rPr lang="pt-BR" dirty="0"/>
              <a:t>The </a:t>
            </a:r>
            <a:r>
              <a:rPr lang="en-IN" dirty="0"/>
              <a:t>dimensions have been calculated using the following parameters:</a:t>
            </a:r>
            <a:endParaRPr lang="pt-BR" dirty="0"/>
          </a:p>
          <a:p>
            <a:endParaRPr lang="pt-BR" dirty="0"/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089DA4-3624-C14E-D3FB-C44C61074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4661160"/>
            <a:ext cx="1589303" cy="632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3BD3325-2065-BABB-5EF6-34227714EC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7" y="4756233"/>
            <a:ext cx="3056650" cy="5339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68E206-8BC4-D768-537B-95AF509E14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367" y="5530665"/>
            <a:ext cx="2037918" cy="64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31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146B4-6C6D-A89D-3B43-FB17A0799B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774849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IN" dirty="0"/>
              <a:t>Effective dielectric constant  = 3.745</a:t>
            </a:r>
          </a:p>
          <a:p>
            <a:pPr>
              <a:lnSpc>
                <a:spcPct val="200000"/>
              </a:lnSpc>
            </a:pPr>
            <a:r>
              <a:rPr lang="en-IN" dirty="0"/>
              <a:t>Input Impedance = 63.63</a:t>
            </a:r>
            <a:r>
              <a:rPr lang="el-GR" dirty="0"/>
              <a:t>Ω</a:t>
            </a:r>
            <a:endParaRPr lang="en-IN" dirty="0"/>
          </a:p>
          <a:p>
            <a:pPr>
              <a:lnSpc>
                <a:spcPct val="200000"/>
              </a:lnSpc>
            </a:pPr>
            <a:r>
              <a:rPr lang="en-IN" dirty="0"/>
              <a:t>Port Extension Coefficient = 5.76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D0149-32BE-E830-5BB3-7AE40786C9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19" y="1519864"/>
            <a:ext cx="1387148" cy="583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F0BFBC-3CF6-D254-7EE3-7792D1F2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053" y="2183157"/>
            <a:ext cx="1273247" cy="5470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8F26C3-64EE-E1B3-B943-53A45F35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7578" y="774849"/>
            <a:ext cx="3505925" cy="665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41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F3C5-5154-6D1A-704F-2A0DAE60E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3-D Antenna Diagram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68A2A4D-17B9-48FD-37C5-949F98F51C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103" y="1693150"/>
            <a:ext cx="5627801" cy="5086470"/>
          </a:xfrm>
        </p:spPr>
      </p:pic>
    </p:spTree>
    <p:extLst>
      <p:ext uri="{BB962C8B-B14F-4D97-AF65-F5344CB8AC3E}">
        <p14:creationId xmlns:p14="http://schemas.microsoft.com/office/powerpoint/2010/main" val="11862595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99E07-5196-2C48-A885-5BAB59C9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CAAE1-C9F5-FE92-4A51-9A6658DE5C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76" t="17439" r="1346" b="28712"/>
          <a:stretch/>
        </p:blipFill>
        <p:spPr>
          <a:xfrm>
            <a:off x="685504" y="2790334"/>
            <a:ext cx="8588498" cy="3157979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4815FD-31E1-BFA6-2210-5F22D8E724A5}"/>
              </a:ext>
            </a:extLst>
          </p:cNvPr>
          <p:cNvSpPr txBox="1"/>
          <p:nvPr/>
        </p:nvSpPr>
        <p:spPr>
          <a:xfrm>
            <a:off x="857839" y="2102177"/>
            <a:ext cx="5128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Voltage Standing Wave Ratio = 1.052</a:t>
            </a:r>
          </a:p>
        </p:txBody>
      </p:sp>
    </p:spTree>
    <p:extLst>
      <p:ext uri="{BB962C8B-B14F-4D97-AF65-F5344CB8AC3E}">
        <p14:creationId xmlns:p14="http://schemas.microsoft.com/office/powerpoint/2010/main" val="2062428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0469-D9AE-6077-0349-15DEC8662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Reflection Coefficient (S</a:t>
            </a:r>
            <a:r>
              <a:rPr lang="en-IN" baseline="-25000" dirty="0"/>
              <a:t>11</a:t>
            </a:r>
            <a:r>
              <a:rPr lang="en-IN" dirty="0"/>
              <a:t>) = -42.57dB</a:t>
            </a:r>
            <a:br>
              <a:rPr lang="en-IN" dirty="0"/>
            </a:br>
            <a:r>
              <a:rPr lang="en-IN" dirty="0"/>
              <a:t>Bandwidth at -10dB = 51MHz (2.349GHz to 2.4GHz)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DB57F0-069A-5224-0A73-4B67549D72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32" t="20596" b="28712"/>
          <a:stretch/>
        </p:blipFill>
        <p:spPr>
          <a:xfrm>
            <a:off x="677334" y="2545238"/>
            <a:ext cx="8824885" cy="3040257"/>
          </a:xfrm>
        </p:spPr>
      </p:pic>
    </p:spTree>
    <p:extLst>
      <p:ext uri="{BB962C8B-B14F-4D97-AF65-F5344CB8AC3E}">
        <p14:creationId xmlns:p14="http://schemas.microsoft.com/office/powerpoint/2010/main" val="4052337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7228D-3F5C-ABC1-D1DF-F6279ABA7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Farfield</a:t>
            </a:r>
            <a:r>
              <a:rPr lang="en-IN" dirty="0"/>
              <a:t> Radiation Pattern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E06797-3C28-904B-0333-59AE6018F9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5" t="17925" r="527" b="28711"/>
          <a:stretch/>
        </p:blipFill>
        <p:spPr>
          <a:xfrm>
            <a:off x="390485" y="2748104"/>
            <a:ext cx="9054222" cy="3250677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6F688A-63E4-52B1-C73F-41CCB9527C72}"/>
              </a:ext>
            </a:extLst>
          </p:cNvPr>
          <p:cNvSpPr txBox="1"/>
          <p:nvPr/>
        </p:nvSpPr>
        <p:spPr>
          <a:xfrm>
            <a:off x="677334" y="1838227"/>
            <a:ext cx="6694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Gain = 7.0dBi	Directivity = 7.005dBi</a:t>
            </a:r>
          </a:p>
          <a:p>
            <a:r>
              <a:rPr lang="en-IN" dirty="0"/>
              <a:t>Total efficiency = -4.157dB	 Radiation efficiency = -3.517dB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6373A9-EF31-43EF-8E0D-38821A3D2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66" y="2743330"/>
            <a:ext cx="9574037" cy="342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621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E3A5A-6795-BFC6-D0AF-1A74F599F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 and Advancements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6F96C-4B03-292C-CF37-54BEBC21E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822"/>
            <a:ext cx="8596668" cy="4843526"/>
          </a:xfrm>
        </p:spPr>
        <p:txBody>
          <a:bodyPr>
            <a:normAutofit/>
          </a:bodyPr>
          <a:lstStyle/>
          <a:p>
            <a:r>
              <a:rPr lang="en-US" b="1" dirty="0"/>
              <a:t>Broadening Bandwidth</a:t>
            </a:r>
            <a:br>
              <a:rPr lang="en-US" dirty="0"/>
            </a:br>
            <a:r>
              <a:rPr lang="en-US" dirty="0"/>
              <a:t>Techniques like adding slots or using a thicker substrate can be explored to achieve a wider bandwidth.</a:t>
            </a:r>
          </a:p>
          <a:p>
            <a:r>
              <a:rPr lang="en-US" b="1" dirty="0"/>
              <a:t>Using thicker substrates:</a:t>
            </a:r>
            <a:r>
              <a:rPr lang="en-US" dirty="0"/>
              <a:t> A thicker substrate reduces fringing fields and increases bandwidth but must be balanced with efficiency considerations.</a:t>
            </a:r>
          </a:p>
          <a:p>
            <a:r>
              <a:rPr lang="en-US" b="1" dirty="0"/>
              <a:t>Improving Efficiency</a:t>
            </a:r>
            <a:br>
              <a:rPr lang="en-US" dirty="0"/>
            </a:br>
            <a:r>
              <a:rPr lang="en-US" dirty="0"/>
              <a:t>Substrate materials with lower dielectric losses, such as Rogers RT/</a:t>
            </a:r>
            <a:r>
              <a:rPr lang="en-US" dirty="0" err="1"/>
              <a:t>duroid</a:t>
            </a:r>
            <a:r>
              <a:rPr lang="en-US" dirty="0"/>
              <a:t> having dielectric coefficients of 2.33, can be used to reduce efficiency losses.</a:t>
            </a:r>
          </a:p>
          <a:p>
            <a:r>
              <a:rPr lang="en-US" dirty="0"/>
              <a:t>The 2.4GHz band is preferred for longer-range communication due to its better penetration through walls, though it is more susceptible to interference than the 5–6GHz band</a:t>
            </a:r>
          </a:p>
          <a:p>
            <a:r>
              <a:rPr lang="en-US" dirty="0"/>
              <a:t>The 5.2GHz frequency band is less congested than the 2.4GHz band, which is shared with Bluetooth devices, microwave ovens, and other household appliances.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589240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1178</TotalTime>
  <Words>479</Words>
  <Application>Microsoft Office PowerPoint</Application>
  <PresentationFormat>Widescreen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Applied Antenna Theory Project</vt:lpstr>
      <vt:lpstr>Designing a rectangular microstrip patch antenna for 2.4GHz for Wi-Fi applications </vt:lpstr>
      <vt:lpstr>Design Specifications</vt:lpstr>
      <vt:lpstr>PowerPoint Presentation</vt:lpstr>
      <vt:lpstr>3-D Antenna Diagram</vt:lpstr>
      <vt:lpstr>Results</vt:lpstr>
      <vt:lpstr>Reflection Coefficient (S11) = -42.57dB Bandwidth at -10dB = 51MHz (2.349GHz to 2.4GHz)</vt:lpstr>
      <vt:lpstr>Farfield Radiation Pattern</vt:lpstr>
      <vt:lpstr>Future Work and Advancements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Sheersho Banerjee</dc:creator>
  <cp:lastModifiedBy>Sheersho Banerjee</cp:lastModifiedBy>
  <cp:revision>8</cp:revision>
  <dcterms:created xsi:type="dcterms:W3CDTF">2024-11-28T16:05:56Z</dcterms:created>
  <dcterms:modified xsi:type="dcterms:W3CDTF">2024-11-29T11:44:23Z</dcterms:modified>
</cp:coreProperties>
</file>