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886" r:id="rId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 userDrawn="1">
          <p15:clr>
            <a:srgbClr val="A4A3A4"/>
          </p15:clr>
        </p15:guide>
        <p15:guide id="2" pos="264" userDrawn="1">
          <p15:clr>
            <a:srgbClr val="A4A3A4"/>
          </p15:clr>
        </p15:guide>
        <p15:guide id="3" orient="horz" pos="936" userDrawn="1">
          <p15:clr>
            <a:srgbClr val="A4A3A4"/>
          </p15:clr>
        </p15:guide>
        <p15:guide id="4" orient="horz" pos="2520" userDrawn="1">
          <p15:clr>
            <a:srgbClr val="A4A3A4"/>
          </p15:clr>
        </p15:guide>
        <p15:guide id="5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948"/>
    <a:srgbClr val="9BBB59"/>
    <a:srgbClr val="2A3647"/>
    <a:srgbClr val="BFBFBF"/>
    <a:srgbClr val="558ED5"/>
    <a:srgbClr val="E6E6E6"/>
    <a:srgbClr val="DCE6F1"/>
    <a:srgbClr val="FDFF5A"/>
    <a:srgbClr val="546C8D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14" autoAdjust="0"/>
  </p:normalViewPr>
  <p:slideViewPr>
    <p:cSldViewPr snapToGrid="0">
      <p:cViewPr>
        <p:scale>
          <a:sx n="100" d="100"/>
          <a:sy n="100" d="100"/>
        </p:scale>
        <p:origin x="1344" y="58"/>
      </p:cViewPr>
      <p:guideLst>
        <p:guide orient="horz" pos="2736"/>
        <p:guide pos="264"/>
        <p:guide orient="horz" pos="936"/>
        <p:guide orient="horz" pos="2520"/>
        <p:guide orient="horz" pos="3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1"/>
          </a:xfrm>
          <a:prstGeom prst="rect">
            <a:avLst/>
          </a:prstGeom>
        </p:spPr>
        <p:txBody>
          <a:bodyPr vert="horz" lIns="93312" tIns="46657" rIns="93312" bIns="4665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1"/>
          </a:xfrm>
          <a:prstGeom prst="rect">
            <a:avLst/>
          </a:prstGeom>
        </p:spPr>
        <p:txBody>
          <a:bodyPr vert="horz" lIns="93312" tIns="46657" rIns="93312" bIns="46657" rtlCol="0"/>
          <a:lstStyle>
            <a:lvl1pPr algn="r">
              <a:defRPr sz="1200"/>
            </a:lvl1pPr>
          </a:lstStyle>
          <a:p>
            <a:fld id="{849BD7E0-0735-4C51-BED6-85D331CB9D50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2" tIns="46657" rIns="93312" bIns="4665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9"/>
          </a:xfrm>
          <a:prstGeom prst="rect">
            <a:avLst/>
          </a:prstGeom>
        </p:spPr>
        <p:txBody>
          <a:bodyPr vert="horz" lIns="93312" tIns="46657" rIns="93312" bIns="4665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7070"/>
          </a:xfrm>
          <a:prstGeom prst="rect">
            <a:avLst/>
          </a:prstGeom>
        </p:spPr>
        <p:txBody>
          <a:bodyPr vert="horz" lIns="93312" tIns="46657" rIns="93312" bIns="4665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1"/>
            <a:ext cx="3043343" cy="467070"/>
          </a:xfrm>
          <a:prstGeom prst="rect">
            <a:avLst/>
          </a:prstGeom>
        </p:spPr>
        <p:txBody>
          <a:bodyPr vert="horz" lIns="93312" tIns="46657" rIns="93312" bIns="46657" rtlCol="0" anchor="b"/>
          <a:lstStyle>
            <a:lvl1pPr algn="r">
              <a:defRPr sz="1200"/>
            </a:lvl1pPr>
          </a:lstStyle>
          <a:p>
            <a:fld id="{99FF416D-3A13-4461-9A32-8814D42D49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2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2F593-AD9B-4352-A2D4-D77C9B234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04800" y="838200"/>
            <a:ext cx="8534400" cy="5486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9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1676400" y="381000"/>
            <a:ext cx="7162800" cy="304800"/>
          </a:xfrm>
        </p:spPr>
        <p:txBody>
          <a:bodyPr/>
          <a:lstStyle>
            <a:lvl1pPr algn="r">
              <a:buNone/>
              <a:defRPr b="1" i="1">
                <a:solidFill>
                  <a:schemeClr val="accent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7"/>
          </p:nvPr>
        </p:nvSpPr>
        <p:spPr>
          <a:xfrm>
            <a:off x="8224838" y="6575425"/>
            <a:ext cx="1071562" cy="2254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BF985-C6E2-4259-BC55-A2442D7D7EC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0124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0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1" y="152401"/>
            <a:ext cx="8534400" cy="533400"/>
          </a:xfrm>
        </p:spPr>
        <p:txBody>
          <a:bodyPr/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en-US" sz="1500" b="0" kern="1200" cap="none" baseline="0" dirty="0">
                <a:solidFill>
                  <a:schemeClr val="tx1"/>
                </a:solidFill>
                <a:latin typeface="+mn-lt"/>
                <a:ea typeface="Roboto Lt" pitchFamily="2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69901" y="990600"/>
            <a:ext cx="8204200" cy="112558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fontAlgn="base" latinLnBrk="0" hangingPunct="1">
              <a:lnSpc>
                <a:spcPct val="114000"/>
              </a:lnSpc>
              <a:spcBef>
                <a:spcPts val="1200"/>
              </a:spcBef>
              <a:spcAft>
                <a:spcPts val="900"/>
              </a:spcAft>
              <a:buClrTx/>
              <a:buSzPct val="100000"/>
              <a:buFont typeface="Wingdings" pitchFamily="2" charset="2"/>
              <a:buNone/>
              <a:defRPr lang="en-US" sz="1200" b="1" kern="1200" dirty="0" smtClean="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Helvetica" panose="020B0604020202020204" pitchFamily="34" charset="0"/>
              </a:defRPr>
            </a:lvl1pPr>
            <a:lvl2pPr marL="410779" indent="-204794">
              <a:buClrTx/>
              <a:buSzPct val="100000"/>
              <a:buFont typeface="Wingdings" panose="05000000000000000000" pitchFamily="2" charset="2"/>
              <a:buChar char="§"/>
              <a:defRPr lang="en-US" sz="71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6763" indent="-171456">
              <a:buFont typeface="Wingdings" panose="05000000000000000000" pitchFamily="2" charset="2"/>
              <a:buChar char="q"/>
              <a:defRPr lang="en-US" sz="67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204794" lvl="0" indent="-204794" algn="l" rtl="0" eaLnBrk="1" fontAlgn="base" hangingPunct="1">
              <a:lnSpc>
                <a:spcPct val="114000"/>
              </a:lnSpc>
              <a:spcBef>
                <a:spcPts val="450"/>
              </a:spcBef>
              <a:spcAft>
                <a:spcPct val="0"/>
              </a:spcAft>
              <a:buClrTx/>
              <a:buSzPct val="76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410779" lvl="1" indent="-204794" algn="l" rtl="0" eaLnBrk="1" fontAlgn="base" hangingPunct="1">
              <a:lnSpc>
                <a:spcPct val="114000"/>
              </a:lnSpc>
              <a:spcBef>
                <a:spcPts val="225"/>
              </a:spcBef>
              <a:spcAft>
                <a:spcPts val="225"/>
              </a:spcAft>
              <a:buClrTx/>
              <a:buSzPct val="76000"/>
              <a:buFont typeface="Wingdings" pitchFamily="2" charset="2"/>
              <a:buChar char="q"/>
              <a:defRPr/>
            </a:pPr>
            <a:r>
              <a:rPr lang="en-US" dirty="0"/>
              <a:t>Second level</a:t>
            </a:r>
          </a:p>
          <a:p>
            <a:pPr marL="616763" lvl="2" indent="-171456" algn="l" rtl="0" eaLnBrk="1" fontAlgn="base" hangingPunct="1">
              <a:spcBef>
                <a:spcPct val="0"/>
              </a:spcBef>
              <a:spcAft>
                <a:spcPts val="225"/>
              </a:spcAft>
              <a:buClrTx/>
              <a:buSzPct val="76000"/>
              <a:buFont typeface="Wingdings" panose="05000000000000000000" pitchFamily="2" charset="2"/>
              <a:buChar char="Ø"/>
            </a:pPr>
            <a:r>
              <a:rPr lang="en-US" dirty="0"/>
              <a:t>Third level</a:t>
            </a:r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4384221" y="6556375"/>
            <a:ext cx="375557" cy="225425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E597324-71BB-4312-8794-C30754F659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5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766D-D653-4AB1-AA73-807F6173D2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DCD-4470-47B1-B94E-BB0D31D5A9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16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04800" y="838200"/>
            <a:ext cx="8534400" cy="5486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7"/>
          </p:nvPr>
        </p:nvSpPr>
        <p:spPr>
          <a:xfrm>
            <a:off x="8224838" y="6575425"/>
            <a:ext cx="1071562" cy="2254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BF985-C6E2-4259-BC55-A2442D7D7EC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41238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4800" y="6294438"/>
            <a:ext cx="8534400" cy="182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(1) Potential extension of the forbearance agreement would be subject to achieving certain milestones (e.g. execution of a letter of intent with a credible buyer)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55000" y="6562725"/>
            <a:ext cx="1071562" cy="225425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0E597324-71BB-4312-8794-C30754F659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04800" y="838200"/>
            <a:ext cx="8531352" cy="5184648"/>
          </a:xfrm>
          <a:prstGeom prst="rect">
            <a:avLst/>
          </a:prstGeom>
        </p:spPr>
        <p:txBody>
          <a:bodyPr/>
          <a:lstStyle>
            <a:lvl1pPr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273050" lvl="0" indent="-273050" algn="l" rtl="0" eaLnBrk="1" fontAlgn="base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  <a:buClrTx/>
              <a:buSzPct val="76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547688" lvl="1" indent="-273050" algn="l" rtl="0" eaLnBrk="1" fontAlgn="base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6000"/>
              <a:buFont typeface="Wingdings" pitchFamily="2" charset="2"/>
              <a:buChar char="q"/>
              <a:defRPr/>
            </a:pPr>
            <a:r>
              <a:rPr lang="en-US" dirty="0"/>
              <a:t>Second level</a:t>
            </a:r>
          </a:p>
          <a:p>
            <a:pPr marL="822325" lvl="2" indent="-228600" algn="l" rtl="0" eaLnBrk="1" fontAlgn="base" hangingPunct="1">
              <a:spcBef>
                <a:spcPct val="0"/>
              </a:spcBef>
              <a:spcAft>
                <a:spcPts val="300"/>
              </a:spcAft>
              <a:buClrTx/>
              <a:buSzPct val="76000"/>
              <a:buFont typeface="Wingdings 3" pitchFamily="18" charset="2"/>
              <a:buChar char=""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291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228601" y="152401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4801" y="8382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10779" lvl="1" indent="-204794" algn="l" rtl="0" eaLnBrk="1" fontAlgn="base" hangingPunct="1">
              <a:lnSpc>
                <a:spcPct val="114000"/>
              </a:lnSpc>
              <a:spcBef>
                <a:spcPts val="225"/>
              </a:spcBef>
              <a:spcAft>
                <a:spcPts val="225"/>
              </a:spcAft>
              <a:buClrTx/>
              <a:buSzPct val="76000"/>
              <a:buFont typeface="Wingdings" pitchFamily="2" charset="2"/>
              <a:buChar char="q"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04801" y="6294440"/>
            <a:ext cx="85344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75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04800" y="685801"/>
            <a:ext cx="8504238" cy="8573"/>
          </a:xfrm>
          <a:prstGeom prst="rect">
            <a:avLst/>
          </a:prstGeom>
          <a:solidFill>
            <a:schemeClr val="tx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50000"/>
              </a:spcBef>
              <a:buClr>
                <a:prstClr val="white"/>
              </a:buClr>
              <a:buSzPct val="80000"/>
              <a:buFont typeface="Wingdings" pitchFamily="2" charset="2"/>
              <a:buNone/>
              <a:defRPr/>
            </a:pPr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" y="838203"/>
            <a:ext cx="8503920" cy="5949953"/>
          </a:xfrm>
          <a:prstGeom prst="rect">
            <a:avLst/>
          </a:prstGeom>
          <a:solidFill>
            <a:srgbClr val="E6E6E6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84221" y="6556375"/>
            <a:ext cx="375557" cy="225425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0E597324-71BB-4312-8794-C30754F659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60607" y="6667276"/>
            <a:ext cx="2834640" cy="0"/>
          </a:xfrm>
          <a:prstGeom prst="line">
            <a:avLst/>
          </a:prstGeom>
          <a:ln w="9525" cmpd="sng">
            <a:solidFill>
              <a:srgbClr val="68686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4843398" y="6667276"/>
            <a:ext cx="3657600" cy="0"/>
          </a:xfrm>
          <a:prstGeom prst="line">
            <a:avLst/>
          </a:prstGeom>
          <a:ln w="9525" cmpd="sng">
            <a:solidFill>
              <a:srgbClr val="68686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78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77" r:id="rId2"/>
    <p:sldLayoutId id="2147483673" r:id="rId3"/>
    <p:sldLayoutId id="2147483692" r:id="rId4"/>
    <p:sldLayoutId id="2147483697" r:id="rId5"/>
    <p:sldLayoutId id="2147483698" r:id="rId6"/>
  </p:sldLayoutIdLst>
  <p:txStyles>
    <p:titleStyle>
      <a:lvl1pPr marL="0" algn="l" defTabSz="914400" rtl="0" eaLnBrk="1" fontAlgn="base" latinLnBrk="0" hangingPunct="1">
        <a:spcBef>
          <a:spcPct val="0"/>
        </a:spcBef>
        <a:spcAft>
          <a:spcPct val="0"/>
        </a:spcAft>
        <a:defRPr lang="en-US" sz="1600" b="0" kern="1200" cap="all" baseline="0" dirty="0" smtClean="0">
          <a:solidFill>
            <a:schemeClr val="tx1"/>
          </a:solidFill>
          <a:latin typeface="Roboto Lt" pitchFamily="2" charset="0"/>
          <a:ea typeface="+mj-ea"/>
          <a:cs typeface="Helvetica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2A3647"/>
          </a:solidFill>
          <a:latin typeface="Cambr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2A3647"/>
          </a:solidFill>
          <a:latin typeface="Cambr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2A3647"/>
          </a:solidFill>
          <a:latin typeface="Cambr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2A3647"/>
          </a:solidFill>
          <a:latin typeface="Cambria" pitchFamily="18" charset="0"/>
        </a:defRPr>
      </a:lvl5pPr>
      <a:lvl6pPr marL="342911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mbria" pitchFamily="18" charset="0"/>
        </a:defRPr>
      </a:lvl6pPr>
      <a:lvl7pPr marL="685821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mbria" pitchFamily="18" charset="0"/>
        </a:defRPr>
      </a:lvl7pPr>
      <a:lvl8pPr marL="1028732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mbria" pitchFamily="18" charset="0"/>
        </a:defRPr>
      </a:lvl8pPr>
      <a:lvl9pPr marL="1371643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mbria" pitchFamily="18" charset="0"/>
        </a:defRPr>
      </a:lvl9pPr>
    </p:titleStyle>
    <p:bodyStyle>
      <a:lvl1pPr marL="204794" indent="-204794" algn="l" rtl="0" eaLnBrk="1" fontAlgn="base" hangingPunct="1">
        <a:lnSpc>
          <a:spcPct val="114000"/>
        </a:lnSpc>
        <a:spcBef>
          <a:spcPts val="900"/>
        </a:spcBef>
        <a:spcAft>
          <a:spcPct val="0"/>
        </a:spcAft>
        <a:buClrTx/>
        <a:buSzPct val="100000"/>
        <a:buFont typeface="Wingdings" pitchFamily="2" charset="2"/>
        <a:buChar char="§"/>
        <a:defRPr sz="788" kern="1200">
          <a:solidFill>
            <a:schemeClr val="tx1"/>
          </a:solidFill>
          <a:latin typeface="+mn-lt"/>
          <a:ea typeface="+mn-ea"/>
          <a:cs typeface="+mn-cs"/>
        </a:defRPr>
      </a:lvl1pPr>
      <a:lvl2pPr marL="410779" indent="-204794" algn="l" rtl="0" eaLnBrk="1" fontAlgn="base" hangingPunct="1">
        <a:lnSpc>
          <a:spcPct val="114000"/>
        </a:lnSpc>
        <a:spcBef>
          <a:spcPts val="225"/>
        </a:spcBef>
        <a:spcAft>
          <a:spcPts val="225"/>
        </a:spcAft>
        <a:buClrTx/>
        <a:buSzPct val="76000"/>
        <a:buFont typeface="Wingdings" pitchFamily="2" charset="2"/>
        <a:buChar char="q"/>
        <a:defRPr lang="en-US" sz="713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16763" indent="-171456" algn="l" rtl="0" eaLnBrk="1" fontAlgn="base" hangingPunct="1">
        <a:spcBef>
          <a:spcPct val="0"/>
        </a:spcBef>
        <a:spcAft>
          <a:spcPts val="225"/>
        </a:spcAft>
        <a:buClrTx/>
        <a:buSzPct val="76000"/>
        <a:buFont typeface="Wingdings" panose="05000000000000000000" pitchFamily="2" charset="2"/>
        <a:buChar char="Ø"/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822748" indent="-171456" algn="l" rtl="0" eaLnBrk="1" fontAlgn="base" hangingPunct="1">
        <a:spcBef>
          <a:spcPts val="225"/>
        </a:spcBef>
        <a:spcAft>
          <a:spcPts val="225"/>
        </a:spcAft>
        <a:buClr>
          <a:srgbClr val="797951"/>
        </a:buClr>
        <a:buSzPct val="70000"/>
        <a:buFont typeface="Wingdings" pitchFamily="2" charset="2"/>
        <a:buChar char=""/>
        <a:defRPr sz="8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32" indent="-171456" algn="l" rtl="0" eaLnBrk="1" fontAlgn="base" hangingPunct="1">
        <a:spcBef>
          <a:spcPts val="225"/>
        </a:spcBef>
        <a:spcAft>
          <a:spcPts val="225"/>
        </a:spcAft>
        <a:buClr>
          <a:schemeClr val="accent2"/>
        </a:buClr>
        <a:buSzPct val="70000"/>
        <a:buFont typeface="Wingdings" pitchFamily="2" charset="2"/>
        <a:buChar char="Ø"/>
        <a:defRPr sz="825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1234479" indent="-137165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43" indent="-137165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807" indent="-137165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71" indent="-137165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38671"/>
              </p:ext>
            </p:extLst>
          </p:nvPr>
        </p:nvGraphicFramePr>
        <p:xfrm>
          <a:off x="380422" y="1430445"/>
          <a:ext cx="1163898" cy="426720"/>
        </p:xfrm>
        <a:graphic>
          <a:graphicData uri="http://schemas.openxmlformats.org/drawingml/2006/table">
            <a:tbl>
              <a:tblPr bandRow="1"/>
              <a:tblGrid>
                <a:gridCol w="688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1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2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4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5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75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8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b="1" u="none" dirty="0">
                          <a:solidFill>
                            <a:schemeClr val="tx1"/>
                          </a:solidFill>
                        </a:rPr>
                        <a:t>Founded:</a:t>
                      </a:r>
                      <a:endParaRPr lang="en-US" sz="800" b="1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1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2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4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5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75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8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1966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1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2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4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5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75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8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b="1" u="none" baseline="0" dirty="0">
                          <a:solidFill>
                            <a:schemeClr val="tx1"/>
                          </a:solidFill>
                        </a:rPr>
                        <a:t>No. Stores: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1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2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4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5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75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8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1144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04801" y="152401"/>
            <a:ext cx="8534400" cy="533400"/>
          </a:xfrm>
        </p:spPr>
        <p:txBody>
          <a:bodyPr/>
          <a:lstStyle/>
          <a:p>
            <a:r>
              <a:rPr lang="en-US" sz="1600" b="1" dirty="0"/>
              <a:t>BEST BUY | </a:t>
            </a:r>
            <a:r>
              <a:rPr lang="en-US" sz="1600" dirty="0"/>
              <a:t>TARGET COMPANY PROFILE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80422" y="1920240"/>
            <a:ext cx="2332298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"/>
            <a:r>
              <a:rPr lang="en-US" sz="800" b="1" kern="0" cap="all" dirty="0">
                <a:ea typeface="Roboto Lt" pitchFamily="2" charset="0"/>
                <a:cs typeface="Helvetica" panose="020B0604020202020204" pitchFamily="34" charset="0"/>
              </a:rPr>
              <a:t>ENTERPRISE VALUE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798791" y="1036709"/>
            <a:ext cx="0" cy="546344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74927"/>
              </p:ext>
            </p:extLst>
          </p:nvPr>
        </p:nvGraphicFramePr>
        <p:xfrm>
          <a:off x="380422" y="2134036"/>
          <a:ext cx="2332298" cy="2080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Current Share Price ($)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80.89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Shares Outstanding ($ mm)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225.5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Market Cap ($ mm)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18,240.70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Add: Short-Term Debt  ($ mm)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Add: Long-Term Debt ($ mm)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1142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Subtract: Cash and Equivalents ($ mm)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932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Enterprise Value ($ mm)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18,466.70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66619"/>
              </p:ext>
            </p:extLst>
          </p:nvPr>
        </p:nvGraphicFramePr>
        <p:xfrm>
          <a:off x="1558983" y="1430445"/>
          <a:ext cx="1163898" cy="426720"/>
        </p:xfrm>
        <a:graphic>
          <a:graphicData uri="http://schemas.openxmlformats.org/drawingml/2006/table">
            <a:tbl>
              <a:tblPr bandRow="1"/>
              <a:tblGrid>
                <a:gridCol w="597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1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2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4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5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75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8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b="1" u="none" baseline="0" dirty="0">
                          <a:solidFill>
                            <a:schemeClr val="tx1"/>
                          </a:solidFill>
                        </a:rPr>
                        <a:t>Revenue: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1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2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4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5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75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8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USD 51.3B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1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2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4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5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75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8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b="1" u="none" baseline="0" dirty="0">
                          <a:solidFill>
                            <a:schemeClr val="tx1"/>
                          </a:solidFill>
                        </a:rPr>
                        <a:t>EBITDA: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1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21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32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4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53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64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75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86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USD 3.3B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1E6F25D2-3C88-4998-9558-D05903593669}"/>
              </a:ext>
            </a:extLst>
          </p:cNvPr>
          <p:cNvSpPr/>
          <p:nvPr/>
        </p:nvSpPr>
        <p:spPr bwMode="auto">
          <a:xfrm>
            <a:off x="2870200" y="1012614"/>
            <a:ext cx="57404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"/>
            <a:r>
              <a:rPr lang="en-US" sz="800" b="1" kern="0" cap="all" dirty="0">
                <a:ea typeface="Roboto Lt" pitchFamily="2" charset="0"/>
                <a:cs typeface="Helvetica" panose="020B0604020202020204" pitchFamily="34" charset="0"/>
              </a:rPr>
              <a:t>Business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A71E3B-DE31-416A-BCB5-B4FB9F25E937}"/>
              </a:ext>
            </a:extLst>
          </p:cNvPr>
          <p:cNvSpPr/>
          <p:nvPr/>
        </p:nvSpPr>
        <p:spPr bwMode="auto">
          <a:xfrm>
            <a:off x="2870200" y="1920240"/>
            <a:ext cx="57404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"/>
            <a:r>
              <a:rPr lang="en-US" sz="800" b="1" kern="0" cap="all" dirty="0">
                <a:ea typeface="Roboto Lt" pitchFamily="2" charset="0"/>
                <a:cs typeface="Helvetica" panose="020B0604020202020204" pitchFamily="34" charset="0"/>
              </a:rPr>
              <a:t>Recent News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766EB0-E5AF-16CD-8A03-456FAAA22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6973"/>
            <a:ext cx="797559" cy="46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7E42E-3E3C-7B75-E036-5DA9549F8839}"/>
              </a:ext>
            </a:extLst>
          </p:cNvPr>
          <p:cNvSpPr/>
          <p:nvPr/>
        </p:nvSpPr>
        <p:spPr bwMode="auto">
          <a:xfrm>
            <a:off x="380422" y="4272915"/>
            <a:ext cx="2332298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"/>
            <a:r>
              <a:rPr lang="en-US" sz="800" b="1" kern="0" cap="all" dirty="0">
                <a:ea typeface="Roboto Lt" pitchFamily="2" charset="0"/>
                <a:cs typeface="Helvetica" panose="020B0604020202020204" pitchFamily="34" charset="0"/>
              </a:rPr>
              <a:t>LEADERSHIP TEAM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E71256-C6BF-53E1-BBFF-91401FB50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99211"/>
              </p:ext>
            </p:extLst>
          </p:nvPr>
        </p:nvGraphicFramePr>
        <p:xfrm>
          <a:off x="380422" y="4486711"/>
          <a:ext cx="2332298" cy="2080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Chief Executive Officer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Corie Barry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Chief Financial Officer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Matt </a:t>
                      </a:r>
                      <a:r>
                        <a:rPr lang="en-US" sz="8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Bulinas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Chief Merchandising Officer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Jason </a:t>
                      </a:r>
                      <a:r>
                        <a:rPr lang="en-US" sz="8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Bonfig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Chief Supply Chain Officer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Mark Irvin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Chief Customer Officer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Allison Peterson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Chief Technology Officer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Brian </a:t>
                      </a:r>
                      <a:r>
                        <a:rPr lang="en-US" sz="8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Tilzer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Chief Risk Officer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Todd Hartman</a:t>
                      </a: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79F978-3757-0ED4-4BC1-C135C775768D}"/>
              </a:ext>
            </a:extLst>
          </p:cNvPr>
          <p:cNvSpPr txBox="1"/>
          <p:nvPr/>
        </p:nvSpPr>
        <p:spPr>
          <a:xfrm>
            <a:off x="2870198" y="1272390"/>
            <a:ext cx="5740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/>
              <a:t>World’s largest speciality consumer electronics retailer.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/>
              <a:t>Product portfolio includes consumer electronics, computing, mobile phones, appliances, entertainment products, home office products.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/>
              <a:t>Also offers consultation, design setup, technical support, warranty services, health services and memberships.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EF0AE-46C9-0649-AAF8-B416FF7AB560}"/>
              </a:ext>
            </a:extLst>
          </p:cNvPr>
          <p:cNvSpPr txBox="1"/>
          <p:nvPr/>
        </p:nvSpPr>
        <p:spPr>
          <a:xfrm>
            <a:off x="2870199" y="2237585"/>
            <a:ext cx="5740399" cy="222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800" dirty="0"/>
              <a:t>On </a:t>
            </a:r>
            <a:r>
              <a:rPr lang="en-IN" sz="800" b="1" dirty="0"/>
              <a:t>May 11, 2023</a:t>
            </a:r>
            <a:r>
              <a:rPr lang="en-IN" sz="800" dirty="0"/>
              <a:t>, Best Buy launched a new membership option called “</a:t>
            </a:r>
            <a:r>
              <a:rPr lang="en-IN" sz="800" b="1" dirty="0"/>
              <a:t>My Best Buy Membership</a:t>
            </a:r>
            <a:r>
              <a:rPr lang="en-IN" sz="800" dirty="0"/>
              <a:t>” providing customers freedom to choose the membership suitable for their technology needs.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800" dirty="0"/>
              <a:t>The membership collection includes “</a:t>
            </a:r>
            <a:r>
              <a:rPr lang="en-IN" sz="800" b="1" dirty="0"/>
              <a:t>My Best Buy</a:t>
            </a:r>
            <a:r>
              <a:rPr lang="en-IN" sz="800" dirty="0"/>
              <a:t>”, “</a:t>
            </a:r>
            <a:r>
              <a:rPr lang="en-IN" sz="800" b="1" dirty="0"/>
              <a:t>My Best Buy Plus</a:t>
            </a:r>
            <a:r>
              <a:rPr lang="en-IN" sz="800" dirty="0"/>
              <a:t>” and “</a:t>
            </a:r>
            <a:r>
              <a:rPr lang="en-IN" sz="800" b="1" dirty="0"/>
              <a:t>My Best Buy Total</a:t>
            </a:r>
            <a:r>
              <a:rPr lang="en-IN" sz="800" dirty="0"/>
              <a:t>”.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800" dirty="0"/>
              <a:t>The membership structure range from pre-defined offerings to choosing products and services suitable for particular needs.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800" dirty="0"/>
              <a:t>Company is focusing on reaching different customer segments with different technological needs though different membership to serve and maintain a large customer base. 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800" dirty="0"/>
              <a:t>Customers who availed “</a:t>
            </a:r>
            <a:r>
              <a:rPr lang="en-IN" sz="800" b="1" dirty="0"/>
              <a:t>Best Buy </a:t>
            </a:r>
            <a:r>
              <a:rPr lang="en-IN" sz="800" b="1" dirty="0" err="1"/>
              <a:t>Totaltech</a:t>
            </a:r>
            <a:r>
              <a:rPr lang="en-IN" sz="800" dirty="0"/>
              <a:t>” membership reported higher satisfaction in terms of tech support compared to non-members.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800" dirty="0"/>
              <a:t>Best Buy will convert </a:t>
            </a:r>
            <a:r>
              <a:rPr lang="en-IN" sz="800" dirty="0" err="1"/>
              <a:t>Totaltech</a:t>
            </a:r>
            <a:r>
              <a:rPr lang="en-IN" sz="800" dirty="0"/>
              <a:t> membership to </a:t>
            </a:r>
            <a:r>
              <a:rPr lang="en-IN" sz="800" b="1" dirty="0"/>
              <a:t>Best Buy Total.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800" dirty="0"/>
              <a:t>Best Buy’s strategic membership move aims to target non-members and members with </a:t>
            </a:r>
            <a:r>
              <a:rPr lang="en-IN" sz="800" b="1" dirty="0"/>
              <a:t>My</a:t>
            </a:r>
            <a:r>
              <a:rPr lang="en-IN" sz="800" dirty="0"/>
              <a:t> </a:t>
            </a:r>
            <a:r>
              <a:rPr lang="en-IN" sz="800" b="1" dirty="0"/>
              <a:t>Best Buy </a:t>
            </a:r>
            <a:r>
              <a:rPr lang="en-IN" sz="800" dirty="0"/>
              <a:t>membership into increasing there members customer base and make them upgrade their memberships.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800" dirty="0"/>
              <a:t>Best Buy’s tactical pricing of their membership plans which is $49.99 aims to lure customers into signing up for </a:t>
            </a:r>
            <a:r>
              <a:rPr lang="en-IN" sz="800" b="1" dirty="0"/>
              <a:t>My Best buy Plus </a:t>
            </a:r>
            <a:r>
              <a:rPr lang="en-IN" sz="800" dirty="0"/>
              <a:t>membership by providing </a:t>
            </a:r>
            <a:r>
              <a:rPr lang="en-IN" sz="800" b="1" dirty="0"/>
              <a:t> </a:t>
            </a:r>
            <a:r>
              <a:rPr lang="en-IN" sz="800" dirty="0"/>
              <a:t>benefits such as free delivery and extended return window.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800" dirty="0"/>
              <a:t>The tactical pricing of membership aims to increase revenue exponentially. </a:t>
            </a:r>
          </a:p>
        </p:txBody>
      </p:sp>
    </p:spTree>
    <p:extLst>
      <p:ext uri="{BB962C8B-B14F-4D97-AF65-F5344CB8AC3E}">
        <p14:creationId xmlns:p14="http://schemas.microsoft.com/office/powerpoint/2010/main" val="3092190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USE THIS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46C8D"/>
      </a:accent1>
      <a:accent2>
        <a:srgbClr val="C0504D"/>
      </a:accent2>
      <a:accent3>
        <a:srgbClr val="386A1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PP Presentation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 bwMode="auto">
        <a:solidFill>
          <a:srgbClr val="FDFF5A"/>
        </a:solidFill>
        <a:ln w="28575" cap="rnd" cmpd="sng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9548</TotalTime>
  <Words>366</Words>
  <Application>Microsoft Office PowerPoint</Application>
  <PresentationFormat>On-screen Show (4:3)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</vt:lpstr>
      <vt:lpstr>Roboto Lt</vt:lpstr>
      <vt:lpstr>Wingdings</vt:lpstr>
      <vt:lpstr>Wingdings 3</vt:lpstr>
      <vt:lpstr>2_USE THIS</vt:lpstr>
      <vt:lpstr>BEST BUY | TARGET COMPANY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Fencl</dc:creator>
  <cp:lastModifiedBy>Patel, Sheersh</cp:lastModifiedBy>
  <cp:revision>951</cp:revision>
  <cp:lastPrinted>2017-08-15T08:51:31Z</cp:lastPrinted>
  <dcterms:created xsi:type="dcterms:W3CDTF">2015-11-15T18:39:17Z</dcterms:created>
  <dcterms:modified xsi:type="dcterms:W3CDTF">2025-02-22T11:48:54Z</dcterms:modified>
</cp:coreProperties>
</file>