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86" y="53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5.xml"/><Relationship Id="rId10" Type="http://schemas.openxmlformats.org/officeDocument/2006/relationships/image" Target="../media/image6.svg"/><Relationship Id="rId4" Type="http://schemas.openxmlformats.org/officeDocument/2006/relationships/tags" Target="../tags/tag13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567688"/>
            <a:ext cx="3781552" cy="2130036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Founded in 1975 by Ms. Happy (majority owner &amp; co-founder)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 err="1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 Co. operates in beer, spirit &amp; non-alcoholic beverages segment which channels including both distribution and direct sales.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Headquartered in Singapore along with operations in Malaysia &amp; China.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Recently expanded in China &amp; new facilities planned for Cambodia. Upcoming bottling facilities in Cambodia.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Offers high quality product in spirit segment with premium valuation.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Market leader in beer, spirit (Singapore &amp; Malaysia) and non-alcoholic (Malaysia).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Strong supply chain and distributor ties</a:t>
            </a:r>
          </a:p>
          <a:p>
            <a:pPr marL="171450" lvl="1" indent="-171450">
              <a:lnSpc>
                <a:spcPct val="110000"/>
              </a:lnSpc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Press articles quoting primary valuation of UD$ 3,500 mm.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320800"/>
            <a:ext cx="4279392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3835400"/>
            <a:ext cx="4279392" cy="24688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383540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320800"/>
            <a:ext cx="4279391" cy="24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b="1" dirty="0">
                <a:latin typeface="Arial" panose="020B0604020202020204" pitchFamily="34" charset="0"/>
              </a:rPr>
              <a:t>Key financials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45281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10C22C-AEA8-C3F8-33EF-D521E4BBF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6560" y="4183422"/>
            <a:ext cx="2264931" cy="19962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3DA724-75C0-A597-FF93-6D742732C3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577080" y="1668448"/>
            <a:ext cx="2810500" cy="2029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D70177-A164-070D-3A6B-D32A320192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96140" y="1668170"/>
            <a:ext cx="2792210" cy="20298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2902302-8075-2A49-88D2-C7D0785DC6DB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623560" y="4140262"/>
            <a:ext cx="4279392" cy="2139696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marL="171450" lvl="1" indent="-171450">
              <a:spcBef>
                <a:spcPts val="2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Broker industry report indicates an EV/EBITDA multiple between 10x – 11.5x suggesting a positive future growth.</a:t>
            </a:r>
          </a:p>
          <a:p>
            <a:pPr marL="171450" lvl="1" indent="-171450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Company’s EBITDA margin was 25% &amp; 26% in FY 2018 &amp; 2019 respectively and expected to grow up to 28% in FY 2020</a:t>
            </a:r>
          </a:p>
          <a:p>
            <a:pPr marL="171450" lvl="1" indent="-171450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Historical net profit margin of </a:t>
            </a:r>
            <a:r>
              <a:rPr lang="en-AU" sz="900" dirty="0" err="1">
                <a:solidFill>
                  <a:schemeClr val="tx2"/>
                </a:solidFill>
                <a:latin typeface="Arial" panose="020B0604020202020204" pitchFamily="34" charset="0"/>
              </a:rPr>
              <a:t>HappyHour</a:t>
            </a: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 Co. in FY 2018 &amp; 2019 was 15% &amp; 15.9% respectively and is expected to grow up to 18% in FY 2020.</a:t>
            </a:r>
          </a:p>
          <a:p>
            <a:pPr marL="171450" lvl="1" indent="-171450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Favourable global M&amp;A trend with conglomerates acquiring regional food &amp; drink companies including beer &amp; spirit companies.</a:t>
            </a:r>
          </a:p>
          <a:p>
            <a:pPr marL="171450" lvl="1" indent="-171450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Beer market in Asia expected to expand &amp; growth at 10% CAGR. Expected rise in demand for tea over coffee as well as premium beers. </a:t>
            </a:r>
          </a:p>
          <a:p>
            <a:pPr marL="171450" lvl="1" indent="-171450"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Key competitors include Spirit Bay, Hipsters’ Ale &amp; Brew Co.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9000532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Mar 19, 2020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Indicative Bid Documents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Access to transaction information memorandum, vendor due diligence and financial forecasts will be granted.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Documents allow bidders to submit an indicative bid in respect to this transaction and will be available via online data room.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Bidders may submit up to 20 questions to financial advisor.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Response to these questions will be provided by online data room. 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questions will remain confidential.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Bidder must submit the final Indicative Bid before mentioned date &amp; time.</a:t>
                      </a:r>
                    </a:p>
                    <a:p>
                      <a:pPr marL="210312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Apr 9, 2020, 9 AM – Apr 13, 2020, 5 PM (Hong Kong Time)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Indicative Bid Q&amp;A Process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May 13, 2020, 5 PM (Hong Kong Time)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Indicative Bid Submission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May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Beginning of Final Bid Phase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The Final Bid Phase will begin will the release of Process Letter Two. 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Bidders will be shortlisted based on Indicative Bid.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Final Bid will progress with Shortlisted Bidders.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Shortlisted Bidders will need to submit full &amp; legally binding bids (Final Bids).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More electronic data in data room with due diligence materials for shortlisted bidders along with following material;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Guided site visits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Presentation from </a:t>
                      </a:r>
                      <a:r>
                        <a:rPr lang="en-US" sz="900" b="0" i="0" u="none" strike="noStrike" cap="none" baseline="0" dirty="0" err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HappyHour’s</a:t>
                      </a: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 management team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Additional Q&amp;A process</a:t>
                      </a:r>
                    </a:p>
                    <a:p>
                      <a:pPr marL="210312" marR="0" lvl="1" indent="-210312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Transaction implementation documentation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Late July 2020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0" i="0" u="none" strike="noStrike" cap="none" baseline="0" dirty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</a:rPr>
                        <a:t>Submission of Final Bid</a:t>
                      </a: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167</TotalTime>
  <Words>513</Words>
  <Application>Microsoft Office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Patel, Sheersh</cp:lastModifiedBy>
  <cp:revision>22</cp:revision>
  <dcterms:created xsi:type="dcterms:W3CDTF">2020-04-17T12:29:06Z</dcterms:created>
  <dcterms:modified xsi:type="dcterms:W3CDTF">2025-02-23T05:30:26Z</dcterms:modified>
</cp:coreProperties>
</file>