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1" d="100"/>
          <a:sy n="71" d="100"/>
        </p:scale>
        <p:origin x="1896" y="5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89A60-10FA-6D8D-077E-F7E7D041E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76695"/>
              </p:ext>
            </p:extLst>
          </p:nvPr>
        </p:nvGraphicFramePr>
        <p:xfrm>
          <a:off x="5508313" y="5257071"/>
          <a:ext cx="4394638" cy="1357661"/>
        </p:xfrm>
        <a:graphic>
          <a:graphicData uri="http://schemas.openxmlformats.org/drawingml/2006/table">
            <a:tbl>
              <a:tblPr/>
              <a:tblGrid>
                <a:gridCol w="1040151">
                  <a:extLst>
                    <a:ext uri="{9D8B030D-6E8A-4147-A177-3AD203B41FA5}">
                      <a16:colId xmlns:a16="http://schemas.microsoft.com/office/drawing/2014/main" val="416648067"/>
                    </a:ext>
                  </a:extLst>
                </a:gridCol>
                <a:gridCol w="958425">
                  <a:extLst>
                    <a:ext uri="{9D8B030D-6E8A-4147-A177-3AD203B41FA5}">
                      <a16:colId xmlns:a16="http://schemas.microsoft.com/office/drawing/2014/main" val="2977093892"/>
                    </a:ext>
                  </a:extLst>
                </a:gridCol>
                <a:gridCol w="445778">
                  <a:extLst>
                    <a:ext uri="{9D8B030D-6E8A-4147-A177-3AD203B41FA5}">
                      <a16:colId xmlns:a16="http://schemas.microsoft.com/office/drawing/2014/main" val="2164379954"/>
                    </a:ext>
                  </a:extLst>
                </a:gridCol>
                <a:gridCol w="1040151">
                  <a:extLst>
                    <a:ext uri="{9D8B030D-6E8A-4147-A177-3AD203B41FA5}">
                      <a16:colId xmlns:a16="http://schemas.microsoft.com/office/drawing/2014/main" val="1352768227"/>
                    </a:ext>
                  </a:extLst>
                </a:gridCol>
                <a:gridCol w="910133">
                  <a:extLst>
                    <a:ext uri="{9D8B030D-6E8A-4147-A177-3AD203B41FA5}">
                      <a16:colId xmlns:a16="http://schemas.microsoft.com/office/drawing/2014/main" val="1510608158"/>
                    </a:ext>
                  </a:extLst>
                </a:gridCol>
              </a:tblGrid>
              <a:tr h="118406">
                <a:tc rowSpan="2" gridSpan="3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Based on 8.5% WACC &amp; 0.5% TGR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998487"/>
                  </a:ext>
                </a:extLst>
              </a:tr>
              <a:tr h="99711"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73019"/>
                  </a:ext>
                </a:extLst>
              </a:tr>
              <a:tr h="12463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Cashflows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09734"/>
                  </a:ext>
                </a:extLst>
              </a:tr>
              <a:tr h="199421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989106"/>
                  </a:ext>
                </a:extLst>
              </a:tr>
              <a:tr h="1371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Firm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41572"/>
                  </a:ext>
                </a:extLst>
              </a:tr>
              <a:tr h="13710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debt &amp; adjustments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169117"/>
                  </a:ext>
                </a:extLst>
              </a:tr>
              <a:tr h="1433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equity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19906"/>
                  </a:ext>
                </a:extLst>
              </a:tr>
              <a:tr h="13710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share price ($c)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427341"/>
                  </a:ext>
                </a:extLst>
              </a:tr>
              <a:tr h="12463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1143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3708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FB4565-8B74-BEEB-517D-3FB59B0C5B8C}"/>
              </a:ext>
            </a:extLst>
          </p:cNvPr>
          <p:cNvSpPr txBox="1"/>
          <p:nvPr/>
        </p:nvSpPr>
        <p:spPr>
          <a:xfrm>
            <a:off x="795528" y="1581370"/>
            <a:ext cx="9097582" cy="33267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IN" sz="1200" b="0" i="0" dirty="0">
                <a:solidFill>
                  <a:schemeClr val="tx2"/>
                </a:solidFill>
                <a:latin typeface="Arial"/>
              </a:rPr>
              <a:t>Hi Carlos,</a:t>
            </a:r>
            <a:endParaRPr lang="en-IN" sz="12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IN" sz="1200" b="0" i="0" dirty="0">
                <a:solidFill>
                  <a:schemeClr val="tx2"/>
                </a:solidFill>
                <a:latin typeface="Arial"/>
              </a:rPr>
              <a:t>I hope you are doing well. </a:t>
            </a:r>
            <a:r>
              <a:rPr lang="en-IN" sz="1200" dirty="0">
                <a:solidFill>
                  <a:schemeClr val="tx2"/>
                </a:solidFill>
                <a:latin typeface="Arial"/>
              </a:rPr>
              <a:t>I am writing this email regarding the updates valuation of </a:t>
            </a:r>
            <a:r>
              <a:rPr lang="en-IN" sz="1200" dirty="0" err="1">
                <a:solidFill>
                  <a:schemeClr val="tx2"/>
                </a:solidFill>
                <a:latin typeface="Arial"/>
              </a:rPr>
              <a:t>HappyHour</a:t>
            </a:r>
            <a:r>
              <a:rPr lang="en-IN" sz="1200" dirty="0">
                <a:solidFill>
                  <a:schemeClr val="tx2"/>
                </a:solidFill>
                <a:latin typeface="Arial"/>
              </a:rPr>
              <a:t> Co. after a small fire at their facility and investment recommendation for the acquiring of the </a:t>
            </a:r>
            <a:r>
              <a:rPr lang="en-IN" sz="1200" dirty="0" err="1">
                <a:solidFill>
                  <a:schemeClr val="tx2"/>
                </a:solidFill>
                <a:latin typeface="Arial"/>
              </a:rPr>
              <a:t>HappyHour</a:t>
            </a:r>
            <a:r>
              <a:rPr lang="en-IN" sz="1200" dirty="0">
                <a:solidFill>
                  <a:schemeClr val="tx2"/>
                </a:solidFill>
                <a:latin typeface="Arial"/>
              </a:rPr>
              <a:t> Co. taking into account the recent press article about the bid to be place by the rival bidder </a:t>
            </a:r>
            <a:r>
              <a:rPr lang="en-IN" sz="1200" dirty="0" err="1">
                <a:solidFill>
                  <a:schemeClr val="tx2"/>
                </a:solidFill>
                <a:latin typeface="Arial"/>
              </a:rPr>
              <a:t>DownUnder</a:t>
            </a:r>
            <a:r>
              <a:rPr lang="en-IN" sz="1200" dirty="0">
                <a:solidFill>
                  <a:schemeClr val="tx2"/>
                </a:solidFill>
                <a:latin typeface="Arial"/>
              </a:rPr>
              <a:t> Brewing Co. Following are some key insights: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2"/>
                </a:solidFill>
                <a:latin typeface="Arial"/>
              </a:rPr>
              <a:t>Considering recent fire accident at </a:t>
            </a:r>
            <a:r>
              <a:rPr lang="en-IN" sz="1200" dirty="0" err="1">
                <a:solidFill>
                  <a:schemeClr val="tx2"/>
                </a:solidFill>
                <a:latin typeface="Arial"/>
              </a:rPr>
              <a:t>HappyHour</a:t>
            </a:r>
            <a:r>
              <a:rPr lang="en-IN" sz="1200" dirty="0">
                <a:solidFill>
                  <a:schemeClr val="tx2"/>
                </a:solidFill>
                <a:latin typeface="Arial"/>
              </a:rPr>
              <a:t> Co. facility, the EV has dropped from $803m to $738m and equity value has dropped from $718m to $654m. 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2"/>
                </a:solidFill>
                <a:latin typeface="Arial"/>
              </a:rPr>
              <a:t>Multiple rival bidder i.e. </a:t>
            </a:r>
            <a:r>
              <a:rPr lang="en-IN" sz="1200" dirty="0" err="1">
                <a:solidFill>
                  <a:schemeClr val="tx2"/>
                </a:solidFill>
                <a:latin typeface="Arial"/>
              </a:rPr>
              <a:t>DownUnder</a:t>
            </a:r>
            <a:r>
              <a:rPr lang="en-IN" sz="1200" dirty="0">
                <a:solidFill>
                  <a:schemeClr val="tx2"/>
                </a:solidFill>
                <a:latin typeface="Arial"/>
              </a:rPr>
              <a:t> Brewing Co. and two private equity firms are will place binding offers. </a:t>
            </a:r>
            <a:r>
              <a:rPr lang="en-IN" sz="1200" dirty="0" err="1">
                <a:solidFill>
                  <a:schemeClr val="tx2"/>
                </a:solidFill>
                <a:latin typeface="Arial"/>
              </a:rPr>
              <a:t>DownUnder</a:t>
            </a:r>
            <a:r>
              <a:rPr lang="en-IN" sz="1200" dirty="0">
                <a:solidFill>
                  <a:schemeClr val="tx2"/>
                </a:solidFill>
                <a:latin typeface="Arial"/>
              </a:rPr>
              <a:t> Brewing Co. values the assets at $650m.</a:t>
            </a:r>
          </a:p>
          <a:p>
            <a:pPr algn="l">
              <a:lnSpc>
                <a:spcPct val="110000"/>
              </a:lnSpc>
            </a:pPr>
            <a:endParaRPr lang="en-IN" sz="12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IN" sz="1200" b="1" dirty="0">
                <a:solidFill>
                  <a:schemeClr val="tx2"/>
                </a:solidFill>
                <a:latin typeface="Arial"/>
              </a:rPr>
              <a:t>Recommendation:</a:t>
            </a:r>
            <a:r>
              <a:rPr lang="en-IN" sz="1200" dirty="0">
                <a:solidFill>
                  <a:schemeClr val="tx2"/>
                </a:solidFill>
                <a:latin typeface="Arial"/>
              </a:rPr>
              <a:t> Worldwide Brewing Co. has to submit their binding offer with value more than $650m to be a top bidder for the acquisition.</a:t>
            </a:r>
          </a:p>
          <a:p>
            <a:pPr algn="l">
              <a:lnSpc>
                <a:spcPct val="110000"/>
              </a:lnSpc>
            </a:pPr>
            <a:r>
              <a:rPr lang="en-IN" sz="1200" dirty="0">
                <a:solidFill>
                  <a:schemeClr val="tx2"/>
                </a:solidFill>
                <a:latin typeface="Arial"/>
              </a:rPr>
              <a:t>I hope the above insights prove to be helpful. </a:t>
            </a:r>
          </a:p>
          <a:p>
            <a:pPr algn="l">
              <a:lnSpc>
                <a:spcPct val="110000"/>
              </a:lnSpc>
            </a:pPr>
            <a:endParaRPr lang="en-IN" sz="12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IN" sz="1200" dirty="0">
                <a:solidFill>
                  <a:schemeClr val="tx2"/>
                </a:solidFill>
                <a:latin typeface="Arial"/>
              </a:rPr>
              <a:t>Best Regards</a:t>
            </a:r>
          </a:p>
          <a:p>
            <a:pPr algn="l">
              <a:lnSpc>
                <a:spcPct val="110000"/>
              </a:lnSpc>
            </a:pPr>
            <a:r>
              <a:rPr lang="en-IN" sz="1200" dirty="0">
                <a:solidFill>
                  <a:schemeClr val="tx2"/>
                </a:solidFill>
                <a:latin typeface="Arial"/>
              </a:rPr>
              <a:t>Sheersh</a:t>
            </a:r>
          </a:p>
          <a:p>
            <a:pPr algn="l">
              <a:lnSpc>
                <a:spcPct val="110000"/>
              </a:lnSpc>
            </a:pPr>
            <a:r>
              <a:rPr lang="en-IN" sz="1200" b="0" i="0" dirty="0">
                <a:solidFill>
                  <a:schemeClr val="tx2"/>
                </a:solidFill>
                <a:latin typeface="Arial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16118</TotalTime>
  <Words>347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Patel, Sheersh</cp:lastModifiedBy>
  <cp:revision>879</cp:revision>
  <cp:lastPrinted>2020-01-28T09:55:08Z</cp:lastPrinted>
  <dcterms:created xsi:type="dcterms:W3CDTF">2015-06-19T14:55:37Z</dcterms:created>
  <dcterms:modified xsi:type="dcterms:W3CDTF">2025-02-22T06:06:22Z</dcterms:modified>
</cp:coreProperties>
</file>