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bold r:id="rId8"/>
    </p:embeddedFont>
    <p:embeddedFont>
      <p:font typeface="EB Garamond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10613-8FC6-405C-B699-2D75B3C19D11}" v="2865" dt="2025-02-20T11:27:57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Sheersh" userId="S::sheersh2@illinois.edu::a8ea0c12-42bc-40d2-b03f-2841194d6d75" providerId="AD" clId="Web-{E5710613-8FC6-405C-B699-2D75B3C19D11}"/>
    <pc:docChg chg="modSld">
      <pc:chgData name="Patel, Sheersh" userId="S::sheersh2@illinois.edu::a8ea0c12-42bc-40d2-b03f-2841194d6d75" providerId="AD" clId="Web-{E5710613-8FC6-405C-B699-2D75B3C19D11}" dt="2025-02-20T11:27:57.694" v="1453" actId="14100"/>
      <pc:docMkLst>
        <pc:docMk/>
      </pc:docMkLst>
      <pc:sldChg chg="modSp">
        <pc:chgData name="Patel, Sheersh" userId="S::sheersh2@illinois.edu::a8ea0c12-42bc-40d2-b03f-2841194d6d75" providerId="AD" clId="Web-{E5710613-8FC6-405C-B699-2D75B3C19D11}" dt="2025-02-20T10:44:23.183" v="0" actId="1076"/>
        <pc:sldMkLst>
          <pc:docMk/>
          <pc:sldMk cId="0" sldId="259"/>
        </pc:sldMkLst>
        <pc:picChg chg="mod">
          <ac:chgData name="Patel, Sheersh" userId="S::sheersh2@illinois.edu::a8ea0c12-42bc-40d2-b03f-2841194d6d75" providerId="AD" clId="Web-{E5710613-8FC6-405C-B699-2D75B3C19D11}" dt="2025-02-20T10:44:23.183" v="0" actId="1076"/>
          <ac:picMkLst>
            <pc:docMk/>
            <pc:sldMk cId="0" sldId="259"/>
            <ac:picMk id="2" creationId="{4A196891-4DF2-A062-79CA-D7D81F618E95}"/>
          </ac:picMkLst>
        </pc:picChg>
      </pc:sldChg>
      <pc:sldChg chg="delSp modSp">
        <pc:chgData name="Patel, Sheersh" userId="S::sheersh2@illinois.edu::a8ea0c12-42bc-40d2-b03f-2841194d6d75" providerId="AD" clId="Web-{E5710613-8FC6-405C-B699-2D75B3C19D11}" dt="2025-02-20T11:27:57.694" v="1453" actId="14100"/>
        <pc:sldMkLst>
          <pc:docMk/>
          <pc:sldMk cId="0" sldId="260"/>
        </pc:sldMkLst>
        <pc:spChg chg="mod">
          <ac:chgData name="Patel, Sheersh" userId="S::sheersh2@illinois.edu::a8ea0c12-42bc-40d2-b03f-2841194d6d75" providerId="AD" clId="Web-{E5710613-8FC6-405C-B699-2D75B3C19D11}" dt="2025-02-20T11:27:57.694" v="1453" actId="14100"/>
          <ac:spMkLst>
            <pc:docMk/>
            <pc:sldMk cId="0" sldId="260"/>
            <ac:spMk id="270" creationId="{00000000-0000-0000-0000-000000000000}"/>
          </ac:spMkLst>
        </pc:spChg>
        <pc:spChg chg="del mod">
          <ac:chgData name="Patel, Sheersh" userId="S::sheersh2@illinois.edu::a8ea0c12-42bc-40d2-b03f-2841194d6d75" providerId="AD" clId="Web-{E5710613-8FC6-405C-B699-2D75B3C19D11}" dt="2025-02-20T11:27:28.068" v="1449"/>
          <ac:spMkLst>
            <pc:docMk/>
            <pc:sldMk cId="0" sldId="260"/>
            <ac:spMk id="2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Financial Overview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 dirty="0"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BigTechCompany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1B85B-73A8-7770-8D78-1FD2FFB5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8" y="2090802"/>
            <a:ext cx="9753600" cy="38320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 dirty="0"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041620" y="1291195"/>
            <a:ext cx="10671048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of $1 in cost of subscription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resulted in increase in the customer attrition from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204 in Q3 of 2021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 in Q2 of 2022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period also </a:t>
            </a:r>
            <a:r>
              <a:rPr lang="en-US" sz="1400" dirty="0">
                <a:solidFill>
                  <a:schemeClr val="dk1"/>
                </a:solidFill>
                <a:latin typeface="Noto Sans Symbols"/>
                <a:ea typeface="Calibri"/>
                <a:cs typeface="Calibri"/>
                <a:sym typeface="Calibri"/>
              </a:rPr>
              <a:t>recorded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significant increase the number of new users joined.  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2021 to Q2 2022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company 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 a spike in the churn rate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suggesting a 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 to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increase of $1 in the cost of subscription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spike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suggests a positive correlation between the cost of subscription &amp; churn rate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further analysis might uncover more factors responsible for high churn rate in this period.   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trend is positive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terms of number of users (end of period).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users (end of period) continues to rise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raw a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sharp rise from Q3 2022 to Q1 2023 indicating a positive trend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customer numbers.  </a:t>
            </a:r>
            <a:endParaRPr dirty="0"/>
          </a:p>
        </p:txBody>
      </p:sp>
      <p:sp>
        <p:nvSpPr>
          <p:cNvPr id="253" name="Google Shape;253;p3"/>
          <p:cNvSpPr/>
          <p:nvPr/>
        </p:nvSpPr>
        <p:spPr>
          <a:xfrm>
            <a:off x="1488141" y="3587771"/>
            <a:ext cx="9215718" cy="287767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BigTechCompany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64313-6CB6-2AF6-1A29-90EA871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73" y="3656595"/>
            <a:ext cx="8934053" cy="2877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ea typeface="MS Gothic" panose="020B0609070205080204" pitchFamily="49" charset="-128"/>
                <a:sym typeface="Arial Black"/>
              </a:rPr>
              <a:t>PROJECTIONS</a:t>
            </a:r>
            <a:endParaRPr dirty="0"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96891-4DF2-A062-79CA-D7D81F61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27" y="1710330"/>
            <a:ext cx="9358245" cy="4540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sym typeface="Arial Black"/>
              </a:rPr>
              <a:t>CONCLUSIONS</a:t>
            </a:r>
            <a:endParaRPr dirty="0"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600478" y="1276017"/>
            <a:ext cx="9340978" cy="60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BigTechCompany's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revenue growth has shown an upward trend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expected to 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growth of 3% &amp; 15%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fiscal year 2023 &amp; 2024, respectively. 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Company's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free cash flow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to rise significantly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$113 million in 2022 to $222 million in 2024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resulting in a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CAGR (2020-24E) of 314%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has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shown a below industry average Debt/EBITDA multiple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4x for the industry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indicating a healthy debt coverage ability of the company in comparison to the industry.  </a:t>
            </a:r>
            <a:endParaRPr lang="en-US" dirty="0">
              <a:solidFill>
                <a:schemeClr val="dk1"/>
              </a:solidFill>
              <a:ea typeface="Calibri"/>
            </a:endParaRPr>
          </a:p>
          <a:p>
            <a:pPr marL="285750" indent="-285750">
              <a:spcBef>
                <a:spcPts val="600"/>
              </a:spcBef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EBITDA margin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has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remained consistent from 2020 to 2022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and is expected to stay in the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range of 18% - 22% for 2023 and 2024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 Company's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net income margin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is also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expected to increase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in the year 2023 and 2024. 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BigTechCompany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reported a highly volatile quarterly earnings with net income being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in the Q4 of 2021 &amp; 2022 with -58%  &amp; -96%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respectively and showing a sudden rise of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163% &amp; 2536% in Q1 of 2022 &amp; 2023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Company's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operating &amp; other expenses were high in Q2, Q3 &amp; Q4 of year 2021 &amp; 2022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 and being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lowest in Q1 of year 2021 &amp; 2022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 resulting in a low EBITDA and highly volatile EBITDA in Q4 of previous year &amp; Q1 of next year.  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EBITDA margin of the company (both quarterly &amp; annually) are relatively lower than the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industry average (39%) indicating a below average profitability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dirty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BigTechCompany's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highly volatile quarterly EBITDA &amp; net income and below industry average EBITDA margin makes it a risker company to lend money to. 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 should ask the company for further explanation regarding the high volatility in EBITDA &amp; net income as well as the reason behind the pattern seen in quarterly expenses of the company. </a:t>
            </a: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376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Patel, Sheersh</cp:lastModifiedBy>
  <cp:revision>201</cp:revision>
  <dcterms:created xsi:type="dcterms:W3CDTF">2023-05-19T18:17:16Z</dcterms:created>
  <dcterms:modified xsi:type="dcterms:W3CDTF">2025-02-20T11:28:00Z</dcterms:modified>
</cp:coreProperties>
</file>