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9" r:id="rId9"/>
    <p:sldId id="275" r:id="rId10"/>
    <p:sldId id="270" r:id="rId11"/>
    <p:sldId id="271" r:id="rId12"/>
    <p:sldId id="274" r:id="rId13"/>
    <p:sldId id="273" r:id="rId14"/>
    <p:sldId id="272" r:id="rId15"/>
    <p:sldId id="265" r:id="rId16"/>
    <p:sldId id="266" r:id="rId17"/>
  </p:sldIdLst>
  <p:sldSz cx="18288000" cy="10287000"/>
  <p:notesSz cx="6858000" cy="9144000"/>
  <p:embeddedFontLst>
    <p:embeddedFont>
      <p:font typeface="Calibri" panose="020F0502020204030204" pitchFamily="34" charset="0"/>
      <p:regular r:id="rId19"/>
      <p:bold r:id="rId20"/>
      <p:italic r:id="rId21"/>
      <p:boldItalic r:id="rId22"/>
    </p:embeddedFont>
    <p:embeddedFont>
      <p:font typeface="Arial Narrow" panose="020B0606020202030204" pitchFamily="34" charset="0"/>
      <p:regular r:id="rId23"/>
      <p:bold r:id="rId24"/>
      <p:italic r:id="rId25"/>
      <p:boldItalic r:id="rId26"/>
    </p:embeddedFont>
    <p:embeddedFont>
      <p:font typeface="Clear Sans Regular Bold" panose="020B0604020202020204" charset="0"/>
      <p:regular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100FF"/>
    <a:srgbClr val="56B6B1"/>
    <a:srgbClr val="883C84"/>
    <a:srgbClr val="461B49"/>
    <a:srgbClr val="963488"/>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765" autoAdjust="0"/>
    <p:restoredTop sz="94951" autoAdjust="0"/>
  </p:normalViewPr>
  <p:slideViewPr>
    <p:cSldViewPr>
      <p:cViewPr varScale="1">
        <p:scale>
          <a:sx n="56" d="100"/>
          <a:sy n="56" d="100"/>
        </p:scale>
        <p:origin x="108"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20.05.2023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20.05.2023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a:t>
            </a:fld>
            <a:endParaRPr lang="cs-CZ"/>
          </a:p>
        </p:txBody>
      </p:sp>
    </p:spTree>
    <p:extLst>
      <p:ext uri="{BB962C8B-B14F-4D97-AF65-F5344CB8AC3E}">
        <p14:creationId xmlns:p14="http://schemas.microsoft.com/office/powerpoint/2010/main" val="16453335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20.05.2023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a:t>
            </a:fld>
            <a:endParaRPr lang="cs-CZ"/>
          </a:p>
        </p:txBody>
      </p:sp>
    </p:spTree>
    <p:extLst>
      <p:ext uri="{BB962C8B-B14F-4D97-AF65-F5344CB8AC3E}">
        <p14:creationId xmlns:p14="http://schemas.microsoft.com/office/powerpoint/2010/main" val="28006687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20.05.2023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3</a:t>
            </a:fld>
            <a:endParaRPr lang="cs-CZ"/>
          </a:p>
        </p:txBody>
      </p:sp>
    </p:spTree>
    <p:extLst>
      <p:ext uri="{BB962C8B-B14F-4D97-AF65-F5344CB8AC3E}">
        <p14:creationId xmlns:p14="http://schemas.microsoft.com/office/powerpoint/2010/main" val="19988468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20.05.2023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4</a:t>
            </a:fld>
            <a:endParaRPr lang="cs-CZ"/>
          </a:p>
        </p:txBody>
      </p:sp>
    </p:spTree>
    <p:extLst>
      <p:ext uri="{BB962C8B-B14F-4D97-AF65-F5344CB8AC3E}">
        <p14:creationId xmlns:p14="http://schemas.microsoft.com/office/powerpoint/2010/main" val="10338338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20.05.2023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5</a:t>
            </a:fld>
            <a:endParaRPr lang="cs-CZ"/>
          </a:p>
        </p:txBody>
      </p:sp>
    </p:spTree>
    <p:extLst>
      <p:ext uri="{BB962C8B-B14F-4D97-AF65-F5344CB8AC3E}">
        <p14:creationId xmlns:p14="http://schemas.microsoft.com/office/powerpoint/2010/main" val="13650145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20.05.2023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6</a:t>
            </a:fld>
            <a:endParaRPr lang="cs-CZ"/>
          </a:p>
        </p:txBody>
      </p:sp>
    </p:spTree>
    <p:extLst>
      <p:ext uri="{BB962C8B-B14F-4D97-AF65-F5344CB8AC3E}">
        <p14:creationId xmlns:p14="http://schemas.microsoft.com/office/powerpoint/2010/main" val="38067768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20.05.2023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7</a:t>
            </a:fld>
            <a:endParaRPr lang="cs-CZ"/>
          </a:p>
        </p:txBody>
      </p:sp>
    </p:spTree>
    <p:extLst>
      <p:ext uri="{BB962C8B-B14F-4D97-AF65-F5344CB8AC3E}">
        <p14:creationId xmlns:p14="http://schemas.microsoft.com/office/powerpoint/2010/main" val="11274879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20.05.2023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15</a:t>
            </a:fld>
            <a:endParaRPr lang="cs-CZ"/>
          </a:p>
        </p:txBody>
      </p:sp>
    </p:spTree>
    <p:extLst>
      <p:ext uri="{BB962C8B-B14F-4D97-AF65-F5344CB8AC3E}">
        <p14:creationId xmlns:p14="http://schemas.microsoft.com/office/powerpoint/2010/main" val="29664510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20.05.2023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16</a:t>
            </a:fld>
            <a:endParaRPr lang="cs-CZ"/>
          </a:p>
        </p:txBody>
      </p:sp>
    </p:spTree>
    <p:extLst>
      <p:ext uri="{BB962C8B-B14F-4D97-AF65-F5344CB8AC3E}">
        <p14:creationId xmlns:p14="http://schemas.microsoft.com/office/powerpoint/2010/main" val="39994243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5/20/2023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3.jpeg"/><Relationship Id="rId5" Type="http://schemas.openxmlformats.org/officeDocument/2006/relationships/image" Target="../media/image2.jpe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27.jpeg"/><Relationship Id="rId4" Type="http://schemas.openxmlformats.org/officeDocument/2006/relationships/image" Target="../media/image18.svg"/></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6.png"/><Relationship Id="rId4" Type="http://schemas.openxmlformats.org/officeDocument/2006/relationships/image" Target="../media/image21.sv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5.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7.jpg"/><Relationship Id="rId4" Type="http://schemas.openxmlformats.org/officeDocument/2006/relationships/image" Target="../media/image2.sv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11.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13.png"/><Relationship Id="rId4" Type="http://schemas.openxmlformats.org/officeDocument/2006/relationships/image" Target="../media/image18.sv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7" Type="http://schemas.openxmlformats.org/officeDocument/2006/relationships/image" Target="../media/image16.pn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7" name="Rounded Rectangle 26"/>
          <p:cNvSpPr/>
          <p:nvPr/>
        </p:nvSpPr>
        <p:spPr>
          <a:xfrm>
            <a:off x="2057400" y="2324100"/>
            <a:ext cx="9220200" cy="1905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AutoShape 2"/>
          <p:cNvSpPr/>
          <p:nvPr/>
        </p:nvSpPr>
        <p:spPr>
          <a:xfrm flipH="1">
            <a:off x="18288000" y="0"/>
            <a:ext cx="45719" cy="10401300"/>
          </a:xfrm>
          <a:prstGeom prst="rect">
            <a:avLst/>
          </a:prstGeom>
          <a:solidFill>
            <a:srgbClr val="FFFFFF"/>
          </a:solidFill>
        </p:spPr>
      </p:sp>
      <p:grpSp>
        <p:nvGrpSpPr>
          <p:cNvPr id="3" name="Group 3"/>
          <p:cNvGrpSpPr/>
          <p:nvPr/>
        </p:nvGrpSpPr>
        <p:grpSpPr>
          <a:xfrm>
            <a:off x="6545735" y="406153"/>
            <a:ext cx="10042534" cy="9474693"/>
            <a:chOff x="0" y="0"/>
            <a:chExt cx="13390046" cy="12632924"/>
          </a:xfrm>
        </p:grpSpPr>
        <p:pic>
          <p:nvPicPr>
            <p:cNvPr id="4" name="Picture 4"/>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384981" y="9838214"/>
              <a:ext cx="3005065" cy="2794710"/>
            </a:xfrm>
            <a:prstGeom prst="rect">
              <a:avLst/>
            </a:prstGeom>
          </p:spPr>
        </p:pic>
      </p:grpSp>
      <p:pic>
        <p:nvPicPr>
          <p:cNvPr id="25" name="Picture 24"/>
          <p:cNvPicPr>
            <a:picLocks noChangeAspect="1"/>
          </p:cNvPicPr>
          <p:nvPr/>
        </p:nvPicPr>
        <p:blipFill rotWithShape="1">
          <a:blip r:embed="rId5" cstate="print">
            <a:extLst>
              <a:ext uri="{28A0092B-C50C-407E-A947-70E740481C1C}">
                <a14:useLocalDpi xmlns:a14="http://schemas.microsoft.com/office/drawing/2010/main" val="0"/>
              </a:ext>
            </a:extLst>
          </a:blip>
          <a:srcRect l="24349"/>
          <a:stretch/>
        </p:blipFill>
        <p:spPr>
          <a:xfrm>
            <a:off x="1832877" y="2019300"/>
            <a:ext cx="15174294" cy="7398036"/>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grpSp>
        <p:nvGrpSpPr>
          <p:cNvPr id="21" name="Group 21"/>
          <p:cNvGrpSpPr>
            <a:grpSpLocks noChangeAspect="1"/>
          </p:cNvGrpSpPr>
          <p:nvPr/>
        </p:nvGrpSpPr>
        <p:grpSpPr>
          <a:xfrm>
            <a:off x="162984" y="121220"/>
            <a:ext cx="7301967" cy="7301968"/>
            <a:chOff x="-590186" y="-1040295"/>
            <a:chExt cx="6350000" cy="6350000"/>
          </a:xfrm>
          <a:blipFill>
            <a:blip r:embed="rId6"/>
            <a:tile tx="0" ty="0" sx="100000" sy="100000" flip="none" algn="tl"/>
          </a:blipFill>
        </p:grpSpPr>
        <p:sp>
          <p:nvSpPr>
            <p:cNvPr id="22" name="Freeform 22"/>
            <p:cNvSpPr/>
            <p:nvPr/>
          </p:nvSpPr>
          <p:spPr>
            <a:xfrm>
              <a:off x="-590186" y="-1040295"/>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ln>
              <a:solidFill>
                <a:schemeClr val="tx1"/>
              </a:solidFill>
            </a:ln>
          </p:spPr>
          <p:style>
            <a:lnRef idx="0">
              <a:scrgbClr r="0" g="0" b="0"/>
            </a:lnRef>
            <a:fillRef idx="1002">
              <a:schemeClr val="dk2"/>
            </a:fillRef>
            <a:effectRef idx="0">
              <a:scrgbClr r="0" g="0" b="0"/>
            </a:effectRef>
            <a:fontRef idx="major"/>
          </p:style>
          <p:txBody>
            <a:bodyPr/>
            <a:lstStyle/>
            <a:p>
              <a:endParaRPr lang="en-AU" dirty="0"/>
            </a:p>
          </p:txBody>
        </p:sp>
      </p:grpSp>
      <p:sp>
        <p:nvSpPr>
          <p:cNvPr id="28" name="Rounded Rectangle 27"/>
          <p:cNvSpPr/>
          <p:nvPr/>
        </p:nvSpPr>
        <p:spPr>
          <a:xfrm>
            <a:off x="2286000" y="2865706"/>
            <a:ext cx="9109779" cy="1225325"/>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26" name="Rectangle 25"/>
          <p:cNvSpPr/>
          <p:nvPr/>
        </p:nvSpPr>
        <p:spPr>
          <a:xfrm>
            <a:off x="2363913" y="2644962"/>
            <a:ext cx="9144000" cy="1403654"/>
          </a:xfrm>
          <a:prstGeom prst="rect">
            <a:avLst/>
          </a:prstGeom>
        </p:spPr>
        <p:txBody>
          <a:bodyPr>
            <a:spAutoFit/>
          </a:bodyPr>
          <a:lstStyle/>
          <a:p>
            <a:pPr algn="ctr">
              <a:lnSpc>
                <a:spcPts val="11059"/>
              </a:lnSpc>
            </a:pPr>
            <a:r>
              <a:rPr lang="en-US" sz="7200" b="1" spc="-105" dirty="0" smtClean="0">
                <a:solidFill>
                  <a:schemeClr val="tx2">
                    <a:lumMod val="50000"/>
                  </a:schemeClr>
                </a:solidFill>
              </a:rPr>
              <a:t>Content Performance</a:t>
            </a:r>
            <a:endParaRPr lang="en-US" sz="7200" b="1" spc="-105" dirty="0">
              <a:solidFill>
                <a:schemeClr val="tx2">
                  <a:lumMod val="50000"/>
                </a:schemeClr>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5" name="Rounded Rectangle 4"/>
          <p:cNvSpPr/>
          <p:nvPr/>
        </p:nvSpPr>
        <p:spPr>
          <a:xfrm>
            <a:off x="4876800" y="190500"/>
            <a:ext cx="13411200" cy="25908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pic>
        <p:nvPicPr>
          <p:cNvPr id="2" name="Picture 1"/>
          <p:cNvPicPr>
            <a:picLocks noChangeAspect="1"/>
          </p:cNvPicPr>
          <p:nvPr/>
        </p:nvPicPr>
        <p:blipFill>
          <a:blip r:embed="rId2"/>
          <a:stretch>
            <a:fillRect/>
          </a:stretch>
        </p:blipFill>
        <p:spPr>
          <a:xfrm>
            <a:off x="4419600" y="3616123"/>
            <a:ext cx="13868400" cy="6670877"/>
          </a:xfrm>
          <a:prstGeom prst="rect">
            <a:avLst/>
          </a:prstGeom>
        </p:spPr>
      </p:pic>
      <p:pic>
        <p:nvPicPr>
          <p:cNvPr id="3" name="Picture 2"/>
          <p:cNvPicPr>
            <a:picLocks noChangeAspect="1"/>
          </p:cNvPicPr>
          <p:nvPr/>
        </p:nvPicPr>
        <p:blipFill>
          <a:blip r:embed="rId3"/>
          <a:stretch>
            <a:fillRect/>
          </a:stretch>
        </p:blipFill>
        <p:spPr>
          <a:xfrm>
            <a:off x="0" y="0"/>
            <a:ext cx="4495800" cy="5181600"/>
          </a:xfrm>
          <a:prstGeom prst="rect">
            <a:avLst/>
          </a:prstGeom>
        </p:spPr>
      </p:pic>
      <p:sp>
        <p:nvSpPr>
          <p:cNvPr id="4" name="TextBox 3"/>
          <p:cNvSpPr txBox="1"/>
          <p:nvPr/>
        </p:nvSpPr>
        <p:spPr>
          <a:xfrm>
            <a:off x="5029200" y="301526"/>
            <a:ext cx="13030200" cy="2308324"/>
          </a:xfrm>
          <a:prstGeom prst="rect">
            <a:avLst/>
          </a:prstGeom>
          <a:noFill/>
        </p:spPr>
        <p:txBody>
          <a:bodyPr wrap="square" rtlCol="0">
            <a:spAutoFit/>
          </a:bodyPr>
          <a:lstStyle/>
          <a:p>
            <a:r>
              <a:rPr lang="en-US" sz="3600" b="1" u="sng" dirty="0" smtClean="0">
                <a:latin typeface="Arial Narrow" panose="020B0606020202030204" pitchFamily="34" charset="0"/>
              </a:rPr>
              <a:t>Top 3 MONTHS WITH MAXIMUM NUMBER OF POSTS:</a:t>
            </a:r>
          </a:p>
          <a:p>
            <a:r>
              <a:rPr lang="en-US" sz="3600" dirty="0" smtClean="0">
                <a:latin typeface="Arial Narrow" panose="020B0606020202030204" pitchFamily="34" charset="0"/>
              </a:rPr>
              <a:t>May</a:t>
            </a:r>
          </a:p>
          <a:p>
            <a:r>
              <a:rPr lang="en-US" sz="3600" dirty="0" smtClean="0">
                <a:latin typeface="Arial Narrow" panose="020B0606020202030204" pitchFamily="34" charset="0"/>
              </a:rPr>
              <a:t>January</a:t>
            </a:r>
          </a:p>
          <a:p>
            <a:r>
              <a:rPr lang="en-US" sz="3600" dirty="0" smtClean="0">
                <a:latin typeface="Arial Narrow" panose="020B0606020202030204" pitchFamily="34" charset="0"/>
              </a:rPr>
              <a:t>August</a:t>
            </a:r>
            <a:endParaRPr lang="en-IN" sz="3600" dirty="0">
              <a:latin typeface="Arial Narrow" panose="020B0606020202030204" pitchFamily="34" charset="0"/>
            </a:endParaRPr>
          </a:p>
        </p:txBody>
      </p:sp>
      <p:pic>
        <p:nvPicPr>
          <p:cNvPr id="6" name="Picture 5"/>
          <p:cNvPicPr>
            <a:picLocks noChangeAspect="1"/>
          </p:cNvPicPr>
          <p:nvPr/>
        </p:nvPicPr>
        <p:blipFill>
          <a:blip r:embed="rId4"/>
          <a:stretch>
            <a:fillRect/>
          </a:stretch>
        </p:blipFill>
        <p:spPr>
          <a:xfrm>
            <a:off x="19050" y="5257800"/>
            <a:ext cx="2255716" cy="2097206"/>
          </a:xfrm>
          <a:prstGeom prst="rect">
            <a:avLst/>
          </a:prstGeom>
        </p:spPr>
      </p:pic>
      <p:pic>
        <p:nvPicPr>
          <p:cNvPr id="7" name="Picture 9"/>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4585" y="7658100"/>
            <a:ext cx="2253799" cy="2096033"/>
          </a:xfrm>
          <a:prstGeom prst="rect">
            <a:avLst/>
          </a:prstGeom>
        </p:spPr>
      </p:pic>
    </p:spTree>
    <p:extLst>
      <p:ext uri="{BB962C8B-B14F-4D97-AF65-F5344CB8AC3E}">
        <p14:creationId xmlns:p14="http://schemas.microsoft.com/office/powerpoint/2010/main" val="40155881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638800" y="800088"/>
            <a:ext cx="11152447" cy="6477012"/>
          </a:xfrm>
          <a:prstGeom prst="rect">
            <a:avLst/>
          </a:prstGeom>
        </p:spPr>
      </p:pic>
      <p:pic>
        <p:nvPicPr>
          <p:cNvPr id="3" name="Picture 2"/>
          <p:cNvPicPr>
            <a:picLocks noChangeAspect="1"/>
          </p:cNvPicPr>
          <p:nvPr/>
        </p:nvPicPr>
        <p:blipFill>
          <a:blip r:embed="rId3"/>
          <a:stretch>
            <a:fillRect/>
          </a:stretch>
        </p:blipFill>
        <p:spPr>
          <a:xfrm>
            <a:off x="19050" y="38100"/>
            <a:ext cx="5638800" cy="6134100"/>
          </a:xfrm>
          <a:prstGeom prst="rect">
            <a:avLst/>
          </a:prstGeom>
        </p:spPr>
      </p:pic>
      <p:sp>
        <p:nvSpPr>
          <p:cNvPr id="6" name="Rounded Rectangle 5"/>
          <p:cNvSpPr/>
          <p:nvPr/>
        </p:nvSpPr>
        <p:spPr>
          <a:xfrm>
            <a:off x="533400" y="7505700"/>
            <a:ext cx="16002000" cy="22860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sz="3600" dirty="0" smtClean="0">
                <a:latin typeface="Arial Narrow" panose="020B0606020202030204" pitchFamily="34" charset="0"/>
              </a:rPr>
              <a:t>Top 3 Content Categories on which people reacted the most:</a:t>
            </a:r>
          </a:p>
          <a:p>
            <a:pPr marL="285750" indent="-285750">
              <a:buFont typeface="Arial" panose="020B0604020202020204" pitchFamily="34" charset="0"/>
              <a:buChar char="•"/>
            </a:pPr>
            <a:r>
              <a:rPr lang="en-US" sz="3600" dirty="0" smtClean="0">
                <a:latin typeface="Arial Narrow" panose="020B0606020202030204" pitchFamily="34" charset="0"/>
              </a:rPr>
              <a:t>Animals</a:t>
            </a:r>
          </a:p>
          <a:p>
            <a:pPr marL="285750" indent="-285750">
              <a:buFont typeface="Arial" panose="020B0604020202020204" pitchFamily="34" charset="0"/>
              <a:buChar char="•"/>
            </a:pPr>
            <a:r>
              <a:rPr lang="en-US" sz="3600" dirty="0" smtClean="0">
                <a:latin typeface="Arial Narrow" panose="020B0606020202030204" pitchFamily="34" charset="0"/>
              </a:rPr>
              <a:t>Science</a:t>
            </a:r>
          </a:p>
          <a:p>
            <a:pPr marL="285750" indent="-285750">
              <a:buFont typeface="Arial" panose="020B0604020202020204" pitchFamily="34" charset="0"/>
              <a:buChar char="•"/>
            </a:pPr>
            <a:r>
              <a:rPr lang="en-US" sz="3600" dirty="0" smtClean="0">
                <a:latin typeface="Arial Narrow" panose="020B0606020202030204" pitchFamily="34" charset="0"/>
              </a:rPr>
              <a:t>Healthy Eating</a:t>
            </a:r>
            <a:endParaRPr lang="en-IN" sz="3600" dirty="0">
              <a:latin typeface="Arial Narrow" panose="020B0606020202030204" pitchFamily="34" charset="0"/>
            </a:endParaRPr>
          </a:p>
        </p:txBody>
      </p:sp>
    </p:spTree>
    <p:extLst>
      <p:ext uri="{BB962C8B-B14F-4D97-AF65-F5344CB8AC3E}">
        <p14:creationId xmlns:p14="http://schemas.microsoft.com/office/powerpoint/2010/main" val="5345967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295400" y="19050"/>
            <a:ext cx="13514647" cy="7277100"/>
          </a:xfrm>
          <a:prstGeom prst="rect">
            <a:avLst/>
          </a:prstGeom>
        </p:spPr>
      </p:pic>
      <p:sp>
        <p:nvSpPr>
          <p:cNvPr id="3" name="Rounded Rectangle 2"/>
          <p:cNvSpPr/>
          <p:nvPr/>
        </p:nvSpPr>
        <p:spPr>
          <a:xfrm>
            <a:off x="1524000" y="7296150"/>
            <a:ext cx="16459200" cy="280035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sz="2800" b="1" dirty="0" smtClean="0">
                <a:solidFill>
                  <a:schemeClr val="tx1"/>
                </a:solidFill>
                <a:latin typeface="Arial Narrow" panose="020B0606020202030204" pitchFamily="34" charset="0"/>
              </a:rPr>
              <a:t>Which Content Type dominates which Content Category:</a:t>
            </a:r>
          </a:p>
          <a:p>
            <a:pPr marL="285750" indent="-285750">
              <a:buFont typeface="Arial" panose="020B0604020202020204" pitchFamily="34" charset="0"/>
              <a:buChar char="•"/>
            </a:pPr>
            <a:r>
              <a:rPr lang="en-US" sz="2800" dirty="0" smtClean="0">
                <a:solidFill>
                  <a:schemeClr val="tx1"/>
                </a:solidFill>
                <a:latin typeface="Arial Narrow" panose="020B0606020202030204" pitchFamily="34" charset="0"/>
              </a:rPr>
              <a:t>Audio   :  Most popular audio clippings are of : Animals, Technology, Healthy Eating.</a:t>
            </a:r>
          </a:p>
          <a:p>
            <a:pPr marL="285750" indent="-285750">
              <a:buFont typeface="Arial" panose="020B0604020202020204" pitchFamily="34" charset="0"/>
              <a:buChar char="•"/>
            </a:pPr>
            <a:r>
              <a:rPr lang="en-US" sz="2800" dirty="0" smtClean="0">
                <a:solidFill>
                  <a:schemeClr val="tx1"/>
                </a:solidFill>
                <a:latin typeface="Arial Narrow" panose="020B0606020202030204" pitchFamily="34" charset="0"/>
              </a:rPr>
              <a:t>GIF      :   Graphical Interchange Format is mostly used for content related to Soccer, Cooking, Technology, Culture.</a:t>
            </a:r>
          </a:p>
          <a:p>
            <a:pPr marL="285750" indent="-285750">
              <a:buFont typeface="Arial" panose="020B0604020202020204" pitchFamily="34" charset="0"/>
              <a:buChar char="•"/>
            </a:pPr>
            <a:r>
              <a:rPr lang="en-US" sz="2800" dirty="0" smtClean="0">
                <a:solidFill>
                  <a:schemeClr val="tx1"/>
                </a:solidFill>
                <a:latin typeface="Arial Narrow" panose="020B0606020202030204" pitchFamily="34" charset="0"/>
              </a:rPr>
              <a:t>Photos :  Most popular photos on Social Buzz are of Animals, Education, Science and Studying.</a:t>
            </a:r>
          </a:p>
          <a:p>
            <a:pPr marL="285750" indent="-285750">
              <a:buFont typeface="Arial" panose="020B0604020202020204" pitchFamily="34" charset="0"/>
              <a:buChar char="•"/>
            </a:pPr>
            <a:r>
              <a:rPr lang="en-US" sz="2800" dirty="0" smtClean="0">
                <a:solidFill>
                  <a:schemeClr val="tx1"/>
                </a:solidFill>
                <a:latin typeface="Arial Narrow" panose="020B0606020202030204" pitchFamily="34" charset="0"/>
              </a:rPr>
              <a:t>Video   :    Top categories in this segment are Dogs, Science, Travel, Public Speaking.     </a:t>
            </a:r>
            <a:endParaRPr lang="en-IN" sz="2800" dirty="0">
              <a:solidFill>
                <a:schemeClr val="tx1"/>
              </a:solidFill>
              <a:latin typeface="Arial Narrow" panose="020B0606020202030204" pitchFamily="34" charset="0"/>
            </a:endParaRPr>
          </a:p>
        </p:txBody>
      </p:sp>
    </p:spTree>
    <p:extLst>
      <p:ext uri="{BB962C8B-B14F-4D97-AF65-F5344CB8AC3E}">
        <p14:creationId xmlns:p14="http://schemas.microsoft.com/office/powerpoint/2010/main" val="1085334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95119" y="5861624"/>
            <a:ext cx="5343681" cy="4425376"/>
          </a:xfrm>
          <a:prstGeom prst="rect">
            <a:avLst/>
          </a:prstGeom>
        </p:spPr>
      </p:pic>
      <p:pic>
        <p:nvPicPr>
          <p:cNvPr id="3" name="Picture 2"/>
          <p:cNvPicPr>
            <a:picLocks noChangeAspect="1"/>
          </p:cNvPicPr>
          <p:nvPr/>
        </p:nvPicPr>
        <p:blipFill>
          <a:blip r:embed="rId3"/>
          <a:stretch>
            <a:fillRect/>
          </a:stretch>
        </p:blipFill>
        <p:spPr>
          <a:xfrm>
            <a:off x="2743200" y="0"/>
            <a:ext cx="13716000" cy="6286500"/>
          </a:xfrm>
          <a:prstGeom prst="rect">
            <a:avLst/>
          </a:prstGeom>
        </p:spPr>
      </p:pic>
      <p:sp>
        <p:nvSpPr>
          <p:cNvPr id="5" name="Rounded Rectangle 4"/>
          <p:cNvSpPr/>
          <p:nvPr/>
        </p:nvSpPr>
        <p:spPr>
          <a:xfrm>
            <a:off x="5638800" y="6591300"/>
            <a:ext cx="10820400" cy="35052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sz="3600" dirty="0" smtClean="0">
                <a:latin typeface="Arial Narrow" panose="020B0606020202030204" pitchFamily="34" charset="0"/>
              </a:rPr>
              <a:t>Top 3 Content Categories that were served with positive reactions :</a:t>
            </a:r>
          </a:p>
          <a:p>
            <a:pPr marL="285750" indent="-285750">
              <a:buFont typeface="Arial" panose="020B0604020202020204" pitchFamily="34" charset="0"/>
              <a:buChar char="•"/>
            </a:pPr>
            <a:r>
              <a:rPr lang="en-US" sz="3600" dirty="0" smtClean="0">
                <a:latin typeface="Arial Narrow" panose="020B0606020202030204" pitchFamily="34" charset="0"/>
              </a:rPr>
              <a:t>Animals</a:t>
            </a:r>
          </a:p>
          <a:p>
            <a:pPr marL="285750" indent="-285750">
              <a:buFont typeface="Arial" panose="020B0604020202020204" pitchFamily="34" charset="0"/>
              <a:buChar char="•"/>
            </a:pPr>
            <a:r>
              <a:rPr lang="en-US" sz="3600" dirty="0" smtClean="0">
                <a:latin typeface="Arial Narrow" panose="020B0606020202030204" pitchFamily="34" charset="0"/>
              </a:rPr>
              <a:t>Science</a:t>
            </a:r>
          </a:p>
          <a:p>
            <a:pPr marL="285750" indent="-285750">
              <a:buFont typeface="Arial" panose="020B0604020202020204" pitchFamily="34" charset="0"/>
              <a:buChar char="•"/>
            </a:pPr>
            <a:r>
              <a:rPr lang="en-US" sz="3600" dirty="0" smtClean="0">
                <a:latin typeface="Arial Narrow" panose="020B0606020202030204" pitchFamily="34" charset="0"/>
              </a:rPr>
              <a:t>Healthy Eating</a:t>
            </a:r>
          </a:p>
          <a:p>
            <a:pPr marL="285750" indent="-285750">
              <a:buFont typeface="Arial" panose="020B0604020202020204" pitchFamily="34" charset="0"/>
              <a:buChar char="•"/>
            </a:pPr>
            <a:endParaRPr lang="en-US" dirty="0" smtClean="0"/>
          </a:p>
          <a:p>
            <a:endParaRPr lang="en-IN" dirty="0"/>
          </a:p>
        </p:txBody>
      </p:sp>
    </p:spTree>
    <p:extLst>
      <p:ext uri="{BB962C8B-B14F-4D97-AF65-F5344CB8AC3E}">
        <p14:creationId xmlns:p14="http://schemas.microsoft.com/office/powerpoint/2010/main" val="40562942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8100" y="5295900"/>
            <a:ext cx="5600700" cy="5027493"/>
          </a:xfrm>
          <a:prstGeom prst="rect">
            <a:avLst/>
          </a:prstGeom>
        </p:spPr>
      </p:pic>
      <p:pic>
        <p:nvPicPr>
          <p:cNvPr id="3" name="Picture 2"/>
          <p:cNvPicPr>
            <a:picLocks noChangeAspect="1"/>
          </p:cNvPicPr>
          <p:nvPr/>
        </p:nvPicPr>
        <p:blipFill>
          <a:blip r:embed="rId3"/>
          <a:stretch>
            <a:fillRect/>
          </a:stretch>
        </p:blipFill>
        <p:spPr>
          <a:xfrm>
            <a:off x="2653024" y="0"/>
            <a:ext cx="13729976" cy="6096000"/>
          </a:xfrm>
          <a:prstGeom prst="rect">
            <a:avLst/>
          </a:prstGeom>
        </p:spPr>
      </p:pic>
      <p:sp>
        <p:nvSpPr>
          <p:cNvPr id="4" name="Rounded Rectangle 3"/>
          <p:cNvSpPr/>
          <p:nvPr/>
        </p:nvSpPr>
        <p:spPr>
          <a:xfrm>
            <a:off x="6324600" y="6515100"/>
            <a:ext cx="10058400" cy="3581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sz="3600" dirty="0" smtClean="0">
                <a:solidFill>
                  <a:schemeClr val="tx1"/>
                </a:solidFill>
                <a:latin typeface="Arial Narrow" panose="020B0606020202030204" pitchFamily="34" charset="0"/>
              </a:rPr>
              <a:t>Top 3 Content Categories that faced negative reactions from the public:</a:t>
            </a:r>
          </a:p>
          <a:p>
            <a:pPr marL="285750" indent="-285750">
              <a:buFont typeface="Arial" panose="020B0604020202020204" pitchFamily="34" charset="0"/>
              <a:buChar char="•"/>
            </a:pPr>
            <a:r>
              <a:rPr lang="en-US" sz="3600" dirty="0" smtClean="0">
                <a:solidFill>
                  <a:schemeClr val="tx1"/>
                </a:solidFill>
                <a:latin typeface="Arial Narrow" panose="020B0606020202030204" pitchFamily="34" charset="0"/>
              </a:rPr>
              <a:t>Animals</a:t>
            </a:r>
          </a:p>
          <a:p>
            <a:pPr marL="285750" indent="-285750">
              <a:buFont typeface="Arial" panose="020B0604020202020204" pitchFamily="34" charset="0"/>
              <a:buChar char="•"/>
            </a:pPr>
            <a:r>
              <a:rPr lang="en-US" sz="3600" dirty="0" smtClean="0">
                <a:solidFill>
                  <a:schemeClr val="tx1"/>
                </a:solidFill>
                <a:latin typeface="Arial Narrow" panose="020B0606020202030204" pitchFamily="34" charset="0"/>
              </a:rPr>
              <a:t>Cooking</a:t>
            </a:r>
          </a:p>
          <a:p>
            <a:pPr marL="285750" indent="-285750">
              <a:buFont typeface="Arial" panose="020B0604020202020204" pitchFamily="34" charset="0"/>
              <a:buChar char="•"/>
            </a:pPr>
            <a:r>
              <a:rPr lang="en-US" sz="3600" dirty="0" smtClean="0">
                <a:solidFill>
                  <a:schemeClr val="tx1"/>
                </a:solidFill>
                <a:latin typeface="Arial Narrow" panose="020B0606020202030204" pitchFamily="34" charset="0"/>
              </a:rPr>
              <a:t>Science</a:t>
            </a:r>
            <a:endParaRPr lang="en-IN" sz="3600" dirty="0">
              <a:solidFill>
                <a:schemeClr val="tx1"/>
              </a:solidFill>
              <a:latin typeface="Arial Narrow" panose="020B0606020202030204" pitchFamily="34" charset="0"/>
            </a:endParaRPr>
          </a:p>
        </p:txBody>
      </p:sp>
    </p:spTree>
    <p:extLst>
      <p:ext uri="{BB962C8B-B14F-4D97-AF65-F5344CB8AC3E}">
        <p14:creationId xmlns:p14="http://schemas.microsoft.com/office/powerpoint/2010/main" val="41406421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rot="5400000">
            <a:off x="8279166" y="4895101"/>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rot="5400000">
            <a:off x="8279166" y="2045934"/>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rot="5400000">
            <a:off x="8279166" y="7629371"/>
            <a:ext cx="942466" cy="279598"/>
          </a:xfrm>
          <a:prstGeom prst="rect">
            <a:avLst/>
          </a:prstGeom>
        </p:spPr>
      </p:pic>
      <p:pic>
        <p:nvPicPr>
          <p:cNvPr id="5" name="Picture 5"/>
          <p:cNvPicPr>
            <a:picLocks noChangeAspect="1"/>
          </p:cNvPicPr>
          <p:nvPr/>
        </p:nvPicPr>
        <p:blipFill>
          <a:blip r:embed="rId5"/>
          <a:srcRect l="4069" t="1617" r="4069" b="1617"/>
          <a:stretch>
            <a:fillRect/>
          </a:stretch>
        </p:blipFill>
        <p:spPr>
          <a:xfrm>
            <a:off x="2480800" y="797140"/>
            <a:ext cx="5979252" cy="9453532"/>
          </a:xfrm>
          <a:prstGeom prst="rect">
            <a:avLst/>
          </a:prstGeom>
        </p:spPr>
      </p:pic>
      <p:sp>
        <p:nvSpPr>
          <p:cNvPr id="6" name="TextBox 6"/>
          <p:cNvSpPr txBox="1"/>
          <p:nvPr/>
        </p:nvSpPr>
        <p:spPr>
          <a:xfrm>
            <a:off x="381000" y="217915"/>
            <a:ext cx="4703553" cy="1231106"/>
          </a:xfrm>
          <a:prstGeom prst="rect">
            <a:avLst/>
          </a:prstGeom>
        </p:spPr>
        <p:txBody>
          <a:bodyPr wrap="square" lIns="0" tIns="0" rIns="0" bIns="0" rtlCol="0" anchor="t">
            <a:spAutoFit/>
          </a:bodyPr>
          <a:lstStyle/>
          <a:p>
            <a:pPr>
              <a:lnSpc>
                <a:spcPts val="9600"/>
              </a:lnSpc>
            </a:pPr>
            <a:r>
              <a:rPr lang="en-US" sz="8000" spc="-80" dirty="0">
                <a:solidFill>
                  <a:srgbClr val="000000"/>
                </a:solidFill>
              </a:rPr>
              <a:t>Summary</a:t>
            </a:r>
          </a:p>
        </p:txBody>
      </p:sp>
      <p:sp>
        <p:nvSpPr>
          <p:cNvPr id="22" name="TextBox 13">
            <a:extLst>
              <a:ext uri="{FF2B5EF4-FFF2-40B4-BE49-F238E27FC236}">
                <a16:creationId xmlns="" xmlns:a16="http://schemas.microsoft.com/office/drawing/2014/main" id="{3DAE5247-0244-4123-A713-8D8809E80C70}"/>
              </a:ext>
            </a:extLst>
          </p:cNvPr>
          <p:cNvSpPr txBox="1"/>
          <p:nvPr/>
        </p:nvSpPr>
        <p:spPr>
          <a:xfrm>
            <a:off x="9040746" y="1684867"/>
            <a:ext cx="9018654" cy="1487587"/>
          </a:xfrm>
          <a:prstGeom prst="rect">
            <a:avLst/>
          </a:prstGeom>
        </p:spPr>
        <p:txBody>
          <a:bodyPr wrap="square" lIns="0" tIns="0" rIns="0" bIns="0" rtlCol="0" anchor="t">
            <a:spAutoFit/>
          </a:bodyPr>
          <a:lstStyle/>
          <a:p>
            <a:pPr>
              <a:lnSpc>
                <a:spcPts val="2940"/>
              </a:lnSpc>
            </a:pPr>
            <a:r>
              <a:rPr lang="en-US" sz="2800" spc="-21" dirty="0" smtClean="0">
                <a:solidFill>
                  <a:srgbClr val="000000"/>
                </a:solidFill>
              </a:rPr>
              <a:t>May, January, August, December are the months where traffic </a:t>
            </a:r>
            <a:r>
              <a:rPr lang="en-US" sz="2800" spc="-21" dirty="0" smtClean="0">
                <a:solidFill>
                  <a:srgbClr val="000000"/>
                </a:solidFill>
              </a:rPr>
              <a:t>is</a:t>
            </a:r>
            <a:r>
              <a:rPr lang="en-US" sz="2800" spc="-21" dirty="0" smtClean="0">
                <a:solidFill>
                  <a:srgbClr val="000000"/>
                </a:solidFill>
              </a:rPr>
              <a:t> </a:t>
            </a:r>
            <a:r>
              <a:rPr lang="en-US" sz="2800" spc="-21" dirty="0" smtClean="0">
                <a:solidFill>
                  <a:srgbClr val="000000"/>
                </a:solidFill>
              </a:rPr>
              <a:t>huge on the platform</a:t>
            </a:r>
            <a:r>
              <a:rPr lang="en-US" sz="2800" spc="-21" dirty="0" smtClean="0">
                <a:solidFill>
                  <a:srgbClr val="000000"/>
                </a:solidFill>
              </a:rPr>
              <a:t>. </a:t>
            </a:r>
            <a:r>
              <a:rPr lang="en-US" sz="2800" spc="-21" dirty="0" smtClean="0">
                <a:solidFill>
                  <a:srgbClr val="000000"/>
                </a:solidFill>
              </a:rPr>
              <a:t>Whereas in the month of February and April traffic is usually less. Hence more ad-campaigns during high traffic months can generate more revenue.  </a:t>
            </a:r>
            <a:endParaRPr lang="en-US" sz="2800" spc="-21" dirty="0">
              <a:solidFill>
                <a:srgbClr val="000000"/>
              </a:solidFill>
            </a:endParaRPr>
          </a:p>
        </p:txBody>
      </p:sp>
      <p:grpSp>
        <p:nvGrpSpPr>
          <p:cNvPr id="23" name="Group 14">
            <a:extLst>
              <a:ext uri="{FF2B5EF4-FFF2-40B4-BE49-F238E27FC236}">
                <a16:creationId xmlns="" xmlns:a16="http://schemas.microsoft.com/office/drawing/2014/main" id="{F49CBA38-C879-499F-B0F5-691188949921}"/>
              </a:ext>
            </a:extLst>
          </p:cNvPr>
          <p:cNvGrpSpPr/>
          <p:nvPr/>
        </p:nvGrpSpPr>
        <p:grpSpPr>
          <a:xfrm>
            <a:off x="11581833" y="6964868"/>
            <a:ext cx="5677467" cy="867617"/>
            <a:chOff x="0" y="-47625"/>
            <a:chExt cx="7569956" cy="1156823"/>
          </a:xfrm>
        </p:grpSpPr>
        <p:sp>
          <p:nvSpPr>
            <p:cNvPr id="24" name="TextBox 15">
              <a:extLst>
                <a:ext uri="{FF2B5EF4-FFF2-40B4-BE49-F238E27FC236}">
                  <a16:creationId xmlns="" xmlns:a16="http://schemas.microsoft.com/office/drawing/2014/main" id="{3A90234A-916B-4C29-ACF1-11F97E8C2563}"/>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5" name="TextBox 16">
              <a:extLst>
                <a:ext uri="{FF2B5EF4-FFF2-40B4-BE49-F238E27FC236}">
                  <a16:creationId xmlns="" xmlns:a16="http://schemas.microsoft.com/office/drawing/2014/main" id="{E1CF9388-A25B-45EF-AAD4-73FE2BA72053}"/>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sp>
        <p:nvSpPr>
          <p:cNvPr id="17" name="TextBox 16"/>
          <p:cNvSpPr txBox="1"/>
          <p:nvPr/>
        </p:nvSpPr>
        <p:spPr>
          <a:xfrm>
            <a:off x="9040746" y="4445822"/>
            <a:ext cx="8866254" cy="1384995"/>
          </a:xfrm>
          <a:prstGeom prst="rect">
            <a:avLst/>
          </a:prstGeom>
          <a:noFill/>
        </p:spPr>
        <p:txBody>
          <a:bodyPr wrap="square" rtlCol="0">
            <a:spAutoFit/>
          </a:bodyPr>
          <a:lstStyle/>
          <a:p>
            <a:r>
              <a:rPr lang="en-US" sz="2800" dirty="0" smtClean="0"/>
              <a:t>Animals, Science  are </a:t>
            </a:r>
            <a:r>
              <a:rPr lang="en-US" sz="2800" dirty="0" smtClean="0"/>
              <a:t>the most popular content </a:t>
            </a:r>
            <a:r>
              <a:rPr lang="en-US" sz="2800" dirty="0" smtClean="0"/>
              <a:t>category on the platform, shows that people love “real life“ and “factual” content the most.</a:t>
            </a:r>
            <a:endParaRPr lang="en-IN" sz="2800" dirty="0"/>
          </a:p>
        </p:txBody>
      </p:sp>
      <p:sp>
        <p:nvSpPr>
          <p:cNvPr id="26" name="TextBox 25"/>
          <p:cNvSpPr txBox="1"/>
          <p:nvPr/>
        </p:nvSpPr>
        <p:spPr>
          <a:xfrm>
            <a:off x="9040746" y="7230196"/>
            <a:ext cx="8866254" cy="2246769"/>
          </a:xfrm>
          <a:prstGeom prst="rect">
            <a:avLst/>
          </a:prstGeom>
          <a:noFill/>
        </p:spPr>
        <p:txBody>
          <a:bodyPr wrap="square" rtlCol="0">
            <a:spAutoFit/>
          </a:bodyPr>
          <a:lstStyle/>
          <a:p>
            <a:r>
              <a:rPr lang="en-US" sz="2800" dirty="0" smtClean="0"/>
              <a:t>Next step:</a:t>
            </a:r>
          </a:p>
          <a:p>
            <a:r>
              <a:rPr lang="en-US" sz="2800" dirty="0" smtClean="0"/>
              <a:t>This ad-hoc analysis is insightful, but it’s time to take this analysis into large scale production for real-time understanding of your business. </a:t>
            </a:r>
          </a:p>
          <a:p>
            <a:r>
              <a:rPr lang="en-US" sz="2800" dirty="0" smtClean="0"/>
              <a:t>We can show you how to do this. </a:t>
            </a:r>
            <a:endParaRPr lang="en-IN" sz="28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5421913" y="5552246"/>
            <a:ext cx="5385738" cy="434221"/>
          </a:xfrm>
          <a:prstGeom prst="rect">
            <a:avLst/>
          </a:prstGeom>
        </p:spPr>
        <p:txBody>
          <a:bodyPr lIns="0" tIns="0" rIns="0" bIns="0" rtlCol="0" anchor="t">
            <a:spAutoFit/>
          </a:bodyPr>
          <a:lstStyle/>
          <a:p>
            <a:pPr>
              <a:lnSpc>
                <a:spcPts val="3640"/>
              </a:lnSpc>
            </a:pPr>
            <a:r>
              <a:rPr lang="en-US" sz="2600" spc="-26" dirty="0">
                <a:solidFill>
                  <a:srgbClr val="FFFFFF"/>
                </a:solidFill>
              </a:rPr>
              <a:t>ANY QUESTIONS?</a:t>
            </a:r>
          </a:p>
        </p:txBody>
      </p:sp>
      <p:grpSp>
        <p:nvGrpSpPr>
          <p:cNvPr id="3" name="Group 3"/>
          <p:cNvGrpSpPr/>
          <p:nvPr/>
        </p:nvGrpSpPr>
        <p:grpSpPr>
          <a:xfrm>
            <a:off x="728428" y="3599225"/>
            <a:ext cx="3546595" cy="3371248"/>
            <a:chOff x="0" y="0"/>
            <a:chExt cx="4728794" cy="4494997"/>
          </a:xfrm>
        </p:grpSpPr>
        <p:grpSp>
          <p:nvGrpSpPr>
            <p:cNvPr id="4" name="Group 4"/>
            <p:cNvGrpSpPr>
              <a:grpSpLocks noChangeAspect="1"/>
            </p:cNvGrpSpPr>
            <p:nvPr/>
          </p:nvGrpSpPr>
          <p:grpSpPr>
            <a:xfrm>
              <a:off x="782946" y="549149"/>
              <a:ext cx="3945848" cy="394584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sp>
        </p:grpSp>
        <p:pic>
          <p:nvPicPr>
            <p:cNvPr id="6" name="Picture 6"/>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b="321"/>
            <a:stretch>
              <a:fillRect/>
            </a:stretch>
          </p:blipFill>
          <p:spPr>
            <a:xfrm rot="-5115457">
              <a:off x="160550" y="152500"/>
              <a:ext cx="3945848" cy="3954260"/>
            </a:xfrm>
            <a:prstGeom prst="rect">
              <a:avLst/>
            </a:prstGeom>
          </p:spPr>
        </p:pic>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solidFill>
                  <a:srgbClr val="FFFFFF"/>
                </a:solidFill>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0" y="0"/>
              <a:ext cx="2891870" cy="2689439"/>
            </a:xfrm>
            <a:prstGeom prst="rect">
              <a:avLst/>
            </a:prstGeom>
          </p:spPr>
        </p:pic>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504692" y="286337"/>
            <a:ext cx="9157314" cy="5466587"/>
            <a:chOff x="-1804552" y="-2954271"/>
            <a:chExt cx="12209751" cy="7288782"/>
          </a:xfrm>
        </p:grpSpPr>
        <p:sp>
          <p:nvSpPr>
            <p:cNvPr id="3" name="TextBox 3"/>
            <p:cNvSpPr txBox="1"/>
            <p:nvPr/>
          </p:nvSpPr>
          <p:spPr>
            <a:xfrm>
              <a:off x="-1804552" y="-2954271"/>
              <a:ext cx="11564591" cy="1641475"/>
            </a:xfrm>
            <a:prstGeom prst="rect">
              <a:avLst/>
            </a:prstGeom>
          </p:spPr>
          <p:txBody>
            <a:bodyPr lIns="0" tIns="0" rIns="0" bIns="0" rtlCol="0" anchor="t">
              <a:spAutoFit/>
            </a:bodyPr>
            <a:lstStyle/>
            <a:p>
              <a:pPr>
                <a:lnSpc>
                  <a:spcPts val="9600"/>
                </a:lnSpc>
              </a:pPr>
              <a:r>
                <a:rPr lang="en-US" sz="8000" b="1" spc="-80" dirty="0">
                  <a:solidFill>
                    <a:schemeClr val="tx2">
                      <a:lumMod val="60000"/>
                      <a:lumOff val="40000"/>
                    </a:schemeClr>
                  </a:solidFill>
                </a:rPr>
                <a:t>Today's</a:t>
              </a:r>
              <a:r>
                <a:rPr lang="en-US" sz="8000" spc="-80" dirty="0">
                  <a:solidFill>
                    <a:schemeClr val="tx2">
                      <a:lumMod val="60000"/>
                      <a:lumOff val="40000"/>
                    </a:schemeClr>
                  </a:solidFill>
                </a:rPr>
                <a:t> </a:t>
              </a:r>
              <a:r>
                <a:rPr lang="en-US" sz="8000" b="1" spc="-80" dirty="0">
                  <a:solidFill>
                    <a:schemeClr val="tx2">
                      <a:lumMod val="60000"/>
                      <a:lumOff val="40000"/>
                    </a:schemeClr>
                  </a:solidFill>
                </a:rPr>
                <a:t>agenda</a:t>
              </a:r>
            </a:p>
          </p:txBody>
        </p:sp>
        <p:sp>
          <p:nvSpPr>
            <p:cNvPr id="4" name="TextBox 4"/>
            <p:cNvSpPr txBox="1"/>
            <p:nvPr/>
          </p:nvSpPr>
          <p:spPr>
            <a:xfrm>
              <a:off x="-1804552" y="-743801"/>
              <a:ext cx="12209751" cy="5078312"/>
            </a:xfrm>
            <a:prstGeom prst="rect">
              <a:avLst/>
            </a:prstGeom>
          </p:spPr>
          <p:txBody>
            <a:bodyPr wrap="square" lIns="0" tIns="0" rIns="0" bIns="0" rtlCol="0" anchor="t">
              <a:spAutoFit/>
            </a:bodyPr>
            <a:lstStyle/>
            <a:p>
              <a:pPr marL="571500" indent="-571500">
                <a:lnSpc>
                  <a:spcPts val="2660"/>
                </a:lnSpc>
                <a:buFont typeface="Wingdings" panose="05000000000000000000" pitchFamily="2" charset="2"/>
                <a:buChar char="Ø"/>
              </a:pPr>
              <a:r>
                <a:rPr lang="en-US" sz="4000" spc="-19" dirty="0">
                  <a:solidFill>
                    <a:srgbClr val="000000"/>
                  </a:solidFill>
                  <a:latin typeface="Arial Narrow" panose="020B0606020202030204" pitchFamily="34" charset="0"/>
                </a:rPr>
                <a:t>Project </a:t>
              </a:r>
              <a:r>
                <a:rPr lang="en-US" sz="4000" spc="-19" dirty="0" smtClean="0">
                  <a:solidFill>
                    <a:srgbClr val="000000"/>
                  </a:solidFill>
                  <a:latin typeface="Arial Narrow" panose="020B0606020202030204" pitchFamily="34" charset="0"/>
                </a:rPr>
                <a:t>recap</a:t>
              </a:r>
            </a:p>
            <a:p>
              <a:pPr>
                <a:lnSpc>
                  <a:spcPts val="2660"/>
                </a:lnSpc>
              </a:pPr>
              <a:endParaRPr lang="en-US" sz="4000" spc="-19" dirty="0">
                <a:solidFill>
                  <a:srgbClr val="000000"/>
                </a:solidFill>
                <a:latin typeface="Arial Narrow" panose="020B0606020202030204" pitchFamily="34" charset="0"/>
              </a:endParaRPr>
            </a:p>
            <a:p>
              <a:pPr marL="571500" indent="-571500">
                <a:lnSpc>
                  <a:spcPts val="2660"/>
                </a:lnSpc>
                <a:buFont typeface="Wingdings" panose="05000000000000000000" pitchFamily="2" charset="2"/>
                <a:buChar char="Ø"/>
              </a:pPr>
              <a:r>
                <a:rPr lang="en-US" sz="4000" spc="-19" dirty="0" smtClean="0">
                  <a:solidFill>
                    <a:srgbClr val="000000"/>
                  </a:solidFill>
                  <a:latin typeface="Arial Narrow" panose="020B0606020202030204" pitchFamily="34" charset="0"/>
                </a:rPr>
                <a:t>Problem</a:t>
              </a:r>
            </a:p>
            <a:p>
              <a:pPr>
                <a:lnSpc>
                  <a:spcPts val="2660"/>
                </a:lnSpc>
              </a:pPr>
              <a:endParaRPr lang="en-US" sz="4000" spc="-19" dirty="0">
                <a:solidFill>
                  <a:srgbClr val="000000"/>
                </a:solidFill>
                <a:latin typeface="Arial Narrow" panose="020B0606020202030204" pitchFamily="34" charset="0"/>
              </a:endParaRPr>
            </a:p>
            <a:p>
              <a:pPr marL="571500" indent="-571500">
                <a:lnSpc>
                  <a:spcPts val="2660"/>
                </a:lnSpc>
                <a:buFont typeface="Wingdings" panose="05000000000000000000" pitchFamily="2" charset="2"/>
                <a:buChar char="Ø"/>
              </a:pPr>
              <a:r>
                <a:rPr lang="en-US" sz="4000" spc="-19" dirty="0">
                  <a:solidFill>
                    <a:srgbClr val="000000"/>
                  </a:solidFill>
                  <a:latin typeface="Arial Narrow" panose="020B0606020202030204" pitchFamily="34" charset="0"/>
                </a:rPr>
                <a:t>The Analytics T</a:t>
              </a:r>
              <a:r>
                <a:rPr lang="en-US" sz="4000" spc="-19" dirty="0" smtClean="0">
                  <a:solidFill>
                    <a:srgbClr val="000000"/>
                  </a:solidFill>
                  <a:latin typeface="Arial Narrow" panose="020B0606020202030204" pitchFamily="34" charset="0"/>
                </a:rPr>
                <a:t>eam</a:t>
              </a:r>
            </a:p>
            <a:p>
              <a:pPr>
                <a:lnSpc>
                  <a:spcPts val="2660"/>
                </a:lnSpc>
              </a:pPr>
              <a:endParaRPr lang="en-US" sz="4000" spc="-19" dirty="0">
                <a:solidFill>
                  <a:srgbClr val="000000"/>
                </a:solidFill>
                <a:latin typeface="Arial Narrow" panose="020B0606020202030204" pitchFamily="34" charset="0"/>
              </a:endParaRPr>
            </a:p>
            <a:p>
              <a:pPr marL="571500" indent="-571500">
                <a:lnSpc>
                  <a:spcPts val="2660"/>
                </a:lnSpc>
                <a:buFont typeface="Wingdings" panose="05000000000000000000" pitchFamily="2" charset="2"/>
                <a:buChar char="Ø"/>
              </a:pPr>
              <a:r>
                <a:rPr lang="en-US" sz="4000" spc="-19" dirty="0" smtClean="0">
                  <a:solidFill>
                    <a:srgbClr val="000000"/>
                  </a:solidFill>
                  <a:latin typeface="Arial Narrow" panose="020B0606020202030204" pitchFamily="34" charset="0"/>
                </a:rPr>
                <a:t>Process</a:t>
              </a:r>
            </a:p>
            <a:p>
              <a:pPr>
                <a:lnSpc>
                  <a:spcPts val="2660"/>
                </a:lnSpc>
              </a:pPr>
              <a:endParaRPr lang="en-US" sz="4000" spc="-19" dirty="0">
                <a:solidFill>
                  <a:srgbClr val="000000"/>
                </a:solidFill>
                <a:latin typeface="Arial Narrow" panose="020B0606020202030204" pitchFamily="34" charset="0"/>
              </a:endParaRPr>
            </a:p>
            <a:p>
              <a:pPr marL="571500" indent="-571500">
                <a:lnSpc>
                  <a:spcPts val="2660"/>
                </a:lnSpc>
                <a:buFont typeface="Wingdings" panose="05000000000000000000" pitchFamily="2" charset="2"/>
                <a:buChar char="Ø"/>
              </a:pPr>
              <a:r>
                <a:rPr lang="en-US" sz="4000" spc="-19" dirty="0" smtClean="0">
                  <a:solidFill>
                    <a:srgbClr val="000000"/>
                  </a:solidFill>
                  <a:latin typeface="Arial Narrow" panose="020B0606020202030204" pitchFamily="34" charset="0"/>
                </a:rPr>
                <a:t>Insights</a:t>
              </a:r>
            </a:p>
            <a:p>
              <a:pPr>
                <a:lnSpc>
                  <a:spcPts val="2660"/>
                </a:lnSpc>
              </a:pPr>
              <a:endParaRPr lang="en-US" sz="4000" spc="-19" dirty="0">
                <a:solidFill>
                  <a:srgbClr val="000000"/>
                </a:solidFill>
                <a:latin typeface="Arial Narrow" panose="020B0606020202030204" pitchFamily="34" charset="0"/>
              </a:endParaRPr>
            </a:p>
            <a:p>
              <a:pPr marL="571500" indent="-571500">
                <a:lnSpc>
                  <a:spcPts val="2660"/>
                </a:lnSpc>
                <a:buFont typeface="Wingdings" panose="05000000000000000000" pitchFamily="2" charset="2"/>
                <a:buChar char="Ø"/>
              </a:pPr>
              <a:r>
                <a:rPr lang="en-US" sz="4000" spc="-19" dirty="0">
                  <a:solidFill>
                    <a:srgbClr val="000000"/>
                  </a:solidFill>
                  <a:latin typeface="Arial Narrow" panose="020B0606020202030204" pitchFamily="34" charset="0"/>
                </a:rPr>
                <a:t>Summary</a:t>
              </a:r>
            </a:p>
          </p:txBody>
        </p:sp>
      </p:grpSp>
      <p:grpSp>
        <p:nvGrpSpPr>
          <p:cNvPr id="5" name="Group 5"/>
          <p:cNvGrpSpPr/>
          <p:nvPr/>
        </p:nvGrpSpPr>
        <p:grpSpPr>
          <a:xfrm>
            <a:off x="13487400" y="-59480"/>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8" name="Picture 8"/>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0142100" y="3156898"/>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2" name="Picture 1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6841414" y="6873486"/>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6" name="Picture 16"/>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0" y="560077"/>
            <a:ext cx="2253799" cy="9474693"/>
            <a:chOff x="0" y="0"/>
            <a:chExt cx="3005065" cy="12632924"/>
          </a:xfrm>
        </p:grpSpPr>
        <p:pic>
          <p:nvPicPr>
            <p:cNvPr id="18" name="Picture 18"/>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0" y="9838214"/>
              <a:ext cx="3005065" cy="2794710"/>
            </a:xfrm>
            <a:prstGeom prst="rect">
              <a:avLst/>
            </a:prstGeom>
          </p:spPr>
        </p:pic>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240121" y="276555"/>
            <a:ext cx="17253775" cy="9117799"/>
            <a:chOff x="0" y="0"/>
            <a:chExt cx="23005033" cy="12157065"/>
          </a:xfrm>
          <a:solidFill>
            <a:srgbClr val="A100FF"/>
          </a:solidFill>
        </p:grpSpPr>
        <p:pic>
          <p:nvPicPr>
            <p:cNvPr id="3" name="Picture 3"/>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6760969" y="0"/>
              <a:ext cx="2891870" cy="2689439"/>
            </a:xfrm>
            <a:prstGeom prst="rect">
              <a:avLst/>
            </a:prstGeom>
            <a:grpFill/>
          </p:spPr>
        </p:pic>
        <p:pic>
          <p:nvPicPr>
            <p:cNvPr id="4" name="Picture 4"/>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6760969" y="3155875"/>
              <a:ext cx="2891870" cy="2689439"/>
            </a:xfrm>
            <a:prstGeom prst="rect">
              <a:avLst/>
            </a:prstGeom>
            <a:grpFill/>
          </p:spPr>
        </p:pic>
        <p:pic>
          <p:nvPicPr>
            <p:cNvPr id="5" name="Picture 5"/>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6760969" y="6311751"/>
              <a:ext cx="2891870" cy="2689439"/>
            </a:xfrm>
            <a:prstGeom prst="rect">
              <a:avLst/>
            </a:prstGeom>
            <a:grpFill/>
          </p:spPr>
        </p:pic>
        <p:pic>
          <p:nvPicPr>
            <p:cNvPr id="6" name="Picture 6"/>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6760969" y="9467626"/>
              <a:ext cx="2891870" cy="2689439"/>
            </a:xfrm>
            <a:prstGeom prst="rect">
              <a:avLst/>
            </a:prstGeom>
            <a:grpFill/>
          </p:spPr>
        </p:pic>
        <p:pic>
          <p:nvPicPr>
            <p:cNvPr id="7" name="Picture 7"/>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3408776" y="0"/>
              <a:ext cx="2891870" cy="2689439"/>
            </a:xfrm>
            <a:prstGeom prst="rect">
              <a:avLst/>
            </a:prstGeom>
            <a:grpFill/>
          </p:spPr>
        </p:pic>
        <p:pic>
          <p:nvPicPr>
            <p:cNvPr id="8" name="Picture 8"/>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3408776" y="3155875"/>
              <a:ext cx="2891870" cy="2689439"/>
            </a:xfrm>
            <a:prstGeom prst="rect">
              <a:avLst/>
            </a:prstGeom>
            <a:grpFill/>
          </p:spPr>
        </p:pic>
        <p:pic>
          <p:nvPicPr>
            <p:cNvPr id="9" name="Picture 9"/>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3408776" y="6311751"/>
              <a:ext cx="2891870" cy="2689439"/>
            </a:xfrm>
            <a:prstGeom prst="rect">
              <a:avLst/>
            </a:prstGeom>
            <a:grpFill/>
          </p:spPr>
        </p:pic>
        <p:pic>
          <p:nvPicPr>
            <p:cNvPr id="10" name="Picture 10"/>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3408776" y="9467626"/>
              <a:ext cx="2891870" cy="2689439"/>
            </a:xfrm>
            <a:prstGeom prst="rect">
              <a:avLst/>
            </a:prstGeom>
            <a:grpFill/>
          </p:spPr>
        </p:pic>
        <p:pic>
          <p:nvPicPr>
            <p:cNvPr id="11" name="Picture 11"/>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056582" y="0"/>
              <a:ext cx="2891870" cy="2689439"/>
            </a:xfrm>
            <a:prstGeom prst="rect">
              <a:avLst/>
            </a:prstGeom>
            <a:grpFill/>
          </p:spPr>
        </p:pic>
        <p:pic>
          <p:nvPicPr>
            <p:cNvPr id="12" name="Picture 12"/>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056582" y="3155875"/>
              <a:ext cx="2891870" cy="2689439"/>
            </a:xfrm>
            <a:prstGeom prst="rect">
              <a:avLst/>
            </a:prstGeom>
            <a:grpFill/>
          </p:spPr>
        </p:pic>
        <p:pic>
          <p:nvPicPr>
            <p:cNvPr id="13" name="Picture 13"/>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056582" y="6311751"/>
              <a:ext cx="2891870" cy="2689439"/>
            </a:xfrm>
            <a:prstGeom prst="rect">
              <a:avLst/>
            </a:prstGeom>
            <a:grpFill/>
          </p:spPr>
        </p:pic>
        <p:pic>
          <p:nvPicPr>
            <p:cNvPr id="14" name="Picture 14"/>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056582" y="9467626"/>
              <a:ext cx="2891870" cy="2689439"/>
            </a:xfrm>
            <a:prstGeom prst="rect">
              <a:avLst/>
            </a:prstGeom>
            <a:grpFill/>
          </p:spPr>
        </p:pic>
        <p:pic>
          <p:nvPicPr>
            <p:cNvPr id="15" name="Picture 15"/>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20113163" y="0"/>
              <a:ext cx="2891870" cy="2689439"/>
            </a:xfrm>
            <a:prstGeom prst="rect">
              <a:avLst/>
            </a:prstGeom>
            <a:grpFill/>
          </p:spPr>
        </p:pic>
        <p:pic>
          <p:nvPicPr>
            <p:cNvPr id="16" name="Picture 16"/>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20113163" y="3155875"/>
              <a:ext cx="2891870" cy="2689439"/>
            </a:xfrm>
            <a:prstGeom prst="rect">
              <a:avLst/>
            </a:prstGeom>
            <a:grpFill/>
          </p:spPr>
        </p:pic>
        <p:pic>
          <p:nvPicPr>
            <p:cNvPr id="17" name="Picture 17"/>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20113163" y="6311751"/>
              <a:ext cx="2891870" cy="2689439"/>
            </a:xfrm>
            <a:prstGeom prst="rect">
              <a:avLst/>
            </a:prstGeom>
            <a:grpFill/>
          </p:spPr>
        </p:pic>
        <p:pic>
          <p:nvPicPr>
            <p:cNvPr id="18" name="Picture 18"/>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20113163" y="9467626"/>
              <a:ext cx="2891870" cy="2689439"/>
            </a:xfrm>
            <a:prstGeom prst="rect">
              <a:avLst/>
            </a:prstGeom>
            <a:grpFill/>
          </p:spPr>
        </p:pic>
        <p:pic>
          <p:nvPicPr>
            <p:cNvPr id="19" name="Picture 19"/>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704388" y="0"/>
              <a:ext cx="2891870" cy="2689439"/>
            </a:xfrm>
            <a:prstGeom prst="rect">
              <a:avLst/>
            </a:prstGeom>
            <a:grpFill/>
          </p:spPr>
        </p:pic>
        <p:pic>
          <p:nvPicPr>
            <p:cNvPr id="20" name="Picture 20"/>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704388" y="3155875"/>
              <a:ext cx="2891870" cy="2689439"/>
            </a:xfrm>
            <a:prstGeom prst="rect">
              <a:avLst/>
            </a:prstGeom>
            <a:grpFill/>
          </p:spPr>
        </p:pic>
        <p:pic>
          <p:nvPicPr>
            <p:cNvPr id="21" name="Picture 21"/>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704388" y="6311751"/>
              <a:ext cx="2891870" cy="2689439"/>
            </a:xfrm>
            <a:prstGeom prst="rect">
              <a:avLst/>
            </a:prstGeom>
            <a:grpFill/>
          </p:spPr>
        </p:pic>
        <p:pic>
          <p:nvPicPr>
            <p:cNvPr id="22" name="Picture 22"/>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704388" y="9467626"/>
              <a:ext cx="2891870" cy="2689439"/>
            </a:xfrm>
            <a:prstGeom prst="rect">
              <a:avLst/>
            </a:prstGeom>
            <a:grpFill/>
          </p:spPr>
        </p:pic>
        <p:pic>
          <p:nvPicPr>
            <p:cNvPr id="23" name="Picture 23"/>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352194" y="0"/>
              <a:ext cx="2891870" cy="2689439"/>
            </a:xfrm>
            <a:prstGeom prst="rect">
              <a:avLst/>
            </a:prstGeom>
            <a:grpFill/>
          </p:spPr>
        </p:pic>
        <p:pic>
          <p:nvPicPr>
            <p:cNvPr id="24" name="Picture 24"/>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352194" y="3155875"/>
              <a:ext cx="2891870" cy="2689439"/>
            </a:xfrm>
            <a:prstGeom prst="rect">
              <a:avLst/>
            </a:prstGeom>
            <a:grpFill/>
          </p:spPr>
        </p:pic>
        <p:pic>
          <p:nvPicPr>
            <p:cNvPr id="25" name="Picture 25"/>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352194" y="6311751"/>
              <a:ext cx="2891870" cy="2689439"/>
            </a:xfrm>
            <a:prstGeom prst="rect">
              <a:avLst/>
            </a:prstGeom>
            <a:grpFill/>
          </p:spPr>
        </p:pic>
        <p:pic>
          <p:nvPicPr>
            <p:cNvPr id="26" name="Picture 26"/>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352194" y="9467626"/>
              <a:ext cx="2891870" cy="2689439"/>
            </a:xfrm>
            <a:prstGeom prst="rect">
              <a:avLst/>
            </a:prstGeom>
            <a:grpFill/>
          </p:spPr>
        </p:pic>
        <p:pic>
          <p:nvPicPr>
            <p:cNvPr id="27" name="Picture 27"/>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0"/>
              <a:ext cx="2891870" cy="2689439"/>
            </a:xfrm>
            <a:prstGeom prst="rect">
              <a:avLst/>
            </a:prstGeom>
            <a:grpFill/>
          </p:spPr>
        </p:pic>
        <p:pic>
          <p:nvPicPr>
            <p:cNvPr id="28" name="Picture 28"/>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3155875"/>
              <a:ext cx="2891870" cy="2689439"/>
            </a:xfrm>
            <a:prstGeom prst="rect">
              <a:avLst/>
            </a:prstGeom>
            <a:grpFill/>
          </p:spPr>
        </p:pic>
        <p:pic>
          <p:nvPicPr>
            <p:cNvPr id="29" name="Picture 29"/>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6311751"/>
              <a:ext cx="2891870" cy="2689439"/>
            </a:xfrm>
            <a:prstGeom prst="rect">
              <a:avLst/>
            </a:prstGeom>
            <a:grpFill/>
          </p:spPr>
        </p:pic>
        <p:pic>
          <p:nvPicPr>
            <p:cNvPr id="30" name="Picture 30"/>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9467626"/>
              <a:ext cx="2891870" cy="2689439"/>
            </a:xfrm>
            <a:prstGeom prst="rect">
              <a:avLst/>
            </a:prstGeom>
            <a:grpFill/>
          </p:spPr>
        </p:pic>
      </p:grpSp>
      <p:sp>
        <p:nvSpPr>
          <p:cNvPr id="31" name="AutoShape 31"/>
          <p:cNvSpPr/>
          <p:nvPr/>
        </p:nvSpPr>
        <p:spPr>
          <a:xfrm>
            <a:off x="5943600" y="1681435"/>
            <a:ext cx="12039600" cy="6668539"/>
          </a:xfrm>
          <a:prstGeom prst="rect">
            <a:avLst/>
          </a:prstGeom>
          <a:solidFill>
            <a:schemeClr val="bg1"/>
          </a:solidFill>
        </p:spPr>
      </p:sp>
      <p:sp>
        <p:nvSpPr>
          <p:cNvPr id="36" name="TextBox 35"/>
          <p:cNvSpPr txBox="1"/>
          <p:nvPr/>
        </p:nvSpPr>
        <p:spPr>
          <a:xfrm>
            <a:off x="7071456" y="2019300"/>
            <a:ext cx="10699432" cy="5632311"/>
          </a:xfrm>
          <a:prstGeom prst="rect">
            <a:avLst/>
          </a:prstGeom>
          <a:noFill/>
        </p:spPr>
        <p:txBody>
          <a:bodyPr wrap="square" rtlCol="0">
            <a:spAutoFit/>
          </a:bodyPr>
          <a:lstStyle/>
          <a:p>
            <a:r>
              <a:rPr lang="en-US" sz="4000" dirty="0" smtClean="0">
                <a:latin typeface="Arial Narrow" panose="020B0606020202030204" pitchFamily="34" charset="0"/>
              </a:rPr>
              <a:t>Social Buzz, a social media and content creation company, located in San Francisco (USA) has recently reached out to us with 3 expectations :</a:t>
            </a:r>
          </a:p>
          <a:p>
            <a:pPr marL="571500" indent="-571500">
              <a:buFont typeface="Arial" panose="020B0604020202020204" pitchFamily="34" charset="0"/>
              <a:buChar char="•"/>
            </a:pPr>
            <a:endParaRPr lang="en-US" sz="4000" dirty="0">
              <a:latin typeface="Arial Narrow" panose="020B0606020202030204" pitchFamily="34" charset="0"/>
            </a:endParaRPr>
          </a:p>
          <a:p>
            <a:pPr marL="742950" indent="-742950">
              <a:buFont typeface="+mj-lt"/>
              <a:buAutoNum type="arabicPeriod"/>
            </a:pPr>
            <a:r>
              <a:rPr lang="en-US" sz="4000" dirty="0" smtClean="0">
                <a:latin typeface="Arial Narrow" panose="020B0606020202030204" pitchFamily="34" charset="0"/>
              </a:rPr>
              <a:t>An </a:t>
            </a:r>
            <a:r>
              <a:rPr lang="en-US" sz="4000" dirty="0">
                <a:latin typeface="Arial Narrow" panose="020B0606020202030204" pitchFamily="34" charset="0"/>
              </a:rPr>
              <a:t>audit of their big data </a:t>
            </a:r>
            <a:r>
              <a:rPr lang="en-US" sz="4000" dirty="0" smtClean="0">
                <a:latin typeface="Arial Narrow" panose="020B0606020202030204" pitchFamily="34" charset="0"/>
              </a:rPr>
              <a:t>practice.</a:t>
            </a:r>
          </a:p>
          <a:p>
            <a:pPr marL="742950" indent="-742950">
              <a:buFont typeface="+mj-lt"/>
              <a:buAutoNum type="arabicPeriod"/>
            </a:pPr>
            <a:r>
              <a:rPr lang="en-US" sz="4000" dirty="0" smtClean="0">
                <a:latin typeface="Arial Narrow" panose="020B0606020202030204" pitchFamily="34" charset="0"/>
              </a:rPr>
              <a:t>Recommendations </a:t>
            </a:r>
            <a:r>
              <a:rPr lang="en-US" sz="4000" dirty="0">
                <a:latin typeface="Arial Narrow" panose="020B0606020202030204" pitchFamily="34" charset="0"/>
              </a:rPr>
              <a:t>for a successful </a:t>
            </a:r>
            <a:r>
              <a:rPr lang="en-US" sz="4000" dirty="0" smtClean="0">
                <a:latin typeface="Arial Narrow" panose="020B0606020202030204" pitchFamily="34" charset="0"/>
              </a:rPr>
              <a:t>IPO.</a:t>
            </a:r>
          </a:p>
          <a:p>
            <a:pPr marL="742950" indent="-742950">
              <a:buFont typeface="+mj-lt"/>
              <a:buAutoNum type="arabicPeriod"/>
            </a:pPr>
            <a:r>
              <a:rPr lang="en-US" sz="4000" dirty="0" smtClean="0">
                <a:latin typeface="Arial Narrow" panose="020B0606020202030204" pitchFamily="34" charset="0"/>
              </a:rPr>
              <a:t>An </a:t>
            </a:r>
            <a:r>
              <a:rPr lang="en-US" sz="4000" dirty="0">
                <a:latin typeface="Arial Narrow" panose="020B0606020202030204" pitchFamily="34" charset="0"/>
              </a:rPr>
              <a:t>analysis of their content categories that highlights the top 5 categories with the largest aggregate popularity </a:t>
            </a:r>
            <a:r>
              <a:rPr lang="en-US" sz="4000" dirty="0" smtClean="0">
                <a:latin typeface="Arial Narrow" panose="020B0606020202030204" pitchFamily="34" charset="0"/>
              </a:rPr>
              <a:t>.</a:t>
            </a:r>
            <a:endParaRPr lang="en-IN" sz="4000" dirty="0">
              <a:latin typeface="Arial Narrow" panose="020B0606020202030204" pitchFamily="34" charset="0"/>
            </a:endParaRPr>
          </a:p>
        </p:txBody>
      </p:sp>
      <p:sp>
        <p:nvSpPr>
          <p:cNvPr id="34" name="Oval 33"/>
          <p:cNvSpPr/>
          <p:nvPr/>
        </p:nvSpPr>
        <p:spPr>
          <a:xfrm>
            <a:off x="1447698" y="2104351"/>
            <a:ext cx="5623758" cy="5547260"/>
          </a:xfrm>
          <a:prstGeom prst="ellipse">
            <a:avLst/>
          </a:prstGeom>
          <a:solidFill>
            <a:srgbClr val="A100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TextBox 36"/>
          <p:cNvSpPr txBox="1"/>
          <p:nvPr/>
        </p:nvSpPr>
        <p:spPr>
          <a:xfrm>
            <a:off x="2367770" y="3468318"/>
            <a:ext cx="3783613" cy="2554545"/>
          </a:xfrm>
          <a:prstGeom prst="rect">
            <a:avLst/>
          </a:prstGeom>
          <a:noFill/>
        </p:spPr>
        <p:txBody>
          <a:bodyPr wrap="square" rtlCol="0">
            <a:spAutoFit/>
          </a:bodyPr>
          <a:lstStyle/>
          <a:p>
            <a:pPr algn="ctr">
              <a:lnSpc>
                <a:spcPts val="9600"/>
              </a:lnSpc>
            </a:pPr>
            <a:r>
              <a:rPr lang="en-US" sz="8000" b="1" spc="-80" dirty="0">
                <a:solidFill>
                  <a:srgbClr val="FFFFFF"/>
                </a:solidFill>
              </a:rPr>
              <a:t>Project</a:t>
            </a:r>
            <a:r>
              <a:rPr lang="en-US" sz="8000" spc="-80" dirty="0">
                <a:solidFill>
                  <a:srgbClr val="FFFFFF"/>
                </a:solidFill>
              </a:rPr>
              <a:t> </a:t>
            </a:r>
            <a:r>
              <a:rPr lang="en-US" sz="8000" b="1" spc="-80" dirty="0">
                <a:solidFill>
                  <a:srgbClr val="FFFFFF"/>
                </a:solidFill>
              </a:rPr>
              <a:t>Recap</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31" name="Group 2"/>
          <p:cNvGrpSpPr/>
          <p:nvPr/>
        </p:nvGrpSpPr>
        <p:grpSpPr>
          <a:xfrm>
            <a:off x="312282" y="177082"/>
            <a:ext cx="17595273" cy="9931759"/>
            <a:chOff x="0" y="0"/>
            <a:chExt cx="23005033" cy="12157065"/>
          </a:xfrm>
          <a:solidFill>
            <a:srgbClr val="A100FF"/>
          </a:solidFill>
        </p:grpSpPr>
        <p:pic>
          <p:nvPicPr>
            <p:cNvPr id="32" name="Picture 3"/>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6760969" y="0"/>
              <a:ext cx="2891870" cy="2689439"/>
            </a:xfrm>
            <a:prstGeom prst="rect">
              <a:avLst/>
            </a:prstGeom>
            <a:grpFill/>
          </p:spPr>
        </p:pic>
        <p:pic>
          <p:nvPicPr>
            <p:cNvPr id="33" name="Picture 4"/>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6760969" y="3155875"/>
              <a:ext cx="2891870" cy="2689439"/>
            </a:xfrm>
            <a:prstGeom prst="rect">
              <a:avLst/>
            </a:prstGeom>
            <a:grpFill/>
          </p:spPr>
        </p:pic>
        <p:pic>
          <p:nvPicPr>
            <p:cNvPr id="34" name="Picture 5"/>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6760969" y="6311751"/>
              <a:ext cx="2891870" cy="2689439"/>
            </a:xfrm>
            <a:prstGeom prst="rect">
              <a:avLst/>
            </a:prstGeom>
            <a:grpFill/>
          </p:spPr>
        </p:pic>
        <p:pic>
          <p:nvPicPr>
            <p:cNvPr id="35" name="Picture 6"/>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6760969" y="9467626"/>
              <a:ext cx="2891870" cy="2689439"/>
            </a:xfrm>
            <a:prstGeom prst="rect">
              <a:avLst/>
            </a:prstGeom>
            <a:grpFill/>
          </p:spPr>
        </p:pic>
        <p:pic>
          <p:nvPicPr>
            <p:cNvPr id="36" name="Picture 7"/>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3408776" y="0"/>
              <a:ext cx="2891870" cy="2689439"/>
            </a:xfrm>
            <a:prstGeom prst="rect">
              <a:avLst/>
            </a:prstGeom>
            <a:grpFill/>
          </p:spPr>
        </p:pic>
        <p:pic>
          <p:nvPicPr>
            <p:cNvPr id="37" name="Picture 8"/>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3408776" y="3155875"/>
              <a:ext cx="2891870" cy="2689439"/>
            </a:xfrm>
            <a:prstGeom prst="rect">
              <a:avLst/>
            </a:prstGeom>
            <a:grpFill/>
          </p:spPr>
        </p:pic>
        <p:pic>
          <p:nvPicPr>
            <p:cNvPr id="38" name="Picture 9"/>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3408776" y="6311751"/>
              <a:ext cx="2891870" cy="2689439"/>
            </a:xfrm>
            <a:prstGeom prst="rect">
              <a:avLst/>
            </a:prstGeom>
            <a:grpFill/>
          </p:spPr>
        </p:pic>
        <p:pic>
          <p:nvPicPr>
            <p:cNvPr id="39" name="Picture 10"/>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3408776" y="9467626"/>
              <a:ext cx="2891870" cy="2689439"/>
            </a:xfrm>
            <a:prstGeom prst="rect">
              <a:avLst/>
            </a:prstGeom>
            <a:grpFill/>
          </p:spPr>
        </p:pic>
        <p:pic>
          <p:nvPicPr>
            <p:cNvPr id="40" name="Picture 11"/>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056582" y="0"/>
              <a:ext cx="2891870" cy="2689439"/>
            </a:xfrm>
            <a:prstGeom prst="rect">
              <a:avLst/>
            </a:prstGeom>
            <a:grpFill/>
          </p:spPr>
        </p:pic>
        <p:pic>
          <p:nvPicPr>
            <p:cNvPr id="41" name="Picture 12"/>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056582" y="3155875"/>
              <a:ext cx="2891870" cy="2689439"/>
            </a:xfrm>
            <a:prstGeom prst="rect">
              <a:avLst/>
            </a:prstGeom>
            <a:grpFill/>
          </p:spPr>
        </p:pic>
        <p:pic>
          <p:nvPicPr>
            <p:cNvPr id="42" name="Picture 13"/>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056582" y="6311751"/>
              <a:ext cx="2891870" cy="2689439"/>
            </a:xfrm>
            <a:prstGeom prst="rect">
              <a:avLst/>
            </a:prstGeom>
            <a:grpFill/>
          </p:spPr>
        </p:pic>
        <p:pic>
          <p:nvPicPr>
            <p:cNvPr id="43" name="Picture 14"/>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056582" y="9467626"/>
              <a:ext cx="2891870" cy="2689439"/>
            </a:xfrm>
            <a:prstGeom prst="rect">
              <a:avLst/>
            </a:prstGeom>
            <a:grpFill/>
          </p:spPr>
        </p:pic>
        <p:pic>
          <p:nvPicPr>
            <p:cNvPr id="44" name="Picture 15"/>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20113163" y="0"/>
              <a:ext cx="2891870" cy="2689439"/>
            </a:xfrm>
            <a:prstGeom prst="rect">
              <a:avLst/>
            </a:prstGeom>
            <a:grpFill/>
          </p:spPr>
        </p:pic>
        <p:pic>
          <p:nvPicPr>
            <p:cNvPr id="45" name="Picture 16"/>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20113163" y="3155875"/>
              <a:ext cx="2891870" cy="2689439"/>
            </a:xfrm>
            <a:prstGeom prst="rect">
              <a:avLst/>
            </a:prstGeom>
            <a:grpFill/>
          </p:spPr>
        </p:pic>
        <p:pic>
          <p:nvPicPr>
            <p:cNvPr id="46" name="Picture 17"/>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20113163" y="6311751"/>
              <a:ext cx="2891870" cy="2689439"/>
            </a:xfrm>
            <a:prstGeom prst="rect">
              <a:avLst/>
            </a:prstGeom>
            <a:grpFill/>
          </p:spPr>
        </p:pic>
        <p:pic>
          <p:nvPicPr>
            <p:cNvPr id="47" name="Picture 18"/>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20113163" y="9467626"/>
              <a:ext cx="2891870" cy="2689439"/>
            </a:xfrm>
            <a:prstGeom prst="rect">
              <a:avLst/>
            </a:prstGeom>
            <a:grpFill/>
          </p:spPr>
        </p:pic>
        <p:pic>
          <p:nvPicPr>
            <p:cNvPr id="48" name="Picture 19"/>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704388" y="0"/>
              <a:ext cx="2891870" cy="2689439"/>
            </a:xfrm>
            <a:prstGeom prst="rect">
              <a:avLst/>
            </a:prstGeom>
            <a:grpFill/>
          </p:spPr>
        </p:pic>
        <p:pic>
          <p:nvPicPr>
            <p:cNvPr id="49" name="Picture 20"/>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704388" y="3155875"/>
              <a:ext cx="2891870" cy="2689439"/>
            </a:xfrm>
            <a:prstGeom prst="rect">
              <a:avLst/>
            </a:prstGeom>
            <a:grpFill/>
          </p:spPr>
        </p:pic>
        <p:pic>
          <p:nvPicPr>
            <p:cNvPr id="50" name="Picture 21"/>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704388" y="6311751"/>
              <a:ext cx="2891870" cy="2689439"/>
            </a:xfrm>
            <a:prstGeom prst="rect">
              <a:avLst/>
            </a:prstGeom>
            <a:grpFill/>
          </p:spPr>
        </p:pic>
        <p:pic>
          <p:nvPicPr>
            <p:cNvPr id="51" name="Picture 22"/>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704388" y="9467626"/>
              <a:ext cx="2891870" cy="2689439"/>
            </a:xfrm>
            <a:prstGeom prst="rect">
              <a:avLst/>
            </a:prstGeom>
            <a:grpFill/>
          </p:spPr>
        </p:pic>
        <p:pic>
          <p:nvPicPr>
            <p:cNvPr id="52" name="Picture 23"/>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352194" y="0"/>
              <a:ext cx="2891870" cy="2689439"/>
            </a:xfrm>
            <a:prstGeom prst="rect">
              <a:avLst/>
            </a:prstGeom>
            <a:grpFill/>
          </p:spPr>
        </p:pic>
        <p:pic>
          <p:nvPicPr>
            <p:cNvPr id="53" name="Picture 24"/>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352194" y="3155875"/>
              <a:ext cx="2891870" cy="2689439"/>
            </a:xfrm>
            <a:prstGeom prst="rect">
              <a:avLst/>
            </a:prstGeom>
            <a:grpFill/>
          </p:spPr>
        </p:pic>
        <p:pic>
          <p:nvPicPr>
            <p:cNvPr id="54" name="Picture 25"/>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352194" y="6311751"/>
              <a:ext cx="2891870" cy="2689439"/>
            </a:xfrm>
            <a:prstGeom prst="rect">
              <a:avLst/>
            </a:prstGeom>
            <a:grpFill/>
          </p:spPr>
        </p:pic>
        <p:pic>
          <p:nvPicPr>
            <p:cNvPr id="55" name="Picture 26"/>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352194" y="9467626"/>
              <a:ext cx="2891870" cy="2689439"/>
            </a:xfrm>
            <a:prstGeom prst="rect">
              <a:avLst/>
            </a:prstGeom>
            <a:grpFill/>
          </p:spPr>
        </p:pic>
        <p:pic>
          <p:nvPicPr>
            <p:cNvPr id="56" name="Picture 27"/>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0"/>
              <a:ext cx="2891870" cy="2689439"/>
            </a:xfrm>
            <a:prstGeom prst="rect">
              <a:avLst/>
            </a:prstGeom>
            <a:grpFill/>
          </p:spPr>
        </p:pic>
        <p:pic>
          <p:nvPicPr>
            <p:cNvPr id="57" name="Picture 28"/>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3155875"/>
              <a:ext cx="2891870" cy="2689439"/>
            </a:xfrm>
            <a:prstGeom prst="rect">
              <a:avLst/>
            </a:prstGeom>
            <a:grpFill/>
          </p:spPr>
        </p:pic>
        <p:pic>
          <p:nvPicPr>
            <p:cNvPr id="58" name="Picture 29"/>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6311751"/>
              <a:ext cx="2891870" cy="2689439"/>
            </a:xfrm>
            <a:prstGeom prst="rect">
              <a:avLst/>
            </a:prstGeom>
            <a:grpFill/>
          </p:spPr>
        </p:pic>
        <p:pic>
          <p:nvPicPr>
            <p:cNvPr id="59" name="Picture 30"/>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9467626"/>
              <a:ext cx="2891870" cy="2689439"/>
            </a:xfrm>
            <a:prstGeom prst="rect">
              <a:avLst/>
            </a:prstGeom>
            <a:grpFill/>
          </p:spPr>
        </p:pic>
      </p:grpSp>
      <p:sp>
        <p:nvSpPr>
          <p:cNvPr id="60" name="Oval 59"/>
          <p:cNvSpPr/>
          <p:nvPr/>
        </p:nvSpPr>
        <p:spPr>
          <a:xfrm>
            <a:off x="312282" y="139479"/>
            <a:ext cx="6964253" cy="3543031"/>
          </a:xfrm>
          <a:prstGeom prst="ellipse">
            <a:avLst/>
          </a:prstGeom>
          <a:solidFill>
            <a:srgbClr val="A100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0" b="1" dirty="0">
                <a:solidFill>
                  <a:schemeClr val="bg1"/>
                </a:solidFill>
              </a:rPr>
              <a:t>Problem</a:t>
            </a:r>
            <a:endParaRPr lang="en-IN" sz="8000" b="1" dirty="0"/>
          </a:p>
        </p:txBody>
      </p:sp>
      <p:sp>
        <p:nvSpPr>
          <p:cNvPr id="62" name="Rounded Rectangle 61"/>
          <p:cNvSpPr/>
          <p:nvPr/>
        </p:nvSpPr>
        <p:spPr>
          <a:xfrm>
            <a:off x="5827793" y="3009900"/>
            <a:ext cx="12079762" cy="35052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sz="3600" dirty="0"/>
              <a:t>Social Buzz, with over 500 million monthly active users, generates massive amounts of unstructured data including 100,000 daily content pieces. To manage and analyze this data, the company employs 200 technical staff out of a total of 250 employees.</a:t>
            </a:r>
            <a:endParaRPr lang="en-IN" sz="3600" dirty="0"/>
          </a:p>
        </p:txBody>
      </p:sp>
      <p:sp>
        <p:nvSpPr>
          <p:cNvPr id="64" name="Rounded Rectangle 63"/>
          <p:cNvSpPr/>
          <p:nvPr/>
        </p:nvSpPr>
        <p:spPr>
          <a:xfrm>
            <a:off x="5827791" y="6769714"/>
            <a:ext cx="12135881" cy="3314699"/>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sz="3600" dirty="0"/>
              <a:t>Accenture's Analytics Team will analyze Social Buzz's content categories to identify top performers and provide data-driven insights for scaling the business.</a:t>
            </a:r>
            <a:endParaRPr lang="en-IN" sz="3600" dirty="0">
              <a:solidFill>
                <a:schemeClr val="bg1">
                  <a:lumMod val="95000"/>
                </a:schemeClr>
              </a:solidFill>
            </a:endParaRPr>
          </a:p>
        </p:txBody>
      </p:sp>
      <p:sp>
        <p:nvSpPr>
          <p:cNvPr id="65" name="TextBox 64"/>
          <p:cNvSpPr txBox="1"/>
          <p:nvPr/>
        </p:nvSpPr>
        <p:spPr>
          <a:xfrm>
            <a:off x="11963400" y="3467100"/>
            <a:ext cx="184731" cy="369332"/>
          </a:xfrm>
          <a:prstGeom prst="rect">
            <a:avLst/>
          </a:prstGeom>
          <a:noFill/>
        </p:spPr>
        <p:txBody>
          <a:bodyPr wrap="none" rtlCol="0">
            <a:spAutoFit/>
          </a:bodyPr>
          <a:lstStyle/>
          <a:p>
            <a:endParaRPr lang="en-IN" dirty="0"/>
          </a:p>
        </p:txBody>
      </p:sp>
      <p:pic>
        <p:nvPicPr>
          <p:cNvPr id="66" name="Picture 6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52400" y="4482502"/>
            <a:ext cx="5323315" cy="408999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06723" y="406153"/>
            <a:ext cx="9939843" cy="9474693"/>
            <a:chOff x="0" y="0"/>
            <a:chExt cx="13253124" cy="12632924"/>
          </a:xfrm>
        </p:grpSpPr>
        <p:pic>
          <p:nvPicPr>
            <p:cNvPr id="3" name="Picture 3"/>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248060" y="9838214"/>
              <a:ext cx="3005065" cy="2794710"/>
            </a:xfrm>
            <a:prstGeom prst="rect">
              <a:avLst/>
            </a:prstGeom>
          </p:spPr>
        </p:pic>
      </p:grpSp>
      <p:sp>
        <p:nvSpPr>
          <p:cNvPr id="24" name="Freeform 24"/>
          <p:cNvSpPr/>
          <p:nvPr/>
        </p:nvSpPr>
        <p:spPr>
          <a:xfrm>
            <a:off x="8146734" y="3297246"/>
            <a:ext cx="3549781" cy="3328985"/>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5"/>
            <a:stretch>
              <a:fillRect l="-162891" t="-16684" r="-160683" b="-166629"/>
            </a:stretch>
          </a:blipFill>
          <a:ln>
            <a:solidFill>
              <a:schemeClr val="bg1"/>
            </a:solidFill>
          </a:ln>
        </p:spPr>
      </p:sp>
      <p:sp>
        <p:nvSpPr>
          <p:cNvPr id="29" name="Freeform 29"/>
          <p:cNvSpPr/>
          <p:nvPr/>
        </p:nvSpPr>
        <p:spPr>
          <a:xfrm>
            <a:off x="8192768" y="-19050"/>
            <a:ext cx="3561082" cy="3277245"/>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6"/>
            <a:stretch>
              <a:fillRect l="-164266" t="1917" r="-22903" b="-93994"/>
            </a:stretch>
          </a:blipFill>
          <a:ln>
            <a:solidFill>
              <a:schemeClr val="bg1"/>
            </a:solidFill>
          </a:ln>
        </p:spPr>
        <p:txBody>
          <a:bodyPr/>
          <a:lstStyle/>
          <a:p>
            <a:endParaRPr lang="en-AU" dirty="0"/>
          </a:p>
        </p:txBody>
      </p:sp>
      <p:sp>
        <p:nvSpPr>
          <p:cNvPr id="31" name="TextBox 31"/>
          <p:cNvSpPr txBox="1"/>
          <p:nvPr/>
        </p:nvSpPr>
        <p:spPr>
          <a:xfrm>
            <a:off x="1766538" y="3331799"/>
            <a:ext cx="7301262" cy="2462213"/>
          </a:xfrm>
          <a:prstGeom prst="rect">
            <a:avLst/>
          </a:prstGeom>
        </p:spPr>
        <p:txBody>
          <a:bodyPr wrap="square" lIns="0" tIns="0" rIns="0" bIns="0" rtlCol="0" anchor="t">
            <a:spAutoFit/>
          </a:bodyPr>
          <a:lstStyle/>
          <a:p>
            <a:pPr algn="ctr">
              <a:lnSpc>
                <a:spcPts val="9600"/>
              </a:lnSpc>
            </a:pPr>
            <a:r>
              <a:rPr lang="en-US" sz="8000" b="1" spc="-80" dirty="0">
                <a:solidFill>
                  <a:schemeClr val="tx2">
                    <a:lumMod val="60000"/>
                    <a:lumOff val="40000"/>
                  </a:schemeClr>
                </a:solidFill>
              </a:rPr>
              <a:t>The Analytics </a:t>
            </a:r>
            <a:r>
              <a:rPr lang="en-US" sz="8000" b="1" spc="-80" dirty="0" smtClean="0">
                <a:solidFill>
                  <a:schemeClr val="tx2">
                    <a:lumMod val="60000"/>
                    <a:lumOff val="40000"/>
                  </a:schemeClr>
                </a:solidFill>
              </a:rPr>
              <a:t>Team</a:t>
            </a:r>
            <a:endParaRPr lang="en-US" sz="8000" b="1" spc="-80" dirty="0">
              <a:solidFill>
                <a:schemeClr val="tx2">
                  <a:lumMod val="60000"/>
                  <a:lumOff val="40000"/>
                </a:schemeClr>
              </a:solidFill>
            </a:endParaRPr>
          </a:p>
        </p:txBody>
      </p:sp>
      <p:sp>
        <p:nvSpPr>
          <p:cNvPr id="51" name="Rounded Rectangle 50"/>
          <p:cNvSpPr/>
          <p:nvPr/>
        </p:nvSpPr>
        <p:spPr>
          <a:xfrm>
            <a:off x="11916220" y="1046598"/>
            <a:ext cx="6289082" cy="1143000"/>
          </a:xfrm>
          <a:prstGeom prst="roundRect">
            <a:avLst/>
          </a:prstGeom>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r>
              <a:rPr lang="en-US" sz="4000" dirty="0">
                <a:latin typeface="Arial Narrow" panose="020B0606020202030204" pitchFamily="34" charset="0"/>
              </a:rPr>
              <a:t> Andrew Fleming (Chief Technical Architect)</a:t>
            </a:r>
            <a:endParaRPr lang="en-IN" sz="4000" dirty="0">
              <a:latin typeface="Arial Narrow" panose="020B0606020202030204" pitchFamily="34" charset="0"/>
            </a:endParaRPr>
          </a:p>
        </p:txBody>
      </p:sp>
      <p:sp>
        <p:nvSpPr>
          <p:cNvPr id="52" name="Rounded Rectangle 51"/>
          <p:cNvSpPr/>
          <p:nvPr/>
        </p:nvSpPr>
        <p:spPr>
          <a:xfrm>
            <a:off x="11897811" y="4453597"/>
            <a:ext cx="6289082" cy="1143000"/>
          </a:xfrm>
          <a:prstGeom prst="roundRect">
            <a:avLst/>
          </a:prstGeom>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r>
              <a:rPr lang="en-IN" sz="4000" dirty="0">
                <a:latin typeface="Arial Narrow" panose="020B0606020202030204" pitchFamily="34" charset="0"/>
              </a:rPr>
              <a:t> Marcus </a:t>
            </a:r>
            <a:r>
              <a:rPr lang="en-IN" sz="4000" dirty="0" err="1">
                <a:latin typeface="Arial Narrow" panose="020B0606020202030204" pitchFamily="34" charset="0"/>
              </a:rPr>
              <a:t>Rompton</a:t>
            </a:r>
            <a:r>
              <a:rPr lang="en-IN" sz="4000" dirty="0">
                <a:latin typeface="Arial Narrow" panose="020B0606020202030204" pitchFamily="34" charset="0"/>
              </a:rPr>
              <a:t> (Senior Principle)</a:t>
            </a:r>
          </a:p>
        </p:txBody>
      </p:sp>
      <p:sp>
        <p:nvSpPr>
          <p:cNvPr id="53" name="Rounded Rectangle 52"/>
          <p:cNvSpPr/>
          <p:nvPr/>
        </p:nvSpPr>
        <p:spPr>
          <a:xfrm>
            <a:off x="11916220" y="7784814"/>
            <a:ext cx="6289082" cy="1143000"/>
          </a:xfrm>
          <a:prstGeom prst="roundRect">
            <a:avLst/>
          </a:prstGeom>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r>
              <a:rPr lang="en-US" sz="4000" dirty="0" err="1" smtClean="0">
                <a:latin typeface="Arial Narrow" panose="020B0606020202030204" pitchFamily="34" charset="0"/>
              </a:rPr>
              <a:t>Sheersh</a:t>
            </a:r>
            <a:r>
              <a:rPr lang="en-US" sz="4000" dirty="0" smtClean="0">
                <a:latin typeface="Arial Narrow" panose="020B0606020202030204" pitchFamily="34" charset="0"/>
              </a:rPr>
              <a:t> </a:t>
            </a:r>
            <a:r>
              <a:rPr lang="en-US" sz="4000" dirty="0" err="1" smtClean="0">
                <a:latin typeface="Arial Narrow" panose="020B0606020202030204" pitchFamily="34" charset="0"/>
              </a:rPr>
              <a:t>Saxena</a:t>
            </a:r>
            <a:r>
              <a:rPr lang="en-US" sz="4000" dirty="0" smtClean="0">
                <a:latin typeface="Arial Narrow" panose="020B0606020202030204" pitchFamily="34" charset="0"/>
              </a:rPr>
              <a:t> (Data Analyst)</a:t>
            </a:r>
            <a:endParaRPr lang="en-IN" sz="4000" dirty="0">
              <a:latin typeface="Arial Narrow" panose="020B0606020202030204" pitchFamily="34" charset="0"/>
            </a:endParaRPr>
          </a:p>
        </p:txBody>
      </p:sp>
      <p:pic>
        <p:nvPicPr>
          <p:cNvPr id="62" name="Picture 61"/>
          <p:cNvPicPr>
            <a:picLocks noChangeAspect="1"/>
          </p:cNvPicPr>
          <p:nvPr/>
        </p:nvPicPr>
        <p:blipFill rotWithShape="1">
          <a:blip r:embed="rId7">
            <a:extLst>
              <a:ext uri="{28A0092B-C50C-407E-A947-70E740481C1C}">
                <a14:useLocalDpi xmlns:a14="http://schemas.microsoft.com/office/drawing/2010/main" val="0"/>
              </a:ext>
            </a:extLst>
          </a:blip>
          <a:srcRect l="7387" t="2072" r="53618" b="38720"/>
          <a:stretch/>
        </p:blipFill>
        <p:spPr>
          <a:xfrm>
            <a:off x="8277454" y="6807992"/>
            <a:ext cx="3391710" cy="3496305"/>
          </a:xfrm>
          <a:prstGeom prst="ellipse">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16" name="Picture 1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0" name="Picture 20"/>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4" name="Picture 24"/>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8" name="Picture 28"/>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32" name="Picture 32"/>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473945" y="0"/>
            <a:ext cx="6642545" cy="1231106"/>
          </a:xfrm>
          <a:prstGeom prst="rect">
            <a:avLst/>
          </a:prstGeom>
        </p:spPr>
        <p:txBody>
          <a:bodyPr lIns="0" tIns="0" rIns="0" bIns="0" rtlCol="0" anchor="t">
            <a:spAutoFit/>
          </a:bodyPr>
          <a:lstStyle/>
          <a:p>
            <a:pPr algn="r">
              <a:lnSpc>
                <a:spcPts val="9600"/>
              </a:lnSpc>
            </a:pPr>
            <a:r>
              <a:rPr lang="en-US" sz="8000" b="1" spc="-80" dirty="0">
                <a:solidFill>
                  <a:srgbClr val="FFFFFF"/>
                </a:solidFill>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spc="-640">
                <a:solidFill>
                  <a:srgbClr val="FFFFFF"/>
                </a:solidFill>
                <a:latin typeface="Clear Sans Regular Bold"/>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3</a:t>
            </a:r>
          </a:p>
        </p:txBody>
      </p:sp>
      <p:sp>
        <p:nvSpPr>
          <p:cNvPr id="39" name="Rounded Rectangle 38"/>
          <p:cNvSpPr/>
          <p:nvPr/>
        </p:nvSpPr>
        <p:spPr>
          <a:xfrm>
            <a:off x="4157190" y="1231106"/>
            <a:ext cx="13902208" cy="104775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sz="3200" dirty="0" smtClean="0">
                <a:solidFill>
                  <a:schemeClr val="tx1"/>
                </a:solidFill>
                <a:latin typeface="Arial Narrow" panose="020B0606020202030204" pitchFamily="34" charset="0"/>
              </a:rPr>
              <a:t>Data Understanding</a:t>
            </a:r>
            <a:endParaRPr lang="en-IN" sz="3200" dirty="0">
              <a:solidFill>
                <a:schemeClr val="tx1"/>
              </a:solidFill>
              <a:latin typeface="Arial Narrow" panose="020B0606020202030204" pitchFamily="34" charset="0"/>
            </a:endParaRPr>
          </a:p>
        </p:txBody>
      </p:sp>
      <p:sp>
        <p:nvSpPr>
          <p:cNvPr id="40" name="Rounded Rectangle 39"/>
          <p:cNvSpPr/>
          <p:nvPr/>
        </p:nvSpPr>
        <p:spPr>
          <a:xfrm>
            <a:off x="6000290" y="2844604"/>
            <a:ext cx="12039685" cy="1037816"/>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sz="3200" dirty="0" smtClean="0">
                <a:latin typeface="Arial Narrow" panose="020B0606020202030204" pitchFamily="34" charset="0"/>
              </a:rPr>
              <a:t>Data Cleaning</a:t>
            </a:r>
            <a:endParaRPr lang="en-IN" sz="3200" dirty="0">
              <a:latin typeface="Arial Narrow" panose="020B0606020202030204" pitchFamily="34" charset="0"/>
            </a:endParaRPr>
          </a:p>
        </p:txBody>
      </p:sp>
      <p:sp>
        <p:nvSpPr>
          <p:cNvPr id="41" name="Rounded Rectangle 40"/>
          <p:cNvSpPr/>
          <p:nvPr/>
        </p:nvSpPr>
        <p:spPr>
          <a:xfrm>
            <a:off x="7714481" y="4460741"/>
            <a:ext cx="10344919" cy="1037029"/>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sz="3200" dirty="0" smtClean="0">
                <a:latin typeface="Arial Narrow" panose="020B0606020202030204" pitchFamily="34" charset="0"/>
              </a:rPr>
              <a:t>Data Modelling</a:t>
            </a:r>
            <a:endParaRPr lang="en-IN" sz="3200" dirty="0">
              <a:latin typeface="Arial Narrow" panose="020B0606020202030204" pitchFamily="34" charset="0"/>
            </a:endParaRPr>
          </a:p>
        </p:txBody>
      </p:sp>
      <p:sp>
        <p:nvSpPr>
          <p:cNvPr id="42" name="Rounded Rectangle 41"/>
          <p:cNvSpPr/>
          <p:nvPr/>
        </p:nvSpPr>
        <p:spPr>
          <a:xfrm>
            <a:off x="9531036" y="6064305"/>
            <a:ext cx="8528362" cy="1080728"/>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sz="3200" dirty="0" smtClean="0">
                <a:latin typeface="Arial Narrow" panose="020B0606020202030204" pitchFamily="34" charset="0"/>
              </a:rPr>
              <a:t>Data Analysis</a:t>
            </a:r>
            <a:endParaRPr lang="en-IN" sz="3200" dirty="0">
              <a:latin typeface="Arial Narrow" panose="020B0606020202030204" pitchFamily="34" charset="0"/>
            </a:endParaRPr>
          </a:p>
        </p:txBody>
      </p:sp>
      <p:sp>
        <p:nvSpPr>
          <p:cNvPr id="43" name="Rounded Rectangle 42"/>
          <p:cNvSpPr/>
          <p:nvPr/>
        </p:nvSpPr>
        <p:spPr>
          <a:xfrm>
            <a:off x="11425954" y="7679654"/>
            <a:ext cx="6614022" cy="109904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sz="3200" dirty="0" smtClean="0">
                <a:latin typeface="Arial Narrow" panose="020B0606020202030204" pitchFamily="34" charset="0"/>
              </a:rPr>
              <a:t>Getting the Insights </a:t>
            </a:r>
            <a:endParaRPr lang="en-IN" sz="3200" dirty="0">
              <a:latin typeface="Arial Narrow" panose="020B0606020202030204"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2227942" y="6545192"/>
            <a:ext cx="2972219" cy="881758"/>
          </a:xfrm>
          <a:prstGeom prst="rect">
            <a:avLst/>
          </a:prstGeom>
        </p:spPr>
      </p:pic>
      <p:sp>
        <p:nvSpPr>
          <p:cNvPr id="3" name="TextBox 3"/>
          <p:cNvSpPr txBox="1"/>
          <p:nvPr/>
        </p:nvSpPr>
        <p:spPr>
          <a:xfrm>
            <a:off x="1028700" y="860915"/>
            <a:ext cx="4636129" cy="1231106"/>
          </a:xfrm>
          <a:prstGeom prst="rect">
            <a:avLst/>
          </a:prstGeom>
        </p:spPr>
        <p:txBody>
          <a:bodyPr lIns="0" tIns="0" rIns="0" bIns="0" rtlCol="0" anchor="t">
            <a:spAutoFit/>
          </a:bodyPr>
          <a:lstStyle/>
          <a:p>
            <a:pPr>
              <a:lnSpc>
                <a:spcPts val="9600"/>
              </a:lnSpc>
            </a:pPr>
            <a:r>
              <a:rPr lang="en-US" sz="8000" spc="-80" dirty="0">
                <a:solidFill>
                  <a:srgbClr val="000000"/>
                </a:solidFill>
              </a:rPr>
              <a:t>Insights</a:t>
            </a:r>
          </a:p>
        </p:txBody>
      </p:sp>
      <p:grpSp>
        <p:nvGrpSpPr>
          <p:cNvPr id="4" name="Group 4"/>
          <p:cNvGrpSpPr/>
          <p:nvPr/>
        </p:nvGrpSpPr>
        <p:grpSpPr>
          <a:xfrm>
            <a:off x="517112" y="7810500"/>
            <a:ext cx="17253775" cy="2017079"/>
            <a:chOff x="0" y="0"/>
            <a:chExt cx="23005033" cy="2689439"/>
          </a:xfrm>
        </p:grpSpPr>
        <p:pic>
          <p:nvPicPr>
            <p:cNvPr id="5" name="Picture 5"/>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7999287" y="6545192"/>
            <a:ext cx="2972219" cy="881758"/>
          </a:xfrm>
          <a:prstGeom prst="rect">
            <a:avLst/>
          </a:prstGeom>
        </p:spPr>
      </p:pic>
      <p:pic>
        <p:nvPicPr>
          <p:cNvPr id="13" name="Picture 1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3770632" y="6610004"/>
            <a:ext cx="2972219" cy="881758"/>
          </a:xfrm>
          <a:prstGeom prst="rect">
            <a:avLst/>
          </a:prstGeom>
        </p:spPr>
      </p:pic>
      <p:sp>
        <p:nvSpPr>
          <p:cNvPr id="15" name="Rectangular Callout 14"/>
          <p:cNvSpPr/>
          <p:nvPr/>
        </p:nvSpPr>
        <p:spPr>
          <a:xfrm>
            <a:off x="1817222" y="2776264"/>
            <a:ext cx="3371361" cy="3200400"/>
          </a:xfrm>
          <a:prstGeom prst="wedge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Arial Narrow" panose="020B0606020202030204" pitchFamily="34" charset="0"/>
              </a:rPr>
              <a:t>There are total</a:t>
            </a:r>
            <a:r>
              <a:rPr lang="en-US" sz="6000" dirty="0" smtClean="0">
                <a:solidFill>
                  <a:srgbClr val="FFFF00"/>
                </a:solidFill>
                <a:latin typeface="Arial Narrow" panose="020B0606020202030204" pitchFamily="34" charset="0"/>
              </a:rPr>
              <a:t> 16 </a:t>
            </a:r>
            <a:r>
              <a:rPr lang="en-US" sz="2800" dirty="0" smtClean="0">
                <a:latin typeface="Arial Narrow" panose="020B0606020202030204" pitchFamily="34" charset="0"/>
              </a:rPr>
              <a:t>unique Content Categories present on Social Buzz platform</a:t>
            </a:r>
            <a:endParaRPr lang="en-IN" sz="2800" dirty="0">
              <a:latin typeface="Arial Narrow" panose="020B0606020202030204" pitchFamily="34" charset="0"/>
            </a:endParaRPr>
          </a:p>
        </p:txBody>
      </p:sp>
      <p:sp>
        <p:nvSpPr>
          <p:cNvPr id="16" name="Rectangular Callout 15"/>
          <p:cNvSpPr/>
          <p:nvPr/>
        </p:nvSpPr>
        <p:spPr>
          <a:xfrm>
            <a:off x="7999287" y="2758060"/>
            <a:ext cx="3529752" cy="3200400"/>
          </a:xfrm>
          <a:prstGeom prst="wedge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dirty="0" smtClean="0">
                <a:solidFill>
                  <a:srgbClr val="FFFF00"/>
                </a:solidFill>
                <a:latin typeface="Arial Narrow" panose="020B0606020202030204" pitchFamily="34" charset="0"/>
              </a:rPr>
              <a:t>“Animals” </a:t>
            </a:r>
            <a:r>
              <a:rPr lang="en-US" sz="2800" dirty="0" smtClean="0">
                <a:latin typeface="Arial Narrow" panose="020B0606020202030204" pitchFamily="34" charset="0"/>
              </a:rPr>
              <a:t>is the top performing content category on Social Buzz with total 1897 reactions.</a:t>
            </a:r>
          </a:p>
        </p:txBody>
      </p:sp>
      <p:sp>
        <p:nvSpPr>
          <p:cNvPr id="17" name="Rectangular Callout 16"/>
          <p:cNvSpPr/>
          <p:nvPr/>
        </p:nvSpPr>
        <p:spPr>
          <a:xfrm>
            <a:off x="13770632" y="2758946"/>
            <a:ext cx="3526768" cy="3200400"/>
          </a:xfrm>
          <a:prstGeom prst="wedge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Arial Narrow" panose="020B0606020202030204" pitchFamily="34" charset="0"/>
              </a:rPr>
              <a:t>Maximum posts are made in the month of </a:t>
            </a:r>
            <a:r>
              <a:rPr lang="en-US" sz="6000" dirty="0" smtClean="0">
                <a:solidFill>
                  <a:srgbClr val="FFFF00"/>
                </a:solidFill>
                <a:latin typeface="Arial Narrow" panose="020B0606020202030204" pitchFamily="34" charset="0"/>
              </a:rPr>
              <a:t>May.</a:t>
            </a:r>
            <a:endParaRPr lang="en-IN" sz="6000" dirty="0">
              <a:solidFill>
                <a:srgbClr val="FFFF00"/>
              </a:solidFill>
              <a:latin typeface="Arial Narrow" panose="020B0606020202030204"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3639800" y="419100"/>
            <a:ext cx="4648200" cy="6400800"/>
          </a:xfrm>
          <a:prstGeom prst="rect">
            <a:avLst/>
          </a:prstGeom>
        </p:spPr>
      </p:pic>
      <p:sp>
        <p:nvSpPr>
          <p:cNvPr id="4" name="Rounded Rectangle 3"/>
          <p:cNvSpPr/>
          <p:nvPr/>
        </p:nvSpPr>
        <p:spPr>
          <a:xfrm>
            <a:off x="1066800" y="7429500"/>
            <a:ext cx="16459200" cy="26670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just"/>
            <a:r>
              <a:rPr lang="en-US" sz="2800" b="1" dirty="0" smtClean="0">
                <a:solidFill>
                  <a:schemeClr val="tx1"/>
                </a:solidFill>
                <a:latin typeface="Arial Narrow" panose="020B0606020202030204" pitchFamily="34" charset="0"/>
              </a:rPr>
              <a:t>Top 5 Content Categories on Social Buzz platform are :</a:t>
            </a:r>
          </a:p>
          <a:p>
            <a:pPr marL="342900" indent="-342900" algn="just">
              <a:buFont typeface="+mj-lt"/>
              <a:buAutoNum type="arabicPeriod"/>
            </a:pPr>
            <a:r>
              <a:rPr lang="en-US" sz="2800" b="1" dirty="0" smtClean="0">
                <a:solidFill>
                  <a:schemeClr val="tx1"/>
                </a:solidFill>
                <a:latin typeface="Arial Narrow" panose="020B0606020202030204" pitchFamily="34" charset="0"/>
              </a:rPr>
              <a:t>Animals</a:t>
            </a:r>
          </a:p>
          <a:p>
            <a:pPr marL="342900" indent="-342900" algn="just">
              <a:buFont typeface="+mj-lt"/>
              <a:buAutoNum type="arabicPeriod"/>
            </a:pPr>
            <a:r>
              <a:rPr lang="en-US" sz="2800" b="1" dirty="0" smtClean="0">
                <a:solidFill>
                  <a:schemeClr val="tx1"/>
                </a:solidFill>
                <a:latin typeface="Arial Narrow" panose="020B0606020202030204" pitchFamily="34" charset="0"/>
              </a:rPr>
              <a:t>Science</a:t>
            </a:r>
          </a:p>
          <a:p>
            <a:pPr marL="342900" indent="-342900" algn="just">
              <a:buFont typeface="+mj-lt"/>
              <a:buAutoNum type="arabicPeriod"/>
            </a:pPr>
            <a:r>
              <a:rPr lang="en-US" sz="2800" b="1" dirty="0" smtClean="0">
                <a:solidFill>
                  <a:schemeClr val="tx1"/>
                </a:solidFill>
                <a:latin typeface="Arial Narrow" panose="020B0606020202030204" pitchFamily="34" charset="0"/>
              </a:rPr>
              <a:t>Healthy Eating</a:t>
            </a:r>
          </a:p>
          <a:p>
            <a:pPr marL="342900" indent="-342900" algn="just">
              <a:buFont typeface="+mj-lt"/>
              <a:buAutoNum type="arabicPeriod"/>
            </a:pPr>
            <a:r>
              <a:rPr lang="en-US" sz="2800" b="1" dirty="0" smtClean="0">
                <a:solidFill>
                  <a:schemeClr val="tx1"/>
                </a:solidFill>
                <a:latin typeface="Arial Narrow" panose="020B0606020202030204" pitchFamily="34" charset="0"/>
              </a:rPr>
              <a:t>Technology</a:t>
            </a:r>
          </a:p>
          <a:p>
            <a:pPr marL="342900" indent="-342900" algn="just">
              <a:buFont typeface="+mj-lt"/>
              <a:buAutoNum type="arabicPeriod"/>
            </a:pPr>
            <a:r>
              <a:rPr lang="en-US" sz="2800" b="1" dirty="0" smtClean="0">
                <a:solidFill>
                  <a:schemeClr val="tx1"/>
                </a:solidFill>
                <a:latin typeface="Arial Narrow" panose="020B0606020202030204" pitchFamily="34" charset="0"/>
              </a:rPr>
              <a:t>Food</a:t>
            </a:r>
            <a:endParaRPr lang="en-IN" sz="2800" b="1" dirty="0">
              <a:solidFill>
                <a:schemeClr val="tx1"/>
              </a:solidFill>
              <a:latin typeface="Arial Narrow" panose="020B0606020202030204" pitchFamily="34" charset="0"/>
            </a:endParaRPr>
          </a:p>
        </p:txBody>
      </p:sp>
      <p:pic>
        <p:nvPicPr>
          <p:cNvPr id="5" name="Picture 4"/>
          <p:cNvPicPr>
            <a:picLocks noChangeAspect="1"/>
          </p:cNvPicPr>
          <p:nvPr/>
        </p:nvPicPr>
        <p:blipFill>
          <a:blip r:embed="rId3"/>
          <a:stretch>
            <a:fillRect/>
          </a:stretch>
        </p:blipFill>
        <p:spPr>
          <a:xfrm>
            <a:off x="185457" y="647700"/>
            <a:ext cx="13188234" cy="6186723"/>
          </a:xfrm>
          <a:prstGeom prst="rect">
            <a:avLst/>
          </a:prstGeom>
        </p:spPr>
      </p:pic>
    </p:spTree>
    <p:extLst>
      <p:ext uri="{BB962C8B-B14F-4D97-AF65-F5344CB8AC3E}">
        <p14:creationId xmlns:p14="http://schemas.microsoft.com/office/powerpoint/2010/main" val="41378199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4" name="Group 4"/>
          <p:cNvGrpSpPr/>
          <p:nvPr/>
        </p:nvGrpSpPr>
        <p:grpSpPr>
          <a:xfrm>
            <a:off x="517112" y="7810500"/>
            <a:ext cx="17253775" cy="2017079"/>
            <a:chOff x="0" y="0"/>
            <a:chExt cx="23005033" cy="2689439"/>
          </a:xfrm>
        </p:grpSpPr>
        <p:pic>
          <p:nvPicPr>
            <p:cNvPr id="5" name="Picture 5"/>
            <p:cNvPicPr>
              <a:picLocks noChangeAspect="1"/>
            </p:cNvPicPr>
            <p:nvPr/>
          </p:nvPicPr>
          <p:blipFill>
            <a:blip r:embed="rId2"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2"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2"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2"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2"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2"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2"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0" y="0"/>
              <a:ext cx="2891870" cy="2689439"/>
            </a:xfrm>
            <a:prstGeom prst="rect">
              <a:avLst/>
            </a:prstGeom>
          </p:spPr>
        </p:pic>
      </p:grpSp>
      <p:pic>
        <p:nvPicPr>
          <p:cNvPr id="2" name="Picture 1"/>
          <p:cNvPicPr>
            <a:picLocks noChangeAspect="1"/>
          </p:cNvPicPr>
          <p:nvPr/>
        </p:nvPicPr>
        <p:blipFill>
          <a:blip r:embed="rId7"/>
          <a:stretch>
            <a:fillRect/>
          </a:stretch>
        </p:blipFill>
        <p:spPr>
          <a:xfrm>
            <a:off x="2743200" y="1943100"/>
            <a:ext cx="12725400" cy="6858000"/>
          </a:xfrm>
          <a:prstGeom prst="rect">
            <a:avLst/>
          </a:prstGeom>
        </p:spPr>
      </p:pic>
      <p:sp>
        <p:nvSpPr>
          <p:cNvPr id="3" name="Rounded Rectangle 2"/>
          <p:cNvSpPr/>
          <p:nvPr/>
        </p:nvSpPr>
        <p:spPr>
          <a:xfrm>
            <a:off x="838200" y="266700"/>
            <a:ext cx="16611600" cy="14478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4000" b="1" u="sng" dirty="0" smtClean="0">
                <a:effectLst>
                  <a:outerShdw blurRad="38100" dist="38100" dir="2700000" algn="tl">
                    <a:srgbClr val="000000">
                      <a:alpha val="43137"/>
                    </a:srgbClr>
                  </a:outerShdw>
                </a:effectLst>
                <a:latin typeface="Arial Narrow" panose="020B0606020202030204" pitchFamily="34" charset="0"/>
              </a:rPr>
              <a:t>Popularity percentage share from top 5 content categories</a:t>
            </a:r>
            <a:endParaRPr lang="en-IN" sz="4000" b="1" u="sng" dirty="0">
              <a:effectLst>
                <a:outerShdw blurRad="38100" dist="38100" dir="2700000" algn="tl">
                  <a:srgbClr val="000000">
                    <a:alpha val="43137"/>
                  </a:srgbClr>
                </a:outerShdw>
              </a:effectLst>
              <a:latin typeface="Arial Narrow" panose="020B0606020202030204" pitchFamily="34" charset="0"/>
            </a:endParaRPr>
          </a:p>
        </p:txBody>
      </p:sp>
    </p:spTree>
    <p:extLst>
      <p:ext uri="{BB962C8B-B14F-4D97-AF65-F5344CB8AC3E}">
        <p14:creationId xmlns:p14="http://schemas.microsoft.com/office/powerpoint/2010/main" val="24412883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1985</TotalTime>
  <Words>501</Words>
  <Application>Microsoft Office PowerPoint</Application>
  <PresentationFormat>Custom</PresentationFormat>
  <Paragraphs>95</Paragraphs>
  <Slides>16</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Calibri</vt:lpstr>
      <vt:lpstr>Graphik Regular</vt:lpstr>
      <vt:lpstr>Arial Narrow</vt:lpstr>
      <vt:lpstr>Wingdings</vt:lpstr>
      <vt:lpstr>Clear Sans Regular Bold</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Microsoft account</cp:lastModifiedBy>
  <cp:revision>62</cp:revision>
  <dcterms:created xsi:type="dcterms:W3CDTF">2006-08-16T00:00:00Z</dcterms:created>
  <dcterms:modified xsi:type="dcterms:W3CDTF">2023-05-20T10:36:47Z</dcterms:modified>
  <dc:identifier>DAEhDyfaYKE</dc:identifier>
</cp:coreProperties>
</file>