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aret Bold" charset="1" panose="00000000000000000000"/>
      <p:regular r:id="rId20"/>
    </p:embeddedFont>
    <p:embeddedFont>
      <p:font typeface="Signika Bold" charset="1" panose="02010003020600000004"/>
      <p:regular r:id="rId21"/>
    </p:embeddedFont>
    <p:embeddedFont>
      <p:font typeface="Open Sans Extra Bold" charset="1" panose="020B0906030804020204"/>
      <p:regular r:id="rId22"/>
    </p:embeddedFont>
    <p:embeddedFont>
      <p:font typeface="Open Sans Bold" charset="1" panose="020B0806030504020204"/>
      <p:regular r:id="rId23"/>
    </p:embeddedFont>
    <p:embeddedFont>
      <p:font typeface="Open Sans" charset="1" panose="020B0606030504020204"/>
      <p:regular r:id="rId24"/>
    </p:embeddedFont>
    <p:embeddedFont>
      <p:font typeface="Canva Sans Bold" charset="1" panose="020B08030305010401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115844" y="7854499"/>
            <a:ext cx="5246370" cy="5246370"/>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4" id="4"/>
          <p:cNvGrpSpPr/>
          <p:nvPr/>
        </p:nvGrpSpPr>
        <p:grpSpPr>
          <a:xfrm rot="-2700000">
            <a:off x="18502399" y="6350137"/>
            <a:ext cx="7865054" cy="7865054"/>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6" id="6"/>
          <p:cNvGrpSpPr/>
          <p:nvPr/>
        </p:nvGrpSpPr>
        <p:grpSpPr>
          <a:xfrm rot="-2700000">
            <a:off x="18911880" y="7228925"/>
            <a:ext cx="6497519" cy="6497519"/>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8" id="8"/>
          <p:cNvGrpSpPr/>
          <p:nvPr/>
        </p:nvGrpSpPr>
        <p:grpSpPr>
          <a:xfrm rot="-2700000">
            <a:off x="-1124716" y="-1093450"/>
            <a:ext cx="2249432" cy="2249432"/>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
        <p:nvSpPr>
          <p:cNvPr name="Freeform 10" id="10"/>
          <p:cNvSpPr/>
          <p:nvPr/>
        </p:nvSpPr>
        <p:spPr>
          <a:xfrm flipH="false" flipV="false" rot="0">
            <a:off x="4271933" y="0"/>
            <a:ext cx="10315872" cy="10251398"/>
          </a:xfrm>
          <a:custGeom>
            <a:avLst/>
            <a:gdLst/>
            <a:ahLst/>
            <a:cxnLst/>
            <a:rect r="r" b="b" t="t" l="l"/>
            <a:pathLst>
              <a:path h="10251398" w="10315872">
                <a:moveTo>
                  <a:pt x="0" y="0"/>
                </a:moveTo>
                <a:lnTo>
                  <a:pt x="10315872" y="0"/>
                </a:lnTo>
                <a:lnTo>
                  <a:pt x="10315872" y="10251398"/>
                </a:lnTo>
                <a:lnTo>
                  <a:pt x="0" y="10251398"/>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0" y="1621855"/>
            <a:ext cx="20455825" cy="4789111"/>
            <a:chOff x="0" y="0"/>
            <a:chExt cx="27274434" cy="6385482"/>
          </a:xfrm>
        </p:grpSpPr>
        <p:sp>
          <p:nvSpPr>
            <p:cNvPr name="TextBox 12" id="12"/>
            <p:cNvSpPr txBox="true"/>
            <p:nvPr/>
          </p:nvSpPr>
          <p:spPr>
            <a:xfrm rot="0">
              <a:off x="1264403" y="190500"/>
              <a:ext cx="23778406" cy="2065020"/>
            </a:xfrm>
            <a:prstGeom prst="rect">
              <a:avLst/>
            </a:prstGeom>
          </p:spPr>
          <p:txBody>
            <a:bodyPr anchor="t" rtlCol="false" tIns="0" lIns="0" bIns="0" rIns="0">
              <a:spAutoFit/>
            </a:bodyPr>
            <a:lstStyle/>
            <a:p>
              <a:pPr algn="ctr">
                <a:lnSpc>
                  <a:spcPts val="5759"/>
                </a:lnSpc>
              </a:pPr>
              <a:r>
                <a:rPr lang="en-US" sz="6399">
                  <a:solidFill>
                    <a:srgbClr val="000000"/>
                  </a:solidFill>
                  <a:latin typeface="Garet Bold"/>
                  <a:ea typeface="Garet Bold"/>
                  <a:cs typeface="Garet Bold"/>
                  <a:sym typeface="Garet Bold"/>
                </a:rPr>
                <a:t>CHALLENGES IN HEALTHCARE DATA ANALYSIS</a:t>
              </a:r>
            </a:p>
          </p:txBody>
        </p:sp>
        <p:sp>
          <p:nvSpPr>
            <p:cNvPr name="TextBox 13" id="13"/>
            <p:cNvSpPr txBox="true"/>
            <p:nvPr/>
          </p:nvSpPr>
          <p:spPr>
            <a:xfrm rot="0">
              <a:off x="5391873" y="2738042"/>
              <a:ext cx="18112217" cy="1099820"/>
            </a:xfrm>
            <a:prstGeom prst="rect">
              <a:avLst/>
            </a:prstGeom>
          </p:spPr>
          <p:txBody>
            <a:bodyPr anchor="t" rtlCol="false" tIns="0" lIns="0" bIns="0" rIns="0">
              <a:spAutoFit/>
            </a:bodyPr>
            <a:lstStyle/>
            <a:p>
              <a:pPr algn="ctr">
                <a:lnSpc>
                  <a:spcPts val="5759"/>
                </a:lnSpc>
              </a:pPr>
              <a:r>
                <a:rPr lang="en-US" sz="6399">
                  <a:solidFill>
                    <a:srgbClr val="000000"/>
                  </a:solidFill>
                  <a:latin typeface="Garet Bold"/>
                  <a:ea typeface="Garet Bold"/>
                  <a:cs typeface="Garet Bold"/>
                  <a:sym typeface="Garet Bold"/>
                </a:rPr>
                <a:t>BIOMEDICAL SIGNAL ANALYSIS</a:t>
              </a:r>
            </a:p>
          </p:txBody>
        </p:sp>
        <p:sp>
          <p:nvSpPr>
            <p:cNvPr name="TextBox 14" id="14"/>
            <p:cNvSpPr txBox="true"/>
            <p:nvPr/>
          </p:nvSpPr>
          <p:spPr>
            <a:xfrm rot="0">
              <a:off x="0" y="4320462"/>
              <a:ext cx="27274434" cy="2065020"/>
            </a:xfrm>
            <a:prstGeom prst="rect">
              <a:avLst/>
            </a:prstGeom>
          </p:spPr>
          <p:txBody>
            <a:bodyPr anchor="t" rtlCol="false" tIns="0" lIns="0" bIns="0" rIns="0">
              <a:spAutoFit/>
            </a:bodyPr>
            <a:lstStyle/>
            <a:p>
              <a:pPr algn="ctr">
                <a:lnSpc>
                  <a:spcPts val="5759"/>
                </a:lnSpc>
              </a:pPr>
              <a:r>
                <a:rPr lang="en-US" sz="6399">
                  <a:solidFill>
                    <a:srgbClr val="000000"/>
                  </a:solidFill>
                  <a:latin typeface="Garet Bold"/>
                  <a:ea typeface="Garet Bold"/>
                  <a:cs typeface="Garet Bold"/>
                  <a:sym typeface="Garet Bold"/>
                </a:rPr>
                <a:t>GENOMIC DATA ANALYSIS FOR </a:t>
              </a:r>
            </a:p>
            <a:p>
              <a:pPr algn="ctr">
                <a:lnSpc>
                  <a:spcPts val="5759"/>
                </a:lnSpc>
              </a:pPr>
              <a:r>
                <a:rPr lang="en-US" sz="6399">
                  <a:solidFill>
                    <a:srgbClr val="000000"/>
                  </a:solidFill>
                  <a:latin typeface="Garet Bold"/>
                  <a:ea typeface="Garet Bold"/>
                  <a:cs typeface="Garet Bold"/>
                  <a:sym typeface="Garet Bold"/>
                </a:rPr>
                <a:t>PERSONALIZED MEDICINE</a:t>
              </a:r>
            </a:p>
          </p:txBody>
        </p:sp>
      </p:grpSp>
      <p:sp>
        <p:nvSpPr>
          <p:cNvPr name="TextBox 15" id="15"/>
          <p:cNvSpPr txBox="true"/>
          <p:nvPr/>
        </p:nvSpPr>
        <p:spPr>
          <a:xfrm rot="0">
            <a:off x="10371994" y="7193587"/>
            <a:ext cx="11938063" cy="1405890"/>
          </a:xfrm>
          <a:prstGeom prst="rect">
            <a:avLst/>
          </a:prstGeom>
        </p:spPr>
        <p:txBody>
          <a:bodyPr anchor="t" rtlCol="false" tIns="0" lIns="0" bIns="0" rIns="0">
            <a:spAutoFit/>
          </a:bodyPr>
          <a:lstStyle/>
          <a:p>
            <a:pPr algn="ctr">
              <a:lnSpc>
                <a:spcPts val="3600"/>
              </a:lnSpc>
            </a:pPr>
            <a:r>
              <a:rPr lang="en-US" sz="3600">
                <a:solidFill>
                  <a:srgbClr val="000000"/>
                </a:solidFill>
                <a:latin typeface="Signika Bold"/>
                <a:ea typeface="Signika Bold"/>
                <a:cs typeface="Signika Bold"/>
                <a:sym typeface="Signika Bold"/>
              </a:rPr>
              <a:t>-- BY</a:t>
            </a:r>
          </a:p>
          <a:p>
            <a:pPr algn="ctr">
              <a:lnSpc>
                <a:spcPts val="3600"/>
              </a:lnSpc>
            </a:pPr>
            <a:r>
              <a:rPr lang="en-US" sz="3600">
                <a:solidFill>
                  <a:srgbClr val="000000"/>
                </a:solidFill>
                <a:latin typeface="Signika Bold"/>
                <a:ea typeface="Signika Bold"/>
                <a:cs typeface="Signika Bold"/>
                <a:sym typeface="Signika Bold"/>
              </a:rPr>
              <a:t>ANJALI GUPTA</a:t>
            </a:r>
          </a:p>
          <a:p>
            <a:pPr algn="ctr">
              <a:lnSpc>
                <a:spcPts val="3600"/>
              </a:lnSpc>
            </a:pPr>
            <a:r>
              <a:rPr lang="en-US" sz="3600">
                <a:solidFill>
                  <a:srgbClr val="000000"/>
                </a:solidFill>
                <a:latin typeface="Signika Bold"/>
                <a:ea typeface="Signika Bold"/>
                <a:cs typeface="Signika Bold"/>
                <a:sym typeface="Signika Bold"/>
              </a:rPr>
              <a:t>SHEETAL GUPTA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10364"/>
            <a:ext cx="18113644" cy="9091295"/>
          </a:xfrm>
          <a:prstGeom prst="rect">
            <a:avLst/>
          </a:prstGeom>
        </p:spPr>
        <p:txBody>
          <a:bodyPr anchor="t" rtlCol="false" tIns="0" lIns="0" bIns="0" rIns="0">
            <a:spAutoFit/>
          </a:bodyPr>
          <a:lstStyle/>
          <a:p>
            <a:pPr algn="l">
              <a:lnSpc>
                <a:spcPts val="4480"/>
              </a:lnSpc>
            </a:pPr>
          </a:p>
          <a:p>
            <a:pPr algn="l" marL="906780" indent="-453390" lvl="1">
              <a:lnSpc>
                <a:spcPts val="5880"/>
              </a:lnSpc>
              <a:buAutoNum type="arabicPeriod" startAt="1"/>
            </a:pPr>
            <a:r>
              <a:rPr lang="en-US" sz="4200">
                <a:solidFill>
                  <a:srgbClr val="1F5966"/>
                </a:solidFill>
                <a:latin typeface="Canva Sans Bold"/>
                <a:ea typeface="Canva Sans Bold"/>
                <a:cs typeface="Canva Sans Bold"/>
                <a:sym typeface="Canva Sans Bold"/>
              </a:rPr>
              <a:t>Cardiology: </a:t>
            </a:r>
            <a:r>
              <a:rPr lang="en-US" sz="4200">
                <a:solidFill>
                  <a:srgbClr val="1F5966"/>
                </a:solidFill>
                <a:latin typeface="Canva Sans"/>
                <a:ea typeface="Canva Sans"/>
                <a:cs typeface="Canva Sans"/>
                <a:sym typeface="Canva Sans"/>
              </a:rPr>
              <a:t>Analyzing ECG, PCG signals for heart disease diagnosis and monitoring.</a:t>
            </a:r>
          </a:p>
          <a:p>
            <a:pPr algn="l" marL="906780" indent="-453390" lvl="1">
              <a:lnSpc>
                <a:spcPts val="5880"/>
              </a:lnSpc>
              <a:buAutoNum type="arabicPeriod" startAt="1"/>
            </a:pPr>
            <a:r>
              <a:rPr lang="en-US" sz="4200">
                <a:solidFill>
                  <a:srgbClr val="1F5966"/>
                </a:solidFill>
                <a:latin typeface="Canva Sans Bold"/>
                <a:ea typeface="Canva Sans Bold"/>
                <a:cs typeface="Canva Sans Bold"/>
                <a:sym typeface="Canva Sans Bold"/>
              </a:rPr>
              <a:t>Neurology: </a:t>
            </a:r>
            <a:r>
              <a:rPr lang="en-US" sz="4200">
                <a:solidFill>
                  <a:srgbClr val="1F5966"/>
                </a:solidFill>
                <a:latin typeface="Canva Sans"/>
                <a:ea typeface="Canva Sans"/>
                <a:cs typeface="Canva Sans"/>
                <a:sym typeface="Canva Sans"/>
              </a:rPr>
              <a:t>Analyzing EEG, EMG signals for brain and muscle disorders.</a:t>
            </a:r>
          </a:p>
          <a:p>
            <a:pPr algn="l" marL="906780" indent="-453390" lvl="1">
              <a:lnSpc>
                <a:spcPts val="5880"/>
              </a:lnSpc>
              <a:buAutoNum type="arabicPeriod" startAt="1"/>
            </a:pPr>
            <a:r>
              <a:rPr lang="en-US" sz="4200">
                <a:solidFill>
                  <a:srgbClr val="1F5966"/>
                </a:solidFill>
                <a:latin typeface="Canva Sans Bold"/>
                <a:ea typeface="Canva Sans Bold"/>
                <a:cs typeface="Canva Sans Bold"/>
                <a:sym typeface="Canva Sans Bold"/>
              </a:rPr>
              <a:t>Respiratory: </a:t>
            </a:r>
            <a:r>
              <a:rPr lang="en-US" sz="4200">
                <a:solidFill>
                  <a:srgbClr val="1F5966"/>
                </a:solidFill>
                <a:latin typeface="Canva Sans"/>
                <a:ea typeface="Canva Sans"/>
                <a:cs typeface="Canva Sans"/>
                <a:sym typeface="Canva Sans"/>
              </a:rPr>
              <a:t>Analyzing respiratory signals for sleep apnea, asthma diagnosis.</a:t>
            </a:r>
          </a:p>
          <a:p>
            <a:pPr algn="l" marL="906780" indent="-453390" lvl="1">
              <a:lnSpc>
                <a:spcPts val="5880"/>
              </a:lnSpc>
              <a:buAutoNum type="arabicPeriod" startAt="1"/>
            </a:pPr>
            <a:r>
              <a:rPr lang="en-US" sz="4200">
                <a:solidFill>
                  <a:srgbClr val="1F5966"/>
                </a:solidFill>
                <a:latin typeface="Canva Sans Bold"/>
                <a:ea typeface="Canva Sans Bold"/>
                <a:cs typeface="Canva Sans Bold"/>
                <a:sym typeface="Canva Sans Bold"/>
              </a:rPr>
              <a:t>Biomechanics: </a:t>
            </a:r>
            <a:r>
              <a:rPr lang="en-US" sz="4200">
                <a:solidFill>
                  <a:srgbClr val="1F5966"/>
                </a:solidFill>
                <a:latin typeface="Canva Sans"/>
                <a:ea typeface="Canva Sans"/>
                <a:cs typeface="Canva Sans"/>
                <a:sym typeface="Canva Sans"/>
              </a:rPr>
              <a:t>Analyzing gait analysis, force measurements for orthopedic applications.</a:t>
            </a:r>
          </a:p>
          <a:p>
            <a:pPr algn="l" marL="906780" indent="-453390" lvl="1">
              <a:lnSpc>
                <a:spcPts val="5880"/>
              </a:lnSpc>
              <a:buAutoNum type="arabicPeriod" startAt="1"/>
            </a:pPr>
            <a:r>
              <a:rPr lang="en-US" sz="4200">
                <a:solidFill>
                  <a:srgbClr val="1F5966"/>
                </a:solidFill>
                <a:latin typeface="Canva Sans Bold"/>
                <a:ea typeface="Canva Sans Bold"/>
                <a:cs typeface="Canva Sans Bold"/>
                <a:sym typeface="Canva Sans Bold"/>
              </a:rPr>
              <a:t>Biomedical imaging: </a:t>
            </a:r>
            <a:r>
              <a:rPr lang="en-US" sz="4200">
                <a:solidFill>
                  <a:srgbClr val="1F5966"/>
                </a:solidFill>
                <a:latin typeface="Canva Sans"/>
                <a:ea typeface="Canva Sans"/>
                <a:cs typeface="Canva Sans"/>
                <a:sym typeface="Canva Sans"/>
              </a:rPr>
              <a:t>Processing medical images (MRI, CT, ultrasound) for analysis and diagnosis.</a:t>
            </a:r>
          </a:p>
          <a:p>
            <a:pPr algn="l">
              <a:lnSpc>
                <a:spcPts val="4480"/>
              </a:lnSpc>
            </a:pPr>
          </a:p>
          <a:p>
            <a:pPr algn="l">
              <a:lnSpc>
                <a:spcPts val="4480"/>
              </a:lnSpc>
            </a:pPr>
          </a:p>
        </p:txBody>
      </p:sp>
      <p:sp>
        <p:nvSpPr>
          <p:cNvPr name="TextBox 3" id="3"/>
          <p:cNvSpPr txBox="true"/>
          <p:nvPr/>
        </p:nvSpPr>
        <p:spPr>
          <a:xfrm rot="0">
            <a:off x="1028700" y="50547"/>
            <a:ext cx="17259300" cy="1368424"/>
          </a:xfrm>
          <a:prstGeom prst="rect">
            <a:avLst/>
          </a:prstGeom>
        </p:spPr>
        <p:txBody>
          <a:bodyPr anchor="t" rtlCol="false" tIns="0" lIns="0" bIns="0" rIns="0">
            <a:spAutoFit/>
          </a:bodyPr>
          <a:lstStyle/>
          <a:p>
            <a:pPr algn="ctr">
              <a:lnSpc>
                <a:spcPts val="11200"/>
              </a:lnSpc>
            </a:pPr>
            <a:r>
              <a:rPr lang="en-US" sz="8000" u="sng">
                <a:solidFill>
                  <a:srgbClr val="1F5966"/>
                </a:solidFill>
                <a:latin typeface="Canva Sans Bold"/>
                <a:ea typeface="Canva Sans Bold"/>
                <a:cs typeface="Canva Sans Bold"/>
                <a:sym typeface="Canva Sans Bold"/>
              </a:rPr>
              <a:t>Application of Biomedical signals</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755140"/>
            <a:ext cx="17259300" cy="8405495"/>
          </a:xfrm>
          <a:prstGeom prst="rect">
            <a:avLst/>
          </a:prstGeom>
        </p:spPr>
        <p:txBody>
          <a:bodyPr anchor="t" rtlCol="false" tIns="0" lIns="0" bIns="0" rIns="0">
            <a:spAutoFit/>
          </a:bodyPr>
          <a:lstStyle/>
          <a:p>
            <a:pPr algn="l">
              <a:lnSpc>
                <a:spcPts val="4480"/>
              </a:lnSpc>
            </a:pPr>
          </a:p>
          <a:p>
            <a:pPr algn="l" marL="690881" indent="-345440" lvl="1">
              <a:lnSpc>
                <a:spcPts val="4480"/>
              </a:lnSpc>
              <a:buAutoNum type="arabicPeriod" startAt="1"/>
            </a:pPr>
            <a:r>
              <a:rPr lang="en-US" sz="3200">
                <a:solidFill>
                  <a:srgbClr val="1F5966"/>
                </a:solidFill>
                <a:latin typeface="Canva Sans Bold"/>
                <a:ea typeface="Canva Sans Bold"/>
                <a:cs typeface="Canva Sans Bold"/>
                <a:sym typeface="Canva Sans Bold"/>
              </a:rPr>
              <a:t>Noise and artifacts: </a:t>
            </a:r>
            <a:r>
              <a:rPr lang="en-US" sz="3200">
                <a:solidFill>
                  <a:srgbClr val="1F5966"/>
                </a:solidFill>
                <a:latin typeface="Canva Sans"/>
                <a:ea typeface="Canva Sans"/>
                <a:cs typeface="Canva Sans"/>
                <a:sym typeface="Canva Sans"/>
              </a:rPr>
              <a:t>Noise refers to unwanted interference, like electrical disturbances, that contaminates biomedical signals.Artifacts are distortions in the signal caused by external factors, such as patient movement or sensor issues, which can obscure critical data.</a:t>
            </a:r>
          </a:p>
          <a:p>
            <a:pPr algn="l" marL="690881" indent="-345440" lvl="1">
              <a:lnSpc>
                <a:spcPts val="4480"/>
              </a:lnSpc>
              <a:buAutoNum type="arabicPeriod" startAt="1"/>
            </a:pPr>
            <a:r>
              <a:rPr lang="en-US" sz="3200">
                <a:solidFill>
                  <a:srgbClr val="1F5966"/>
                </a:solidFill>
                <a:latin typeface="Canva Sans Bold"/>
                <a:ea typeface="Canva Sans Bold"/>
                <a:cs typeface="Canva Sans Bold"/>
                <a:sym typeface="Canva Sans Bold"/>
              </a:rPr>
              <a:t>Non-stationarity: </a:t>
            </a:r>
            <a:r>
              <a:rPr lang="en-US" sz="3200">
                <a:solidFill>
                  <a:srgbClr val="1F5966"/>
                </a:solidFill>
                <a:latin typeface="Canva Sans"/>
                <a:ea typeface="Canva Sans"/>
                <a:cs typeface="Canva Sans"/>
                <a:sym typeface="Canva Sans"/>
              </a:rPr>
              <a:t>Biomedical signals often change over time due to factors like physical activity or emotional stress. Non-stationary signals require adaptive analysis methods to accurately interpret the varying characteristics.</a:t>
            </a:r>
          </a:p>
          <a:p>
            <a:pPr algn="l" marL="690881" indent="-345440" lvl="1">
              <a:lnSpc>
                <a:spcPts val="4480"/>
              </a:lnSpc>
              <a:buAutoNum type="arabicPeriod" startAt="1"/>
            </a:pPr>
            <a:r>
              <a:rPr lang="en-US" sz="3200">
                <a:solidFill>
                  <a:srgbClr val="1F5966"/>
                </a:solidFill>
                <a:latin typeface="Canva Sans Bold"/>
                <a:ea typeface="Canva Sans Bold"/>
                <a:cs typeface="Canva Sans Bold"/>
                <a:sym typeface="Canva Sans Bold"/>
              </a:rPr>
              <a:t>Low signal-to-noise ratio: </a:t>
            </a:r>
            <a:r>
              <a:rPr lang="en-US" sz="3200">
                <a:solidFill>
                  <a:srgbClr val="1F5966"/>
                </a:solidFill>
                <a:latin typeface="Canva Sans"/>
                <a:ea typeface="Canva Sans"/>
                <a:cs typeface="Canva Sans"/>
                <a:sym typeface="Canva Sans"/>
              </a:rPr>
              <a:t>This challenge requires advanced filtering and amplification techniques to extract meaningful information from the signal.</a:t>
            </a:r>
          </a:p>
          <a:p>
            <a:pPr algn="l" marL="690881" indent="-345440" lvl="1">
              <a:lnSpc>
                <a:spcPts val="4480"/>
              </a:lnSpc>
              <a:buAutoNum type="arabicPeriod" startAt="1"/>
            </a:pPr>
            <a:r>
              <a:rPr lang="en-US" sz="3200">
                <a:solidFill>
                  <a:srgbClr val="1F5966"/>
                </a:solidFill>
                <a:latin typeface="Canva Sans Bold"/>
                <a:ea typeface="Canva Sans Bold"/>
                <a:cs typeface="Canva Sans Bold"/>
                <a:sym typeface="Canva Sans Bold"/>
              </a:rPr>
              <a:t>Individual variability: </a:t>
            </a:r>
            <a:r>
              <a:rPr lang="en-US" sz="3200">
                <a:solidFill>
                  <a:srgbClr val="1F5966"/>
                </a:solidFill>
                <a:latin typeface="Canva Sans"/>
                <a:ea typeface="Canva Sans"/>
                <a:cs typeface="Canva Sans"/>
                <a:sym typeface="Canva Sans"/>
              </a:rPr>
              <a:t>Biomedical signals can differ significantly between individuals due to factors like age, genetics, or health conditions.</a:t>
            </a:r>
          </a:p>
          <a:p>
            <a:pPr algn="l" marL="690881" indent="-345440" lvl="1">
              <a:lnSpc>
                <a:spcPts val="4480"/>
              </a:lnSpc>
              <a:buAutoNum type="arabicPeriod" startAt="1"/>
            </a:pPr>
            <a:r>
              <a:rPr lang="en-US" sz="3200">
                <a:solidFill>
                  <a:srgbClr val="1F5966"/>
                </a:solidFill>
                <a:latin typeface="Canva Sans Bold"/>
                <a:ea typeface="Canva Sans Bold"/>
                <a:cs typeface="Canva Sans Bold"/>
                <a:sym typeface="Canva Sans Bold"/>
              </a:rPr>
              <a:t>Ethical considerations: </a:t>
            </a:r>
            <a:r>
              <a:rPr lang="en-US" sz="3200">
                <a:solidFill>
                  <a:srgbClr val="1F5966"/>
                </a:solidFill>
                <a:latin typeface="Canva Sans"/>
                <a:ea typeface="Canva Sans"/>
                <a:cs typeface="Canva Sans"/>
                <a:sym typeface="Canva Sans"/>
              </a:rPr>
              <a:t>Security measures must be in place to protect patient data from breaches and unauthorized access, maintaining trust and compliance with regulations.</a:t>
            </a:r>
          </a:p>
        </p:txBody>
      </p:sp>
      <p:sp>
        <p:nvSpPr>
          <p:cNvPr name="TextBox 3" id="3"/>
          <p:cNvSpPr txBox="true"/>
          <p:nvPr/>
        </p:nvSpPr>
        <p:spPr>
          <a:xfrm rot="0">
            <a:off x="0" y="137241"/>
            <a:ext cx="18288000" cy="1094740"/>
          </a:xfrm>
          <a:prstGeom prst="rect">
            <a:avLst/>
          </a:prstGeom>
        </p:spPr>
        <p:txBody>
          <a:bodyPr anchor="t" rtlCol="false" tIns="0" lIns="0" bIns="0" rIns="0">
            <a:spAutoFit/>
          </a:bodyPr>
          <a:lstStyle/>
          <a:p>
            <a:pPr algn="ctr">
              <a:lnSpc>
                <a:spcPts val="8959"/>
              </a:lnSpc>
            </a:pPr>
            <a:r>
              <a:rPr lang="en-US" sz="6399" u="sng">
                <a:solidFill>
                  <a:srgbClr val="1F5966"/>
                </a:solidFill>
                <a:latin typeface="Canva Sans Bold"/>
                <a:ea typeface="Canva Sans Bold"/>
                <a:cs typeface="Canva Sans Bold"/>
                <a:sym typeface="Canva Sans Bold"/>
              </a:rPr>
              <a:t>Challenges in Biomedical Signal Analysis</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610" y="1641475"/>
            <a:ext cx="11139407" cy="8645525"/>
          </a:xfrm>
          <a:prstGeom prst="rect">
            <a:avLst/>
          </a:prstGeom>
        </p:spPr>
        <p:txBody>
          <a:bodyPr anchor="t" rtlCol="false" tIns="0" lIns="0" bIns="0" rIns="0">
            <a:spAutoFit/>
          </a:bodyPr>
          <a:lstStyle/>
          <a:p>
            <a:pPr algn="just">
              <a:lnSpc>
                <a:spcPts val="4900"/>
              </a:lnSpc>
            </a:pPr>
            <a:r>
              <a:rPr lang="en-US" sz="3500">
                <a:solidFill>
                  <a:srgbClr val="1F5966"/>
                </a:solidFill>
                <a:latin typeface="Canva Sans Bold"/>
                <a:ea typeface="Canva Sans Bold"/>
                <a:cs typeface="Canva Sans Bold"/>
                <a:sym typeface="Canva Sans Bold"/>
              </a:rPr>
              <a:t>Genomic data analysis is the process of examining and interpreting data derived from an organism's genome, which is its complete set of DNA, including all of its genes. This analysis involves identifying the structure, function, and variation of genes and understanding how these elements contribute to biological processes, health, and disease. </a:t>
            </a:r>
            <a:r>
              <a:rPr lang="en-US" sz="3500">
                <a:solidFill>
                  <a:srgbClr val="1F5966"/>
                </a:solidFill>
                <a:latin typeface="Canva Sans Bold"/>
                <a:ea typeface="Canva Sans Bold"/>
                <a:cs typeface="Canva Sans Bold"/>
                <a:sym typeface="Canva Sans Bold"/>
              </a:rPr>
              <a:t>Genomic data analysis is used in fields like personalized medicine, where it helps tailor medical treatments to an individual's genetic makeup, as well as in research to explore the genetic basis of diseases, evolutionary biology, and population genetics</a:t>
            </a:r>
          </a:p>
          <a:p>
            <a:pPr algn="just">
              <a:lnSpc>
                <a:spcPts val="4900"/>
              </a:lnSpc>
            </a:pPr>
          </a:p>
        </p:txBody>
      </p:sp>
      <p:sp>
        <p:nvSpPr>
          <p:cNvPr name="Freeform 3" id="3"/>
          <p:cNvSpPr/>
          <p:nvPr/>
        </p:nvSpPr>
        <p:spPr>
          <a:xfrm flipH="false" flipV="false" rot="0">
            <a:off x="11466353" y="2196306"/>
            <a:ext cx="6627918" cy="6321377"/>
          </a:xfrm>
          <a:custGeom>
            <a:avLst/>
            <a:gdLst/>
            <a:ahLst/>
            <a:cxnLst/>
            <a:rect r="r" b="b" t="t" l="l"/>
            <a:pathLst>
              <a:path h="6321377" w="6627918">
                <a:moveTo>
                  <a:pt x="0" y="0"/>
                </a:moveTo>
                <a:lnTo>
                  <a:pt x="6627918" y="0"/>
                </a:lnTo>
                <a:lnTo>
                  <a:pt x="6627918" y="6321377"/>
                </a:lnTo>
                <a:lnTo>
                  <a:pt x="0" y="63213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113030"/>
            <a:ext cx="12960458" cy="1094740"/>
          </a:xfrm>
          <a:prstGeom prst="rect">
            <a:avLst/>
          </a:prstGeom>
        </p:spPr>
        <p:txBody>
          <a:bodyPr anchor="t" rtlCol="false" tIns="0" lIns="0" bIns="0" rIns="0">
            <a:spAutoFit/>
          </a:bodyPr>
          <a:lstStyle/>
          <a:p>
            <a:pPr algn="ctr">
              <a:lnSpc>
                <a:spcPts val="8959"/>
              </a:lnSpc>
            </a:pPr>
            <a:r>
              <a:rPr lang="en-US" sz="6399" u="sng">
                <a:solidFill>
                  <a:srgbClr val="1F5966"/>
                </a:solidFill>
                <a:latin typeface="Canva Sans Bold"/>
                <a:ea typeface="Canva Sans Bold"/>
                <a:cs typeface="Canva Sans Bold"/>
                <a:sym typeface="Canva Sans Bold"/>
              </a:rPr>
              <a:t>GENOMIC DATA ANALYSIS</a:t>
            </a:r>
          </a:p>
        </p:txBody>
      </p:sp>
      <p:grpSp>
        <p:nvGrpSpPr>
          <p:cNvPr name="Group 5" id="5"/>
          <p:cNvGrpSpPr/>
          <p:nvPr/>
        </p:nvGrpSpPr>
        <p:grpSpPr>
          <a:xfrm rot="-2700000">
            <a:off x="17115844" y="7854499"/>
            <a:ext cx="5246370" cy="524637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7" id="7"/>
          <p:cNvGrpSpPr/>
          <p:nvPr/>
        </p:nvGrpSpPr>
        <p:grpSpPr>
          <a:xfrm rot="-2700000">
            <a:off x="18502399" y="6350137"/>
            <a:ext cx="7865054" cy="7865054"/>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9" id="9"/>
          <p:cNvGrpSpPr/>
          <p:nvPr/>
        </p:nvGrpSpPr>
        <p:grpSpPr>
          <a:xfrm rot="-2700000">
            <a:off x="18911880" y="7228925"/>
            <a:ext cx="6497519" cy="6497519"/>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39238" y="3899923"/>
            <a:ext cx="9525" cy="329565"/>
          </a:xfrm>
          <a:prstGeom prst="rect">
            <a:avLst/>
          </a:prstGeom>
        </p:spPr>
        <p:txBody>
          <a:bodyPr anchor="t" rtlCol="false" tIns="0" lIns="0" bIns="0" rIns="0">
            <a:spAutoFit/>
          </a:bodyPr>
          <a:lstStyle/>
          <a:p>
            <a:pPr algn="ctr">
              <a:lnSpc>
                <a:spcPts val="2625"/>
              </a:lnSpc>
              <a:spcBef>
                <a:spcPct val="0"/>
              </a:spcBef>
            </a:pPr>
          </a:p>
        </p:txBody>
      </p:sp>
      <p:sp>
        <p:nvSpPr>
          <p:cNvPr name="TextBox 3" id="3"/>
          <p:cNvSpPr txBox="true"/>
          <p:nvPr/>
        </p:nvSpPr>
        <p:spPr>
          <a:xfrm rot="0">
            <a:off x="9525" y="2328545"/>
            <a:ext cx="17249775" cy="7633335"/>
          </a:xfrm>
          <a:prstGeom prst="rect">
            <a:avLst/>
          </a:prstGeom>
        </p:spPr>
        <p:txBody>
          <a:bodyPr anchor="t" rtlCol="false" tIns="0" lIns="0" bIns="0" rIns="0">
            <a:spAutoFit/>
          </a:bodyPr>
          <a:lstStyle/>
          <a:p>
            <a:pPr algn="ctr">
              <a:lnSpc>
                <a:spcPts val="5040"/>
              </a:lnSpc>
            </a:pP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Genome Sequencing: </a:t>
            </a:r>
            <a:r>
              <a:rPr lang="en-US" sz="3600">
                <a:solidFill>
                  <a:srgbClr val="1F5966"/>
                </a:solidFill>
                <a:latin typeface="Canva Sans"/>
                <a:ea typeface="Canva Sans"/>
                <a:cs typeface="Canva Sans"/>
                <a:sym typeface="Canva Sans"/>
              </a:rPr>
              <a:t>Determining the complete DNA sequence of an individual.</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Data Generation: </a:t>
            </a:r>
            <a:r>
              <a:rPr lang="en-US" sz="3600">
                <a:solidFill>
                  <a:srgbClr val="1F5966"/>
                </a:solidFill>
                <a:latin typeface="Canva Sans"/>
                <a:ea typeface="Canva Sans"/>
                <a:cs typeface="Canva Sans"/>
                <a:sym typeface="Canva Sans"/>
              </a:rPr>
              <a:t>Creating vast amounts of genetic data through sequencing and other biological experiments.</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Data Cleaning and Preprocessing: </a:t>
            </a:r>
            <a:r>
              <a:rPr lang="en-US" sz="3600">
                <a:solidFill>
                  <a:srgbClr val="1F5966"/>
                </a:solidFill>
                <a:latin typeface="Canva Sans"/>
                <a:ea typeface="Canva Sans"/>
                <a:cs typeface="Canva Sans"/>
                <a:sym typeface="Canva Sans"/>
              </a:rPr>
              <a:t>Removing errors and inconsistencies from the data.</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Data Analysis: </a:t>
            </a:r>
            <a:r>
              <a:rPr lang="en-US" sz="3600">
                <a:solidFill>
                  <a:srgbClr val="1F5966"/>
                </a:solidFill>
                <a:latin typeface="Canva Sans"/>
                <a:ea typeface="Canva Sans"/>
                <a:cs typeface="Canva Sans"/>
                <a:sym typeface="Canva Sans"/>
              </a:rPr>
              <a:t>Applying computational tools and algorithms to identify patterns and relationships within the data.</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Interpretation: </a:t>
            </a:r>
            <a:r>
              <a:rPr lang="en-US" sz="3600">
                <a:solidFill>
                  <a:srgbClr val="1F5966"/>
                </a:solidFill>
                <a:latin typeface="Canva Sans"/>
                <a:ea typeface="Canva Sans"/>
                <a:cs typeface="Canva Sans"/>
                <a:sym typeface="Canva Sans"/>
              </a:rPr>
              <a:t>Translating the findings into actionable insights for clinical use.</a:t>
            </a:r>
          </a:p>
          <a:p>
            <a:pPr algn="ctr">
              <a:lnSpc>
                <a:spcPts val="5040"/>
              </a:lnSpc>
            </a:pPr>
          </a:p>
        </p:txBody>
      </p:sp>
      <p:sp>
        <p:nvSpPr>
          <p:cNvPr name="TextBox 4" id="4"/>
          <p:cNvSpPr txBox="true"/>
          <p:nvPr/>
        </p:nvSpPr>
        <p:spPr>
          <a:xfrm rot="0">
            <a:off x="112040" y="537527"/>
            <a:ext cx="13220700" cy="887095"/>
          </a:xfrm>
          <a:prstGeom prst="rect">
            <a:avLst/>
          </a:prstGeom>
        </p:spPr>
        <p:txBody>
          <a:bodyPr anchor="t" rtlCol="false" tIns="0" lIns="0" bIns="0" rIns="0">
            <a:spAutoFit/>
          </a:bodyPr>
          <a:lstStyle/>
          <a:p>
            <a:pPr algn="ctr">
              <a:lnSpc>
                <a:spcPts val="7279"/>
              </a:lnSpc>
            </a:pPr>
            <a:r>
              <a:rPr lang="en-US" sz="5199" u="sng">
                <a:solidFill>
                  <a:srgbClr val="1F5966"/>
                </a:solidFill>
                <a:latin typeface="Canva Sans Bold"/>
                <a:ea typeface="Canva Sans Bold"/>
                <a:cs typeface="Canva Sans Bold"/>
                <a:sym typeface="Canva Sans Bold"/>
              </a:rPr>
              <a:t>HOW GENOMIC DATA ANALYSIS WORK ? </a:t>
            </a:r>
          </a:p>
        </p:txBody>
      </p:sp>
      <p:grpSp>
        <p:nvGrpSpPr>
          <p:cNvPr name="Group 5" id="5"/>
          <p:cNvGrpSpPr/>
          <p:nvPr/>
        </p:nvGrpSpPr>
        <p:grpSpPr>
          <a:xfrm rot="-2700000">
            <a:off x="17115844" y="7854499"/>
            <a:ext cx="5246370" cy="5246370"/>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7" id="7"/>
          <p:cNvGrpSpPr/>
          <p:nvPr/>
        </p:nvGrpSpPr>
        <p:grpSpPr>
          <a:xfrm rot="-2700000">
            <a:off x="18502399" y="6350137"/>
            <a:ext cx="7865054" cy="7865054"/>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9" id="9"/>
          <p:cNvGrpSpPr/>
          <p:nvPr/>
        </p:nvGrpSpPr>
        <p:grpSpPr>
          <a:xfrm rot="-2700000">
            <a:off x="18911880" y="7228925"/>
            <a:ext cx="6497519" cy="6497519"/>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124716" y="-1093450"/>
            <a:ext cx="2249432" cy="2249432"/>
            <a:chOff x="0" y="0"/>
            <a:chExt cx="1913890" cy="1913890"/>
          </a:xfrm>
        </p:grpSpPr>
        <p:sp>
          <p:nvSpPr>
            <p:cNvPr name="Freeform 3" id="3"/>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
        <p:nvSpPr>
          <p:cNvPr name="Freeform 4" id="4"/>
          <p:cNvSpPr/>
          <p:nvPr/>
        </p:nvSpPr>
        <p:spPr>
          <a:xfrm flipH="false" flipV="false" rot="0">
            <a:off x="12943302" y="2610816"/>
            <a:ext cx="5344698" cy="5787372"/>
          </a:xfrm>
          <a:custGeom>
            <a:avLst/>
            <a:gdLst/>
            <a:ahLst/>
            <a:cxnLst/>
            <a:rect r="r" b="b" t="t" l="l"/>
            <a:pathLst>
              <a:path h="5787372" w="5344698">
                <a:moveTo>
                  <a:pt x="0" y="0"/>
                </a:moveTo>
                <a:lnTo>
                  <a:pt x="5344698" y="0"/>
                </a:lnTo>
                <a:lnTo>
                  <a:pt x="5344698" y="5787372"/>
                </a:lnTo>
                <a:lnTo>
                  <a:pt x="0" y="5787372"/>
                </a:lnTo>
                <a:lnTo>
                  <a:pt x="0" y="0"/>
                </a:lnTo>
                <a:close/>
              </a:path>
            </a:pathLst>
          </a:custGeom>
          <a:blipFill>
            <a:blip r:embed="rId2"/>
            <a:stretch>
              <a:fillRect l="-9273" t="0" r="-2646" b="0"/>
            </a:stretch>
          </a:blipFill>
        </p:spPr>
      </p:sp>
      <p:sp>
        <p:nvSpPr>
          <p:cNvPr name="TextBox 5" id="5"/>
          <p:cNvSpPr txBox="true"/>
          <p:nvPr/>
        </p:nvSpPr>
        <p:spPr>
          <a:xfrm rot="0">
            <a:off x="1495138" y="523305"/>
            <a:ext cx="15297725" cy="1098550"/>
          </a:xfrm>
          <a:prstGeom prst="rect">
            <a:avLst/>
          </a:prstGeom>
        </p:spPr>
        <p:txBody>
          <a:bodyPr anchor="t" rtlCol="false" tIns="0" lIns="0" bIns="0" rIns="0">
            <a:spAutoFit/>
          </a:bodyPr>
          <a:lstStyle/>
          <a:p>
            <a:pPr algn="l">
              <a:lnSpc>
                <a:spcPts val="8749"/>
              </a:lnSpc>
            </a:pPr>
            <a:r>
              <a:rPr lang="en-US" sz="6999" u="sng">
                <a:solidFill>
                  <a:srgbClr val="1F5966"/>
                </a:solidFill>
                <a:latin typeface="Open Sans Extra Bold"/>
                <a:ea typeface="Open Sans Extra Bold"/>
                <a:cs typeface="Open Sans Extra Bold"/>
                <a:sym typeface="Open Sans Extra Bold"/>
              </a:rPr>
              <a:t>HEALTHCARE DATA ANALYSIS</a:t>
            </a:r>
          </a:p>
        </p:txBody>
      </p:sp>
      <p:sp>
        <p:nvSpPr>
          <p:cNvPr name="TextBox 6" id="6"/>
          <p:cNvSpPr txBox="true"/>
          <p:nvPr/>
        </p:nvSpPr>
        <p:spPr>
          <a:xfrm rot="0">
            <a:off x="0" y="2443480"/>
            <a:ext cx="13302360" cy="78435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Healthcare data analysis involves collecting, analyzing, and interpreting large volumes of healthcare data.</a:t>
            </a:r>
          </a:p>
          <a:p>
            <a:pPr algn="l"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It aims to derive actionable insights to improve patient care, enhance operational efficiency, and drive organizational performance. </a:t>
            </a:r>
          </a:p>
          <a:p>
            <a:pPr algn="l"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Health care analytics uses both historic and current data to produce actionable insights and optimize outcomes within the health care industry</a:t>
            </a:r>
            <a:r>
              <a:rPr lang="en-US" sz="3200" u="sng">
                <a:solidFill>
                  <a:srgbClr val="1F5966"/>
                </a:solidFill>
                <a:latin typeface="Open Sans Bold"/>
                <a:ea typeface="Open Sans Bold"/>
                <a:cs typeface="Open Sans Bold"/>
                <a:sym typeface="Open Sans Bold"/>
              </a:rPr>
              <a:t>.</a:t>
            </a:r>
          </a:p>
          <a:p>
            <a:pPr algn="l"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Health care data analysts contribute to better patient care, streamlined health care processes, and well-assessed health care institutions by acquiring, combining, and analyzing data from multiple sources.</a:t>
            </a:r>
          </a:p>
          <a:p>
            <a:pPr algn="l">
              <a:lnSpc>
                <a:spcPts val="4480"/>
              </a:lnSpc>
            </a:pPr>
          </a:p>
          <a:p>
            <a:pPr algn="l">
              <a:lnSpc>
                <a:spcPts val="4480"/>
              </a:lnSpc>
            </a:pPr>
          </a:p>
        </p:txBody>
      </p:sp>
      <p:grpSp>
        <p:nvGrpSpPr>
          <p:cNvPr name="Group 7" id="7"/>
          <p:cNvGrpSpPr/>
          <p:nvPr/>
        </p:nvGrpSpPr>
        <p:grpSpPr>
          <a:xfrm rot="-2700000">
            <a:off x="17115844" y="7854499"/>
            <a:ext cx="5246370" cy="5246370"/>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9" id="9"/>
          <p:cNvGrpSpPr/>
          <p:nvPr/>
        </p:nvGrpSpPr>
        <p:grpSpPr>
          <a:xfrm rot="-2700000">
            <a:off x="18502399" y="6350137"/>
            <a:ext cx="7865054" cy="7865054"/>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11" id="11"/>
          <p:cNvGrpSpPr/>
          <p:nvPr/>
        </p:nvGrpSpPr>
        <p:grpSpPr>
          <a:xfrm rot="-2700000">
            <a:off x="18911880" y="7228925"/>
            <a:ext cx="6497519" cy="6497519"/>
            <a:chOff x="0" y="0"/>
            <a:chExt cx="1913890" cy="1913890"/>
          </a:xfrm>
        </p:grpSpPr>
        <p:sp>
          <p:nvSpPr>
            <p:cNvPr name="Freeform 12" id="12"/>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630228"/>
            <a:ext cx="18036153" cy="6157595"/>
          </a:xfrm>
          <a:prstGeom prst="rect">
            <a:avLst/>
          </a:prstGeom>
        </p:spPr>
        <p:txBody>
          <a:bodyPr anchor="t" rtlCol="false" tIns="0" lIns="0" bIns="0" rIns="0">
            <a:spAutoFit/>
          </a:bodyPr>
          <a:lstStyle/>
          <a:p>
            <a:pPr algn="l">
              <a:lnSpc>
                <a:spcPts val="4480"/>
              </a:lnSpc>
              <a:spcBef>
                <a:spcPct val="0"/>
              </a:spcBef>
            </a:pPr>
          </a:p>
          <a:p>
            <a:pPr algn="just"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Improving patient outcomes:-  </a:t>
            </a:r>
            <a:r>
              <a:rPr lang="en-US" sz="3200">
                <a:solidFill>
                  <a:srgbClr val="1F5966"/>
                </a:solidFill>
                <a:latin typeface="Open Sans"/>
                <a:ea typeface="Open Sans"/>
                <a:cs typeface="Open Sans"/>
                <a:sym typeface="Open Sans"/>
              </a:rPr>
              <a:t>Identifying high-risk patients, predicting disease outbreaks, optimizing treatment plans, and personalizing care.</a:t>
            </a:r>
            <a:r>
              <a:rPr lang="en-US" sz="3200">
                <a:solidFill>
                  <a:srgbClr val="1F5966"/>
                </a:solidFill>
                <a:latin typeface="Open Sans Bold"/>
                <a:ea typeface="Open Sans Bold"/>
                <a:cs typeface="Open Sans Bold"/>
                <a:sym typeface="Open Sans Bold"/>
              </a:rPr>
              <a:t> </a:t>
            </a:r>
          </a:p>
          <a:p>
            <a:pPr algn="just"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Enhancing operational efficiency:- </a:t>
            </a:r>
            <a:r>
              <a:rPr lang="en-US" sz="3200">
                <a:solidFill>
                  <a:srgbClr val="1F5966"/>
                </a:solidFill>
                <a:latin typeface="Open Sans"/>
                <a:ea typeface="Open Sans"/>
                <a:cs typeface="Open Sans"/>
                <a:sym typeface="Open Sans"/>
              </a:rPr>
              <a:t>Streamlining administrative processes, reducing costs, optimizing resource allocation, and improving supply chain management. </a:t>
            </a:r>
            <a:r>
              <a:rPr lang="en-US" sz="3200">
                <a:solidFill>
                  <a:srgbClr val="1F5966"/>
                </a:solidFill>
                <a:latin typeface="Open Sans Bold"/>
                <a:ea typeface="Open Sans Bold"/>
                <a:cs typeface="Open Sans Bold"/>
                <a:sym typeface="Open Sans Bold"/>
              </a:rPr>
              <a:t>  </a:t>
            </a:r>
          </a:p>
          <a:p>
            <a:pPr algn="just"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Supporting population health management:-  </a:t>
            </a:r>
            <a:r>
              <a:rPr lang="en-US" sz="3200">
                <a:solidFill>
                  <a:srgbClr val="1F5966"/>
                </a:solidFill>
                <a:latin typeface="Open Sans"/>
                <a:ea typeface="Open Sans"/>
                <a:cs typeface="Open Sans"/>
                <a:sym typeface="Open Sans"/>
              </a:rPr>
              <a:t>Analyzing health trends, identifying at-risk populations, and developing targeted prevention programs. </a:t>
            </a:r>
            <a:r>
              <a:rPr lang="en-US" sz="3200">
                <a:solidFill>
                  <a:srgbClr val="1F5966"/>
                </a:solidFill>
                <a:latin typeface="Open Sans Bold"/>
                <a:ea typeface="Open Sans Bold"/>
                <a:cs typeface="Open Sans Bold"/>
                <a:sym typeface="Open Sans Bold"/>
              </a:rPr>
              <a:t>  </a:t>
            </a:r>
          </a:p>
          <a:p>
            <a:pPr algn="just"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Driving research and innovation:- </a:t>
            </a:r>
            <a:r>
              <a:rPr lang="en-US" sz="3200">
                <a:solidFill>
                  <a:srgbClr val="1F5966"/>
                </a:solidFill>
                <a:latin typeface="Open Sans"/>
                <a:ea typeface="Open Sans"/>
                <a:cs typeface="Open Sans"/>
                <a:sym typeface="Open Sans"/>
              </a:rPr>
              <a:t>Discovering new treatments, evaluating drug efficacy, and understanding disease patterns.  </a:t>
            </a:r>
            <a:r>
              <a:rPr lang="en-US" sz="3200">
                <a:solidFill>
                  <a:srgbClr val="1F5966"/>
                </a:solidFill>
                <a:latin typeface="Open Sans Bold"/>
                <a:ea typeface="Open Sans Bold"/>
                <a:cs typeface="Open Sans Bold"/>
                <a:sym typeface="Open Sans Bold"/>
              </a:rPr>
              <a:t> </a:t>
            </a:r>
          </a:p>
          <a:p>
            <a:pPr algn="just" marL="690881" indent="-345440" lvl="1">
              <a:lnSpc>
                <a:spcPts val="4480"/>
              </a:lnSpc>
              <a:buFont typeface="Arial"/>
              <a:buChar char="•"/>
            </a:pPr>
            <a:r>
              <a:rPr lang="en-US" sz="3200">
                <a:solidFill>
                  <a:srgbClr val="1F5966"/>
                </a:solidFill>
                <a:latin typeface="Open Sans Bold"/>
                <a:ea typeface="Open Sans Bold"/>
                <a:cs typeface="Open Sans Bold"/>
                <a:sym typeface="Open Sans Bold"/>
              </a:rPr>
              <a:t>Fraud detection and prevention:- </a:t>
            </a:r>
            <a:r>
              <a:rPr lang="en-US" sz="3200">
                <a:solidFill>
                  <a:srgbClr val="1F5966"/>
                </a:solidFill>
                <a:latin typeface="Open Sans"/>
                <a:ea typeface="Open Sans"/>
                <a:cs typeface="Open Sans"/>
                <a:sym typeface="Open Sans"/>
              </a:rPr>
              <a:t>Identifying suspicious claims and preventing healthcare fraud</a:t>
            </a:r>
          </a:p>
        </p:txBody>
      </p:sp>
      <p:sp>
        <p:nvSpPr>
          <p:cNvPr name="TextBox 3" id="3"/>
          <p:cNvSpPr txBox="true"/>
          <p:nvPr/>
        </p:nvSpPr>
        <p:spPr>
          <a:xfrm rot="0">
            <a:off x="0" y="-114300"/>
            <a:ext cx="18036153" cy="1028699"/>
          </a:xfrm>
          <a:prstGeom prst="rect">
            <a:avLst/>
          </a:prstGeom>
        </p:spPr>
        <p:txBody>
          <a:bodyPr anchor="t" rtlCol="false" tIns="0" lIns="0" bIns="0" rIns="0">
            <a:spAutoFit/>
          </a:bodyPr>
          <a:lstStyle/>
          <a:p>
            <a:pPr algn="ctr">
              <a:lnSpc>
                <a:spcPts val="8400"/>
              </a:lnSpc>
            </a:pPr>
            <a:r>
              <a:rPr lang="en-US" sz="6000" u="sng">
                <a:solidFill>
                  <a:srgbClr val="1F5966"/>
                </a:solidFill>
                <a:latin typeface="Open Sans Extra Bold"/>
                <a:ea typeface="Open Sans Extra Bold"/>
                <a:cs typeface="Open Sans Extra Bold"/>
                <a:sym typeface="Open Sans Extra Bold"/>
              </a:rPr>
              <a:t>Key Applications of Healthcare Data Analysis</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40464" y="0"/>
            <a:ext cx="4014680" cy="1962175"/>
          </a:xfrm>
          <a:custGeom>
            <a:avLst/>
            <a:gdLst/>
            <a:ahLst/>
            <a:cxnLst/>
            <a:rect r="r" b="b" t="t" l="l"/>
            <a:pathLst>
              <a:path h="1962175" w="4014680">
                <a:moveTo>
                  <a:pt x="0" y="0"/>
                </a:moveTo>
                <a:lnTo>
                  <a:pt x="4014680" y="0"/>
                </a:lnTo>
                <a:lnTo>
                  <a:pt x="4014680" y="1962175"/>
                </a:lnTo>
                <a:lnTo>
                  <a:pt x="0" y="1962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2119448" y="3920782"/>
            <a:ext cx="7556332" cy="3118704"/>
          </a:xfrm>
          <a:custGeom>
            <a:avLst/>
            <a:gdLst/>
            <a:ahLst/>
            <a:cxnLst/>
            <a:rect r="r" b="b" t="t" l="l"/>
            <a:pathLst>
              <a:path h="3118704" w="7556332">
                <a:moveTo>
                  <a:pt x="0" y="0"/>
                </a:moveTo>
                <a:lnTo>
                  <a:pt x="7556332" y="0"/>
                </a:lnTo>
                <a:lnTo>
                  <a:pt x="7556332" y="3118704"/>
                </a:lnTo>
                <a:lnTo>
                  <a:pt x="0" y="3118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8604" y="4035820"/>
            <a:ext cx="2945346" cy="3361690"/>
          </a:xfrm>
          <a:prstGeom prst="rect">
            <a:avLst/>
          </a:prstGeom>
        </p:spPr>
        <p:txBody>
          <a:bodyPr anchor="t" rtlCol="false" tIns="0" lIns="0" bIns="0" rIns="0">
            <a:spAutoFit/>
          </a:bodyPr>
          <a:lstStyle/>
          <a:p>
            <a:pPr algn="ctr">
              <a:lnSpc>
                <a:spcPts val="8959"/>
              </a:lnSpc>
            </a:pPr>
            <a:r>
              <a:rPr lang="en-US" sz="6399">
                <a:solidFill>
                  <a:srgbClr val="FFFFFF"/>
                </a:solidFill>
                <a:latin typeface="Canva Sans Bold"/>
                <a:ea typeface="Canva Sans Bold"/>
                <a:cs typeface="Canva Sans Bold"/>
                <a:sym typeface="Canva Sans Bold"/>
              </a:rPr>
              <a:t>Types </a:t>
            </a:r>
          </a:p>
          <a:p>
            <a:pPr algn="ctr">
              <a:lnSpc>
                <a:spcPts val="8959"/>
              </a:lnSpc>
            </a:pPr>
            <a:r>
              <a:rPr lang="en-US" sz="6399">
                <a:solidFill>
                  <a:srgbClr val="FFFFFF"/>
                </a:solidFill>
                <a:latin typeface="Canva Sans Bold"/>
                <a:ea typeface="Canva Sans Bold"/>
                <a:cs typeface="Canva Sans Bold"/>
                <a:sym typeface="Canva Sans Bold"/>
              </a:rPr>
              <a:t>of </a:t>
            </a:r>
          </a:p>
          <a:p>
            <a:pPr algn="ctr">
              <a:lnSpc>
                <a:spcPts val="8959"/>
              </a:lnSpc>
            </a:pPr>
            <a:r>
              <a:rPr lang="en-US" sz="6399">
                <a:solidFill>
                  <a:srgbClr val="FFFFFF"/>
                </a:solidFill>
                <a:latin typeface="Canva Sans Bold"/>
                <a:ea typeface="Canva Sans Bold"/>
                <a:cs typeface="Canva Sans Bold"/>
                <a:sym typeface="Canva Sans Bold"/>
              </a:rPr>
              <a:t>data</a:t>
            </a:r>
          </a:p>
        </p:txBody>
      </p:sp>
      <p:sp>
        <p:nvSpPr>
          <p:cNvPr name="Freeform 5" id="5"/>
          <p:cNvSpPr/>
          <p:nvPr/>
        </p:nvSpPr>
        <p:spPr>
          <a:xfrm flipH="false" flipV="false" rot="0">
            <a:off x="6040464" y="2821558"/>
            <a:ext cx="4014680" cy="1962175"/>
          </a:xfrm>
          <a:custGeom>
            <a:avLst/>
            <a:gdLst/>
            <a:ahLst/>
            <a:cxnLst/>
            <a:rect r="r" b="b" t="t" l="l"/>
            <a:pathLst>
              <a:path h="1962175" w="4014680">
                <a:moveTo>
                  <a:pt x="0" y="0"/>
                </a:moveTo>
                <a:lnTo>
                  <a:pt x="4014680" y="0"/>
                </a:lnTo>
                <a:lnTo>
                  <a:pt x="4014680" y="1962175"/>
                </a:lnTo>
                <a:lnTo>
                  <a:pt x="0" y="1962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99703" y="5661420"/>
            <a:ext cx="4014680" cy="1962175"/>
          </a:xfrm>
          <a:custGeom>
            <a:avLst/>
            <a:gdLst/>
            <a:ahLst/>
            <a:cxnLst/>
            <a:rect r="r" b="b" t="t" l="l"/>
            <a:pathLst>
              <a:path h="1962175" w="4014680">
                <a:moveTo>
                  <a:pt x="0" y="0"/>
                </a:moveTo>
                <a:lnTo>
                  <a:pt x="4014679" y="0"/>
                </a:lnTo>
                <a:lnTo>
                  <a:pt x="4014679" y="1962175"/>
                </a:lnTo>
                <a:lnTo>
                  <a:pt x="0" y="1962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040464" y="8307670"/>
            <a:ext cx="4049781" cy="1979330"/>
          </a:xfrm>
          <a:custGeom>
            <a:avLst/>
            <a:gdLst/>
            <a:ahLst/>
            <a:cxnLst/>
            <a:rect r="r" b="b" t="t" l="l"/>
            <a:pathLst>
              <a:path h="1979330" w="4049781">
                <a:moveTo>
                  <a:pt x="0" y="0"/>
                </a:moveTo>
                <a:lnTo>
                  <a:pt x="4049781" y="0"/>
                </a:lnTo>
                <a:lnTo>
                  <a:pt x="4049781" y="1979330"/>
                </a:lnTo>
                <a:lnTo>
                  <a:pt x="0" y="1979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5952581" y="-24118"/>
            <a:ext cx="4102563" cy="1659255"/>
          </a:xfrm>
          <a:prstGeom prst="rect">
            <a:avLst/>
          </a:prstGeom>
        </p:spPr>
        <p:txBody>
          <a:bodyPr anchor="t" rtlCol="false" tIns="0" lIns="0" bIns="0" rIns="0">
            <a:spAutoFit/>
          </a:bodyPr>
          <a:lstStyle/>
          <a:p>
            <a:pPr algn="ctr">
              <a:lnSpc>
                <a:spcPts val="6719"/>
              </a:lnSpc>
            </a:pPr>
            <a:r>
              <a:rPr lang="en-US" sz="4800">
                <a:solidFill>
                  <a:srgbClr val="000000"/>
                </a:solidFill>
                <a:latin typeface="Canva Sans Bold"/>
                <a:ea typeface="Canva Sans Bold"/>
                <a:cs typeface="Canva Sans Bold"/>
                <a:sym typeface="Canva Sans Bold"/>
              </a:rPr>
              <a:t>Clinical </a:t>
            </a:r>
          </a:p>
          <a:p>
            <a:pPr algn="ctr">
              <a:lnSpc>
                <a:spcPts val="6719"/>
              </a:lnSpc>
            </a:pPr>
            <a:r>
              <a:rPr lang="en-US" sz="4800">
                <a:solidFill>
                  <a:srgbClr val="000000"/>
                </a:solidFill>
                <a:latin typeface="Canva Sans Bold"/>
                <a:ea typeface="Canva Sans Bold"/>
                <a:cs typeface="Canva Sans Bold"/>
                <a:sym typeface="Canva Sans Bold"/>
              </a:rPr>
              <a:t>Data</a:t>
            </a:r>
          </a:p>
        </p:txBody>
      </p:sp>
      <p:sp>
        <p:nvSpPr>
          <p:cNvPr name="TextBox 9" id="9"/>
          <p:cNvSpPr txBox="true"/>
          <p:nvPr/>
        </p:nvSpPr>
        <p:spPr>
          <a:xfrm rot="0">
            <a:off x="5952581" y="2930155"/>
            <a:ext cx="4102563" cy="1659255"/>
          </a:xfrm>
          <a:prstGeom prst="rect">
            <a:avLst/>
          </a:prstGeom>
        </p:spPr>
        <p:txBody>
          <a:bodyPr anchor="t" rtlCol="false" tIns="0" lIns="0" bIns="0" rIns="0">
            <a:spAutoFit/>
          </a:bodyPr>
          <a:lstStyle/>
          <a:p>
            <a:pPr algn="ctr">
              <a:lnSpc>
                <a:spcPts val="6719"/>
              </a:lnSpc>
            </a:pPr>
            <a:r>
              <a:rPr lang="en-US" sz="4800">
                <a:solidFill>
                  <a:srgbClr val="000000"/>
                </a:solidFill>
                <a:latin typeface="Canva Sans Bold"/>
                <a:ea typeface="Canva Sans Bold"/>
                <a:cs typeface="Canva Sans Bold"/>
                <a:sym typeface="Canva Sans Bold"/>
              </a:rPr>
              <a:t>Financial</a:t>
            </a:r>
          </a:p>
          <a:p>
            <a:pPr algn="ctr">
              <a:lnSpc>
                <a:spcPts val="6719"/>
              </a:lnSpc>
            </a:pPr>
            <a:r>
              <a:rPr lang="en-US" sz="4800">
                <a:solidFill>
                  <a:srgbClr val="000000"/>
                </a:solidFill>
                <a:latin typeface="Canva Sans Bold"/>
                <a:ea typeface="Canva Sans Bold"/>
                <a:cs typeface="Canva Sans Bold"/>
                <a:sym typeface="Canva Sans Bold"/>
              </a:rPr>
              <a:t>Data</a:t>
            </a:r>
          </a:p>
        </p:txBody>
      </p:sp>
      <p:sp>
        <p:nvSpPr>
          <p:cNvPr name="TextBox 10" id="10"/>
          <p:cNvSpPr txBox="true"/>
          <p:nvPr/>
        </p:nvSpPr>
        <p:spPr>
          <a:xfrm rot="0">
            <a:off x="6104981" y="5888633"/>
            <a:ext cx="4102563" cy="1659255"/>
          </a:xfrm>
          <a:prstGeom prst="rect">
            <a:avLst/>
          </a:prstGeom>
        </p:spPr>
        <p:txBody>
          <a:bodyPr anchor="t" rtlCol="false" tIns="0" lIns="0" bIns="0" rIns="0">
            <a:spAutoFit/>
          </a:bodyPr>
          <a:lstStyle/>
          <a:p>
            <a:pPr algn="ctr">
              <a:lnSpc>
                <a:spcPts val="6719"/>
              </a:lnSpc>
            </a:pPr>
            <a:r>
              <a:rPr lang="en-US" sz="4800">
                <a:solidFill>
                  <a:srgbClr val="000000"/>
                </a:solidFill>
                <a:latin typeface="Canva Sans Bold"/>
                <a:ea typeface="Canva Sans Bold"/>
                <a:cs typeface="Canva Sans Bold"/>
                <a:sym typeface="Canva Sans Bold"/>
              </a:rPr>
              <a:t>Operational </a:t>
            </a:r>
          </a:p>
          <a:p>
            <a:pPr algn="ctr">
              <a:lnSpc>
                <a:spcPts val="6719"/>
              </a:lnSpc>
            </a:pPr>
            <a:r>
              <a:rPr lang="en-US" sz="4800">
                <a:solidFill>
                  <a:srgbClr val="000000"/>
                </a:solidFill>
                <a:latin typeface="Canva Sans Bold"/>
                <a:ea typeface="Canva Sans Bold"/>
                <a:cs typeface="Canva Sans Bold"/>
                <a:sym typeface="Canva Sans Bold"/>
              </a:rPr>
              <a:t>Data</a:t>
            </a:r>
          </a:p>
        </p:txBody>
      </p:sp>
      <p:sp>
        <p:nvSpPr>
          <p:cNvPr name="TextBox 11" id="11"/>
          <p:cNvSpPr txBox="true"/>
          <p:nvPr/>
        </p:nvSpPr>
        <p:spPr>
          <a:xfrm rot="0">
            <a:off x="6104981" y="8319117"/>
            <a:ext cx="3950163" cy="188976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ea typeface="Canva Sans Bold"/>
                <a:cs typeface="Canva Sans Bold"/>
                <a:sym typeface="Canva Sans Bold"/>
              </a:rPr>
              <a:t>patient-generated </a:t>
            </a:r>
          </a:p>
          <a:p>
            <a:pPr algn="ctr">
              <a:lnSpc>
                <a:spcPts val="5040"/>
              </a:lnSpc>
            </a:pPr>
            <a:r>
              <a:rPr lang="en-US" sz="3600">
                <a:solidFill>
                  <a:srgbClr val="000000"/>
                </a:solidFill>
                <a:latin typeface="Canva Sans Bold"/>
                <a:ea typeface="Canva Sans Bold"/>
                <a:cs typeface="Canva Sans Bold"/>
                <a:sym typeface="Canva Sans Bold"/>
              </a:rPr>
              <a:t>Data</a:t>
            </a:r>
          </a:p>
        </p:txBody>
      </p:sp>
      <p:sp>
        <p:nvSpPr>
          <p:cNvPr name="AutoShape 12" id="12"/>
          <p:cNvSpPr/>
          <p:nvPr/>
        </p:nvSpPr>
        <p:spPr>
          <a:xfrm flipV="true">
            <a:off x="3218070" y="1701968"/>
            <a:ext cx="2443308" cy="1756091"/>
          </a:xfrm>
          <a:prstGeom prst="line">
            <a:avLst/>
          </a:prstGeom>
          <a:ln cap="flat" w="38100">
            <a:solidFill>
              <a:srgbClr val="000000"/>
            </a:solidFill>
            <a:prstDash val="solid"/>
            <a:headEnd type="none" len="sm" w="sm"/>
            <a:tailEnd type="arrow" len="sm" w="med"/>
          </a:ln>
        </p:spPr>
      </p:sp>
      <p:sp>
        <p:nvSpPr>
          <p:cNvPr name="AutoShape 13" id="13"/>
          <p:cNvSpPr/>
          <p:nvPr/>
        </p:nvSpPr>
        <p:spPr>
          <a:xfrm flipV="true">
            <a:off x="3229188" y="3802645"/>
            <a:ext cx="2723393" cy="984795"/>
          </a:xfrm>
          <a:prstGeom prst="line">
            <a:avLst/>
          </a:prstGeom>
          <a:ln cap="flat" w="38100">
            <a:solidFill>
              <a:srgbClr val="000000"/>
            </a:solidFill>
            <a:prstDash val="solid"/>
            <a:headEnd type="none" len="sm" w="sm"/>
            <a:tailEnd type="arrow" len="sm" w="med"/>
          </a:ln>
        </p:spPr>
      </p:sp>
      <p:sp>
        <p:nvSpPr>
          <p:cNvPr name="AutoShape 14" id="14"/>
          <p:cNvSpPr/>
          <p:nvPr/>
        </p:nvSpPr>
        <p:spPr>
          <a:xfrm>
            <a:off x="3103950" y="5778578"/>
            <a:ext cx="2995753" cy="863930"/>
          </a:xfrm>
          <a:prstGeom prst="line">
            <a:avLst/>
          </a:prstGeom>
          <a:ln cap="flat" w="38100">
            <a:solidFill>
              <a:srgbClr val="000000"/>
            </a:solidFill>
            <a:prstDash val="solid"/>
            <a:headEnd type="none" len="sm" w="sm"/>
            <a:tailEnd type="arrow" len="sm" w="med"/>
          </a:ln>
        </p:spPr>
      </p:sp>
      <p:sp>
        <p:nvSpPr>
          <p:cNvPr name="AutoShape 15" id="15"/>
          <p:cNvSpPr/>
          <p:nvPr/>
        </p:nvSpPr>
        <p:spPr>
          <a:xfrm>
            <a:off x="3229188" y="8532683"/>
            <a:ext cx="2584590" cy="725617"/>
          </a:xfrm>
          <a:prstGeom prst="line">
            <a:avLst/>
          </a:prstGeom>
          <a:ln cap="flat" w="38100">
            <a:solidFill>
              <a:srgbClr val="000000"/>
            </a:solidFill>
            <a:prstDash val="solid"/>
            <a:headEnd type="none" len="sm" w="sm"/>
            <a:tailEnd type="arrow" len="sm" w="med"/>
          </a:ln>
        </p:spPr>
      </p:sp>
      <p:sp>
        <p:nvSpPr>
          <p:cNvPr name="AutoShape 16" id="16"/>
          <p:cNvSpPr/>
          <p:nvPr/>
        </p:nvSpPr>
        <p:spPr>
          <a:xfrm flipV="true">
            <a:off x="10054915" y="867421"/>
            <a:ext cx="2955017" cy="35618"/>
          </a:xfrm>
          <a:prstGeom prst="line">
            <a:avLst/>
          </a:prstGeom>
          <a:ln cap="flat" w="38100">
            <a:solidFill>
              <a:srgbClr val="000000"/>
            </a:solidFill>
            <a:prstDash val="solid"/>
            <a:headEnd type="none" len="sm" w="sm"/>
            <a:tailEnd type="arrow" len="sm" w="med"/>
          </a:ln>
        </p:spPr>
      </p:sp>
      <p:sp>
        <p:nvSpPr>
          <p:cNvPr name="TextBox 17" id="17"/>
          <p:cNvSpPr txBox="true"/>
          <p:nvPr/>
        </p:nvSpPr>
        <p:spPr>
          <a:xfrm rot="0">
            <a:off x="13664352" y="172050"/>
            <a:ext cx="4074054" cy="20726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patient medical records</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Diagnoses</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treatment</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lab results</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imaging data</a:t>
            </a:r>
          </a:p>
        </p:txBody>
      </p:sp>
      <p:sp>
        <p:nvSpPr>
          <p:cNvPr name="AutoShape 18" id="18"/>
          <p:cNvSpPr/>
          <p:nvPr/>
        </p:nvSpPr>
        <p:spPr>
          <a:xfrm flipV="true">
            <a:off x="10055144" y="3821694"/>
            <a:ext cx="2955017" cy="35618"/>
          </a:xfrm>
          <a:prstGeom prst="line">
            <a:avLst/>
          </a:prstGeom>
          <a:ln cap="flat" w="38100">
            <a:solidFill>
              <a:srgbClr val="000000"/>
            </a:solidFill>
            <a:prstDash val="solid"/>
            <a:headEnd type="none" len="sm" w="sm"/>
            <a:tailEnd type="arrow" len="sm" w="med"/>
          </a:ln>
        </p:spPr>
      </p:sp>
      <p:sp>
        <p:nvSpPr>
          <p:cNvPr name="AutoShape 19" id="19"/>
          <p:cNvSpPr/>
          <p:nvPr/>
        </p:nvSpPr>
        <p:spPr>
          <a:xfrm flipV="true">
            <a:off x="10090475" y="6706457"/>
            <a:ext cx="2955017" cy="35618"/>
          </a:xfrm>
          <a:prstGeom prst="line">
            <a:avLst/>
          </a:prstGeom>
          <a:ln cap="flat" w="38100">
            <a:solidFill>
              <a:srgbClr val="000000"/>
            </a:solidFill>
            <a:prstDash val="solid"/>
            <a:headEnd type="none" len="sm" w="sm"/>
            <a:tailEnd type="arrow" len="sm" w="med"/>
          </a:ln>
        </p:spPr>
      </p:sp>
      <p:sp>
        <p:nvSpPr>
          <p:cNvPr name="AutoShape 20" id="20"/>
          <p:cNvSpPr/>
          <p:nvPr/>
        </p:nvSpPr>
        <p:spPr>
          <a:xfrm flipV="true">
            <a:off x="10055374" y="9316383"/>
            <a:ext cx="2955017" cy="35618"/>
          </a:xfrm>
          <a:prstGeom prst="line">
            <a:avLst/>
          </a:prstGeom>
          <a:ln cap="flat" w="38100">
            <a:solidFill>
              <a:srgbClr val="000000"/>
            </a:solidFill>
            <a:prstDash val="solid"/>
            <a:headEnd type="none" len="sm" w="sm"/>
            <a:tailEnd type="arrow" len="sm" w="med"/>
          </a:ln>
        </p:spPr>
      </p:sp>
      <p:sp>
        <p:nvSpPr>
          <p:cNvPr name="TextBox 21" id="21"/>
          <p:cNvSpPr txBox="true"/>
          <p:nvPr/>
        </p:nvSpPr>
        <p:spPr>
          <a:xfrm rot="0">
            <a:off x="13664352" y="3166375"/>
            <a:ext cx="3374628" cy="123444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Claims data, </a:t>
            </a:r>
          </a:p>
          <a:p>
            <a:pPr algn="just"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billing information,</a:t>
            </a:r>
          </a:p>
          <a:p>
            <a:pPr algn="just"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 healthcare costs</a:t>
            </a:r>
          </a:p>
        </p:txBody>
      </p:sp>
      <p:sp>
        <p:nvSpPr>
          <p:cNvPr name="TextBox 22" id="22"/>
          <p:cNvSpPr txBox="true"/>
          <p:nvPr/>
        </p:nvSpPr>
        <p:spPr>
          <a:xfrm rot="0">
            <a:off x="13786913" y="6070187"/>
            <a:ext cx="4161234"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Patient demographics</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appointment scheduling</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resource utilization</a:t>
            </a:r>
          </a:p>
        </p:txBody>
      </p:sp>
      <p:sp>
        <p:nvSpPr>
          <p:cNvPr name="TextBox 23" id="23"/>
          <p:cNvSpPr txBox="true"/>
          <p:nvPr/>
        </p:nvSpPr>
        <p:spPr>
          <a:xfrm rot="0">
            <a:off x="13664352" y="8622030"/>
            <a:ext cx="3727715"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Wearable device data</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patient surveys</a:t>
            </a:r>
          </a:p>
          <a:p>
            <a:pPr algn="l" marL="518160" indent="-259080" lvl="1">
              <a:lnSpc>
                <a:spcPts val="3359"/>
              </a:lnSpc>
              <a:buFont typeface="Arial"/>
              <a:buChar char="•"/>
            </a:pPr>
            <a:r>
              <a:rPr lang="en-US" sz="2400">
                <a:solidFill>
                  <a:srgbClr val="000000"/>
                </a:solidFill>
                <a:latin typeface="Canva Sans Bold"/>
                <a:ea typeface="Canva Sans Bold"/>
                <a:cs typeface="Canva Sans Bold"/>
                <a:sym typeface="Canva Sans Bold"/>
              </a:rPr>
              <a:t>social media data</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809750"/>
            <a:ext cx="17745559" cy="74485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1F5966"/>
                </a:solidFill>
                <a:latin typeface="Canva Sans Bold"/>
                <a:ea typeface="Canva Sans Bold"/>
                <a:cs typeface="Canva Sans Bold"/>
                <a:sym typeface="Canva Sans Bold"/>
              </a:rPr>
              <a:t>Descriptive </a:t>
            </a:r>
            <a:r>
              <a:rPr lang="en-US" sz="3000">
                <a:solidFill>
                  <a:srgbClr val="1F5966"/>
                </a:solidFill>
                <a:latin typeface="Canva Sans Bold"/>
                <a:ea typeface="Canva Sans Bold"/>
                <a:cs typeface="Canva Sans Bold"/>
                <a:sym typeface="Canva Sans Bold"/>
              </a:rPr>
              <a:t>Analytics:- </a:t>
            </a:r>
            <a:r>
              <a:rPr lang="en-US" sz="3000">
                <a:solidFill>
                  <a:srgbClr val="1F5966"/>
                </a:solidFill>
                <a:latin typeface="Canva Sans"/>
                <a:ea typeface="Canva Sans"/>
                <a:cs typeface="Canva Sans"/>
                <a:sym typeface="Canva Sans"/>
              </a:rPr>
              <a:t>This technique involves analyzing historical healthcare data to summarize and understand what has happened in the past. It helps in identifying patterns, trends, and insights, such as patient demographics or common diseases in a region.</a:t>
            </a:r>
          </a:p>
          <a:p>
            <a:pPr algn="just" marL="647702" indent="-323851" lvl="1">
              <a:lnSpc>
                <a:spcPts val="4200"/>
              </a:lnSpc>
              <a:buFont typeface="Arial"/>
              <a:buChar char="•"/>
            </a:pPr>
            <a:r>
              <a:rPr lang="en-US" sz="3000">
                <a:solidFill>
                  <a:srgbClr val="1F5966"/>
                </a:solidFill>
                <a:latin typeface="Canva Sans Bold"/>
                <a:ea typeface="Canva Sans Bold"/>
                <a:cs typeface="Canva Sans Bold"/>
                <a:sym typeface="Canva Sans Bold"/>
              </a:rPr>
              <a:t>Diagnostic Analytics:- </a:t>
            </a:r>
            <a:r>
              <a:rPr lang="en-US" sz="3000">
                <a:solidFill>
                  <a:srgbClr val="1F5966"/>
                </a:solidFill>
                <a:latin typeface="Canva Sans"/>
                <a:ea typeface="Canva Sans"/>
                <a:cs typeface="Canva Sans"/>
                <a:sym typeface="Canva Sans"/>
              </a:rPr>
              <a:t>This goes a step further by exploring the reasons behind certain outcomes or issues in healthcare. It identifies the root causes of problems, such as why a particular treatment is not effective or why certain patients have higher readmission rates.</a:t>
            </a:r>
          </a:p>
          <a:p>
            <a:pPr algn="just" marL="647702" indent="-323851" lvl="1">
              <a:lnSpc>
                <a:spcPts val="4200"/>
              </a:lnSpc>
              <a:buFont typeface="Arial"/>
              <a:buChar char="•"/>
            </a:pPr>
            <a:r>
              <a:rPr lang="en-US" sz="3000">
                <a:solidFill>
                  <a:srgbClr val="1F5966"/>
                </a:solidFill>
                <a:latin typeface="Canva Sans Bold"/>
                <a:ea typeface="Canva Sans Bold"/>
                <a:cs typeface="Canva Sans Bold"/>
                <a:sym typeface="Canva Sans Bold"/>
              </a:rPr>
              <a:t>Predictive Analytics:- </a:t>
            </a:r>
            <a:r>
              <a:rPr lang="en-US" sz="3000">
                <a:solidFill>
                  <a:srgbClr val="1F5966"/>
                </a:solidFill>
                <a:latin typeface="Canva Sans"/>
                <a:ea typeface="Canva Sans"/>
                <a:cs typeface="Canva Sans"/>
                <a:sym typeface="Canva Sans"/>
              </a:rPr>
              <a:t>This technique uses historical data and statistical models to forecast future trends and outcomes in healthcare. For example, it can predict which patients are at risk of developing chronic diseases based on their medical history and lifestyle factors.</a:t>
            </a:r>
          </a:p>
          <a:p>
            <a:pPr algn="just" marL="647702" indent="-323851" lvl="1">
              <a:lnSpc>
                <a:spcPts val="4200"/>
              </a:lnSpc>
              <a:buFont typeface="Arial"/>
              <a:buChar char="•"/>
            </a:pPr>
            <a:r>
              <a:rPr lang="en-US" sz="3000">
                <a:solidFill>
                  <a:srgbClr val="1F5966"/>
                </a:solidFill>
                <a:latin typeface="Canva Sans Bold"/>
                <a:ea typeface="Canva Sans Bold"/>
                <a:cs typeface="Canva Sans Bold"/>
                <a:sym typeface="Canva Sans Bold"/>
              </a:rPr>
              <a:t>Prescriptive Analytics:- </a:t>
            </a:r>
            <a:r>
              <a:rPr lang="en-US" sz="3000">
                <a:solidFill>
                  <a:srgbClr val="1F5966"/>
                </a:solidFill>
                <a:latin typeface="Canva Sans"/>
                <a:ea typeface="Canva Sans"/>
                <a:cs typeface="Canva Sans"/>
                <a:sym typeface="Canva Sans"/>
              </a:rPr>
              <a:t>This is the most advanced form of analytics, where data is used to recommend specific actions that can lead to desired outcomes. In healthcare, it might suggest personalized treatment plans for patients or optimal resource allocation in hospitals to improve patient care.</a:t>
            </a:r>
          </a:p>
          <a:p>
            <a:pPr algn="ctr">
              <a:lnSpc>
                <a:spcPts val="4200"/>
              </a:lnSpc>
            </a:pPr>
          </a:p>
        </p:txBody>
      </p:sp>
      <p:sp>
        <p:nvSpPr>
          <p:cNvPr name="TextBox 3" id="3"/>
          <p:cNvSpPr txBox="true"/>
          <p:nvPr/>
        </p:nvSpPr>
        <p:spPr>
          <a:xfrm rot="0">
            <a:off x="1511085" y="-171450"/>
            <a:ext cx="6859323" cy="1566544"/>
          </a:xfrm>
          <a:prstGeom prst="rect">
            <a:avLst/>
          </a:prstGeom>
        </p:spPr>
        <p:txBody>
          <a:bodyPr anchor="t" rtlCol="false" tIns="0" lIns="0" bIns="0" rIns="0">
            <a:spAutoFit/>
          </a:bodyPr>
          <a:lstStyle/>
          <a:p>
            <a:pPr algn="ctr">
              <a:lnSpc>
                <a:spcPts val="12880"/>
              </a:lnSpc>
            </a:pPr>
            <a:r>
              <a:rPr lang="en-US" sz="9200" u="sng">
                <a:solidFill>
                  <a:srgbClr val="1F5966"/>
                </a:solidFill>
                <a:latin typeface="Canva Sans Bold"/>
                <a:ea typeface="Canva Sans Bold"/>
                <a:cs typeface="Canva Sans Bold"/>
                <a:sym typeface="Canva Sans Bold"/>
              </a:rPr>
              <a:t>Techniques</a:t>
            </a:r>
            <a:r>
              <a:rPr lang="en-US" sz="9200">
                <a:solidFill>
                  <a:srgbClr val="000000"/>
                </a:solidFill>
                <a:latin typeface="Canva Sans Bold"/>
                <a:ea typeface="Canva Sans Bold"/>
                <a:cs typeface="Canva Sans Bold"/>
                <a:sym typeface="Canva Sans Bold"/>
              </a:rPr>
              <a:t> </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4356" y="1849691"/>
            <a:ext cx="18113644" cy="7672070"/>
          </a:xfrm>
          <a:prstGeom prst="rect">
            <a:avLst/>
          </a:prstGeom>
        </p:spPr>
        <p:txBody>
          <a:bodyPr anchor="t" rtlCol="false" tIns="0" lIns="0" bIns="0" rIns="0">
            <a:spAutoFit/>
          </a:bodyPr>
          <a:lstStyle/>
          <a:p>
            <a:pPr algn="l">
              <a:lnSpc>
                <a:spcPts val="3919"/>
              </a:lnSpc>
            </a:pPr>
            <a:r>
              <a:rPr lang="en-US" sz="2799">
                <a:solidFill>
                  <a:srgbClr val="1F5966"/>
                </a:solidFill>
                <a:latin typeface="Open Sans Bold"/>
                <a:ea typeface="Open Sans Bold"/>
                <a:cs typeface="Open Sans Bold"/>
                <a:sym typeface="Open Sans Bold"/>
              </a:rPr>
              <a:t>{1} </a:t>
            </a:r>
            <a:r>
              <a:rPr lang="en-US" sz="2799">
                <a:solidFill>
                  <a:srgbClr val="1F5966"/>
                </a:solidFill>
                <a:latin typeface="Open Sans Bold"/>
                <a:ea typeface="Open Sans Bold"/>
                <a:cs typeface="Open Sans Bold"/>
                <a:sym typeface="Open Sans Bold"/>
              </a:rPr>
              <a:t>Data Quality and Standardization</a:t>
            </a:r>
          </a:p>
          <a:p>
            <a:pPr algn="l">
              <a:lnSpc>
                <a:spcPts val="3919"/>
              </a:lnSpc>
            </a:pPr>
            <a:r>
              <a:rPr lang="en-US" sz="2799">
                <a:solidFill>
                  <a:srgbClr val="1F5966"/>
                </a:solidFill>
                <a:latin typeface="Open Sans"/>
                <a:ea typeface="Open Sans"/>
                <a:cs typeface="Open Sans"/>
                <a:sym typeface="Open Sans"/>
              </a:rPr>
              <a:t>In healthcare, inconsistent data formats from different systems can cause data quality issues, like errors and missing information. Without standardized formats, it's hard to integrate and compare data. Protecting patient privacy is crucial but can clash with the need for data sharing, and there’s always a risk of cyberattacks</a:t>
            </a:r>
          </a:p>
          <a:p>
            <a:pPr algn="l">
              <a:lnSpc>
                <a:spcPts val="3919"/>
              </a:lnSpc>
              <a:spcBef>
                <a:spcPct val="0"/>
              </a:spcBef>
            </a:pPr>
          </a:p>
          <a:p>
            <a:pPr algn="l">
              <a:lnSpc>
                <a:spcPts val="3919"/>
              </a:lnSpc>
            </a:pPr>
            <a:r>
              <a:rPr lang="en-US" sz="2799">
                <a:solidFill>
                  <a:srgbClr val="1F5966"/>
                </a:solidFill>
                <a:latin typeface="Open Sans Bold"/>
                <a:ea typeface="Open Sans Bold"/>
                <a:cs typeface="Open Sans Bold"/>
                <a:sym typeface="Open Sans Bold"/>
              </a:rPr>
              <a:t>{2} </a:t>
            </a:r>
            <a:r>
              <a:rPr lang="en-US" sz="2799">
                <a:solidFill>
                  <a:srgbClr val="1F5966"/>
                </a:solidFill>
                <a:latin typeface="Open Sans Bold"/>
                <a:ea typeface="Open Sans Bold"/>
                <a:cs typeface="Open Sans Bold"/>
                <a:sym typeface="Open Sans Bold"/>
              </a:rPr>
              <a:t>Data Privacy and Security</a:t>
            </a:r>
          </a:p>
          <a:p>
            <a:pPr algn="l">
              <a:lnSpc>
                <a:spcPts val="3919"/>
              </a:lnSpc>
            </a:pPr>
            <a:r>
              <a:rPr lang="en-US" sz="2799">
                <a:solidFill>
                  <a:srgbClr val="1F5966"/>
                </a:solidFill>
                <a:latin typeface="Open Sans"/>
                <a:ea typeface="Open Sans"/>
                <a:cs typeface="Open Sans"/>
                <a:sym typeface="Open Sans"/>
              </a:rPr>
              <a:t>Protecting patient privacy in healthcare is crucial but often conflicts with the need to share data. There’s a constant risk of cyberattacks and unauthorized access to sensitive information. Additionally, complying with regulations makes managing data even more challenging.</a:t>
            </a:r>
          </a:p>
          <a:p>
            <a:pPr algn="l">
              <a:lnSpc>
                <a:spcPts val="3919"/>
              </a:lnSpc>
            </a:pPr>
          </a:p>
          <a:p>
            <a:pPr algn="l">
              <a:lnSpc>
                <a:spcPts val="3919"/>
              </a:lnSpc>
            </a:pPr>
            <a:r>
              <a:rPr lang="en-US" sz="2799">
                <a:solidFill>
                  <a:srgbClr val="1F5966"/>
                </a:solidFill>
                <a:latin typeface="Open Sans Bold"/>
                <a:ea typeface="Open Sans Bold"/>
                <a:cs typeface="Open Sans Bold"/>
                <a:sym typeface="Open Sans Bold"/>
              </a:rPr>
              <a:t>{3} Lack of Skilled Workforce</a:t>
            </a:r>
          </a:p>
          <a:p>
            <a:pPr algn="l">
              <a:lnSpc>
                <a:spcPts val="3919"/>
              </a:lnSpc>
            </a:pPr>
            <a:r>
              <a:rPr lang="en-US" sz="2799">
                <a:solidFill>
                  <a:srgbClr val="1F5966"/>
                </a:solidFill>
                <a:latin typeface="Open Sans"/>
                <a:ea typeface="Open Sans"/>
                <a:cs typeface="Open Sans"/>
                <a:sym typeface="Open Sans"/>
              </a:rPr>
              <a:t>There's a shortage of data scientists with the expertise needed for healthcare data analysis. Additionally, analysts must have a deep understanding of healthcare to draw meaningful conclusions from the data</a:t>
            </a:r>
          </a:p>
          <a:p>
            <a:pPr algn="l">
              <a:lnSpc>
                <a:spcPts val="2940"/>
              </a:lnSpc>
              <a:spcBef>
                <a:spcPct val="0"/>
              </a:spcBef>
            </a:pPr>
          </a:p>
          <a:p>
            <a:pPr algn="l">
              <a:lnSpc>
                <a:spcPts val="2940"/>
              </a:lnSpc>
              <a:spcBef>
                <a:spcPct val="0"/>
              </a:spcBef>
            </a:pPr>
          </a:p>
        </p:txBody>
      </p:sp>
      <p:sp>
        <p:nvSpPr>
          <p:cNvPr name="TextBox 3" id="3"/>
          <p:cNvSpPr txBox="true"/>
          <p:nvPr/>
        </p:nvSpPr>
        <p:spPr>
          <a:xfrm rot="0">
            <a:off x="1549831" y="19050"/>
            <a:ext cx="15854984" cy="1009650"/>
          </a:xfrm>
          <a:prstGeom prst="rect">
            <a:avLst/>
          </a:prstGeom>
        </p:spPr>
        <p:txBody>
          <a:bodyPr anchor="t" rtlCol="false" tIns="0" lIns="0" bIns="0" rIns="0">
            <a:spAutoFit/>
          </a:bodyPr>
          <a:lstStyle/>
          <a:p>
            <a:pPr algn="ctr">
              <a:lnSpc>
                <a:spcPts val="8399"/>
              </a:lnSpc>
            </a:pPr>
            <a:r>
              <a:rPr lang="en-US" sz="5999" u="sng">
                <a:solidFill>
                  <a:srgbClr val="1F5966"/>
                </a:solidFill>
                <a:latin typeface="Open Sans Extra Bold"/>
                <a:ea typeface="Open Sans Extra Bold"/>
                <a:cs typeface="Open Sans Extra Bold"/>
                <a:sym typeface="Open Sans Extra Bold"/>
              </a:rPr>
              <a:t>CHALLENGES IN HEALTHCARE ANALYSIS</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8120" y="2223141"/>
            <a:ext cx="16988080" cy="5126990"/>
          </a:xfrm>
          <a:prstGeom prst="rect">
            <a:avLst/>
          </a:prstGeom>
        </p:spPr>
        <p:txBody>
          <a:bodyPr anchor="t" rtlCol="false" tIns="0" lIns="0" bIns="0" rIns="0">
            <a:spAutoFit/>
          </a:bodyPr>
          <a:lstStyle/>
          <a:p>
            <a:pPr algn="l">
              <a:lnSpc>
                <a:spcPts val="4059"/>
              </a:lnSpc>
            </a:pPr>
            <a:r>
              <a:rPr lang="en-US" sz="2899">
                <a:solidFill>
                  <a:srgbClr val="1F5966"/>
                </a:solidFill>
                <a:latin typeface="Canva Sans Bold"/>
                <a:ea typeface="Canva Sans Bold"/>
                <a:cs typeface="Canva Sans Bold"/>
                <a:sym typeface="Canva Sans Bold"/>
              </a:rPr>
              <a:t>{4} Data Volume and Complexity</a:t>
            </a:r>
          </a:p>
          <a:p>
            <a:pPr algn="l">
              <a:lnSpc>
                <a:spcPts val="4059"/>
              </a:lnSpc>
            </a:pPr>
            <a:r>
              <a:rPr lang="en-US" sz="2899">
                <a:solidFill>
                  <a:srgbClr val="1F5966"/>
                </a:solidFill>
                <a:latin typeface="Canva Sans"/>
                <a:ea typeface="Canva Sans"/>
                <a:cs typeface="Canva Sans"/>
                <a:sym typeface="Canva Sans"/>
              </a:rPr>
              <a:t>Healthcare generates massive amounts of data, making it difficult to manage without advanced analytics tools. Much of this data is unstructured, like clinical notes and images, which are hard to analyze. Additionally, integrating data from various sources, such as EHRs, insurance claims, and wearable devices, adds to the complexity.</a:t>
            </a:r>
          </a:p>
          <a:p>
            <a:pPr algn="l">
              <a:lnSpc>
                <a:spcPts val="4059"/>
              </a:lnSpc>
            </a:pPr>
          </a:p>
          <a:p>
            <a:pPr algn="l">
              <a:lnSpc>
                <a:spcPts val="4059"/>
              </a:lnSpc>
            </a:pPr>
            <a:r>
              <a:rPr lang="en-US" sz="2899">
                <a:solidFill>
                  <a:srgbClr val="1F5966"/>
                </a:solidFill>
                <a:latin typeface="Canva Sans Bold"/>
                <a:ea typeface="Canva Sans Bold"/>
                <a:cs typeface="Canva Sans Bold"/>
                <a:sym typeface="Canva Sans Bold"/>
              </a:rPr>
              <a:t>{5} Organizational Challenges</a:t>
            </a:r>
          </a:p>
          <a:p>
            <a:pPr algn="l">
              <a:lnSpc>
                <a:spcPts val="4059"/>
              </a:lnSpc>
            </a:pPr>
            <a:r>
              <a:rPr lang="en-US" sz="2899">
                <a:solidFill>
                  <a:srgbClr val="1F5966"/>
                </a:solidFill>
                <a:latin typeface="Canva Sans"/>
                <a:ea typeface="Canva Sans"/>
                <a:cs typeface="Canva Sans"/>
                <a:sym typeface="Canva Sans"/>
              </a:rPr>
              <a:t>Transitioning to data-driven decision-making can meet resistance from healthcare professionals. Moreover, proving the return on investment in data analytics is tough, often resulting in limited funding for such initiatives.</a:t>
            </a:r>
          </a:p>
        </p:txBody>
      </p:sp>
      <p:grpSp>
        <p:nvGrpSpPr>
          <p:cNvPr name="Group 3" id="3"/>
          <p:cNvGrpSpPr/>
          <p:nvPr/>
        </p:nvGrpSpPr>
        <p:grpSpPr>
          <a:xfrm rot="-2700000">
            <a:off x="17115844" y="7854499"/>
            <a:ext cx="5246370" cy="5246370"/>
            <a:chOff x="0" y="0"/>
            <a:chExt cx="1913890" cy="1913890"/>
          </a:xfrm>
        </p:grpSpPr>
        <p:sp>
          <p:nvSpPr>
            <p:cNvPr name="Freeform 4" id="4"/>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5" id="5"/>
          <p:cNvGrpSpPr/>
          <p:nvPr/>
        </p:nvGrpSpPr>
        <p:grpSpPr>
          <a:xfrm rot="-2700000">
            <a:off x="18502399" y="6350137"/>
            <a:ext cx="7865054" cy="7865054"/>
            <a:chOff x="0" y="0"/>
            <a:chExt cx="1913890" cy="1913890"/>
          </a:xfrm>
        </p:grpSpPr>
        <p:sp>
          <p:nvSpPr>
            <p:cNvPr name="Freeform 6" id="6"/>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7" id="7"/>
          <p:cNvGrpSpPr/>
          <p:nvPr/>
        </p:nvGrpSpPr>
        <p:grpSpPr>
          <a:xfrm rot="-2700000">
            <a:off x="18911880" y="7228925"/>
            <a:ext cx="6497519" cy="6497519"/>
            <a:chOff x="0" y="0"/>
            <a:chExt cx="1913890" cy="1913890"/>
          </a:xfrm>
        </p:grpSpPr>
        <p:sp>
          <p:nvSpPr>
            <p:cNvPr name="Freeform 8" id="8"/>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9" id="9"/>
          <p:cNvGrpSpPr/>
          <p:nvPr/>
        </p:nvGrpSpPr>
        <p:grpSpPr>
          <a:xfrm rot="-2700000">
            <a:off x="-1124716" y="-1093450"/>
            <a:ext cx="2249432" cy="2249432"/>
            <a:chOff x="0" y="0"/>
            <a:chExt cx="1913890" cy="1913890"/>
          </a:xfrm>
        </p:grpSpPr>
        <p:sp>
          <p:nvSpPr>
            <p:cNvPr name="Freeform 10" id="10"/>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1337944"/>
            <a:ext cx="13845509" cy="8561070"/>
          </a:xfrm>
          <a:prstGeom prst="rect">
            <a:avLst/>
          </a:prstGeom>
        </p:spPr>
        <p:txBody>
          <a:bodyPr anchor="t" rtlCol="false" tIns="0" lIns="0" bIns="0" rIns="0">
            <a:spAutoFit/>
          </a:bodyPr>
          <a:lstStyle/>
          <a:p>
            <a:pPr algn="l">
              <a:lnSpc>
                <a:spcPts val="3779"/>
              </a:lnSpc>
              <a:spcBef>
                <a:spcPct val="0"/>
              </a:spcBef>
            </a:pPr>
          </a:p>
          <a:p>
            <a:pPr algn="l">
              <a:lnSpc>
                <a:spcPts val="3779"/>
              </a:lnSpc>
              <a:spcBef>
                <a:spcPct val="0"/>
              </a:spcBef>
            </a:pPr>
            <a:r>
              <a:rPr lang="en-US" sz="2699">
                <a:solidFill>
                  <a:srgbClr val="1F5966"/>
                </a:solidFill>
                <a:latin typeface="Open Sans Bold"/>
                <a:ea typeface="Open Sans Bold"/>
                <a:cs typeface="Open Sans Bold"/>
                <a:sym typeface="Open Sans Bold"/>
              </a:rPr>
              <a:t>Biomedical signals are measurable physical quantities generated by biological systems, which carry information about the state and function of the organism.These signals are essential for understanding physiological processes, diagnosing diseases, and monitoring patient health.   </a:t>
            </a:r>
          </a:p>
          <a:p>
            <a:pPr algn="l">
              <a:lnSpc>
                <a:spcPts val="3779"/>
              </a:lnSpc>
              <a:spcBef>
                <a:spcPct val="0"/>
              </a:spcBef>
            </a:pPr>
          </a:p>
          <a:p>
            <a:pPr algn="l">
              <a:lnSpc>
                <a:spcPts val="3779"/>
              </a:lnSpc>
              <a:spcBef>
                <a:spcPct val="0"/>
              </a:spcBef>
            </a:pPr>
            <a:r>
              <a:rPr lang="en-US" sz="2699">
                <a:solidFill>
                  <a:srgbClr val="1F5966"/>
                </a:solidFill>
                <a:latin typeface="Open Sans Bold"/>
                <a:ea typeface="Open Sans Bold"/>
                <a:cs typeface="Open Sans Bold"/>
                <a:sym typeface="Open Sans Bold"/>
              </a:rPr>
              <a:t>Types of Biomedical Signals:</a:t>
            </a:r>
          </a:p>
          <a:p>
            <a:pPr algn="l">
              <a:lnSpc>
                <a:spcPts val="3779"/>
              </a:lnSpc>
              <a:spcBef>
                <a:spcPct val="0"/>
              </a:spcBef>
            </a:pPr>
          </a:p>
          <a:p>
            <a:pPr algn="l" marL="582928" indent="-291464" lvl="1">
              <a:lnSpc>
                <a:spcPts val="3779"/>
              </a:lnSpc>
              <a:spcBef>
                <a:spcPct val="0"/>
              </a:spcBef>
              <a:buFont typeface="Arial"/>
              <a:buChar char="•"/>
            </a:pPr>
            <a:r>
              <a:rPr lang="en-US" sz="2699">
                <a:solidFill>
                  <a:srgbClr val="1F5966"/>
                </a:solidFill>
                <a:latin typeface="Open Sans Bold"/>
                <a:ea typeface="Open Sans Bold"/>
                <a:cs typeface="Open Sans Bold"/>
                <a:sym typeface="Open Sans Bold"/>
              </a:rPr>
              <a:t>Bioelectric Signals :- </a:t>
            </a:r>
            <a:r>
              <a:rPr lang="en-US" sz="2699">
                <a:solidFill>
                  <a:srgbClr val="1F5966"/>
                </a:solidFill>
                <a:latin typeface="Open Sans Bold"/>
                <a:ea typeface="Open Sans Bold"/>
                <a:cs typeface="Open Sans Bold"/>
                <a:sym typeface="Open Sans Bold"/>
              </a:rPr>
              <a:t>Generated by the electrical activity of tissues and organs. Examples like Electrocardiogram (ECG), Electroencephalogram (EEG), Electromyogram (EMG), Electrooculogram (EOG).   </a:t>
            </a:r>
          </a:p>
          <a:p>
            <a:pPr algn="l" marL="582928" indent="-291464" lvl="1">
              <a:lnSpc>
                <a:spcPts val="3779"/>
              </a:lnSpc>
              <a:spcBef>
                <a:spcPct val="0"/>
              </a:spcBef>
              <a:buFont typeface="Arial"/>
              <a:buChar char="•"/>
            </a:pPr>
            <a:r>
              <a:rPr lang="en-US" sz="2699">
                <a:solidFill>
                  <a:srgbClr val="1F5966"/>
                </a:solidFill>
                <a:latin typeface="Open Sans Bold"/>
                <a:ea typeface="Open Sans Bold"/>
                <a:cs typeface="Open Sans Bold"/>
                <a:sym typeface="Open Sans Bold"/>
              </a:rPr>
              <a:t>Bioacoustic Signals :- </a:t>
            </a:r>
            <a:r>
              <a:rPr lang="en-US" sz="2699">
                <a:solidFill>
                  <a:srgbClr val="1F5966"/>
                </a:solidFill>
                <a:latin typeface="Open Sans Bold"/>
                <a:ea typeface="Open Sans Bold"/>
                <a:cs typeface="Open Sans Bold"/>
                <a:sym typeface="Open Sans Bold"/>
              </a:rPr>
              <a:t>Produced by the mechanical vibrations of biological systems. Examples like Phonocardiogram (PCG), speech signals, lung sounds.</a:t>
            </a:r>
          </a:p>
          <a:p>
            <a:pPr algn="l" marL="582928" indent="-291464" lvl="1">
              <a:lnSpc>
                <a:spcPts val="3779"/>
              </a:lnSpc>
              <a:spcBef>
                <a:spcPct val="0"/>
              </a:spcBef>
              <a:buFont typeface="Arial"/>
              <a:buChar char="•"/>
            </a:pPr>
            <a:r>
              <a:rPr lang="en-US" sz="2699">
                <a:solidFill>
                  <a:srgbClr val="1F5966"/>
                </a:solidFill>
                <a:latin typeface="Open Sans Bold"/>
                <a:ea typeface="Open Sans Bold"/>
                <a:cs typeface="Open Sans Bold"/>
                <a:sym typeface="Open Sans Bold"/>
              </a:rPr>
              <a:t>Biomagnetic Signals :- </a:t>
            </a:r>
            <a:r>
              <a:rPr lang="en-US" sz="2699">
                <a:solidFill>
                  <a:srgbClr val="1F5966"/>
                </a:solidFill>
                <a:latin typeface="Open Sans Bold"/>
                <a:ea typeface="Open Sans Bold"/>
                <a:cs typeface="Open Sans Bold"/>
                <a:sym typeface="Open Sans Bold"/>
              </a:rPr>
              <a:t>Generated by the electrical activity of tissues and organs, producing magnetic fields. Examples like Magnetoencephalogram (MEG), magnetocardiogram (MCG).   </a:t>
            </a:r>
          </a:p>
          <a:p>
            <a:pPr algn="l" marL="582928" indent="-291464" lvl="1">
              <a:lnSpc>
                <a:spcPts val="3779"/>
              </a:lnSpc>
              <a:spcBef>
                <a:spcPct val="0"/>
              </a:spcBef>
              <a:buFont typeface="Arial"/>
              <a:buChar char="•"/>
            </a:pPr>
            <a:r>
              <a:rPr lang="en-US" sz="2699">
                <a:solidFill>
                  <a:srgbClr val="1F5966"/>
                </a:solidFill>
                <a:latin typeface="Open Sans Bold"/>
                <a:ea typeface="Open Sans Bold"/>
                <a:cs typeface="Open Sans Bold"/>
                <a:sym typeface="Open Sans Bold"/>
              </a:rPr>
              <a:t>Biomechanical Signals: :- </a:t>
            </a:r>
            <a:r>
              <a:rPr lang="en-US" sz="2699">
                <a:solidFill>
                  <a:srgbClr val="1F5966"/>
                </a:solidFill>
                <a:latin typeface="Open Sans Bold"/>
                <a:ea typeface="Open Sans Bold"/>
                <a:cs typeface="Open Sans Bold"/>
                <a:sym typeface="Open Sans Bold"/>
              </a:rPr>
              <a:t>Related to the mechanical properties of biological tissues. Examples like Blood pressure, airflow, force measurements.</a:t>
            </a:r>
          </a:p>
        </p:txBody>
      </p:sp>
      <p:sp>
        <p:nvSpPr>
          <p:cNvPr name="TextBox 3" id="3"/>
          <p:cNvSpPr txBox="true"/>
          <p:nvPr/>
        </p:nvSpPr>
        <p:spPr>
          <a:xfrm rot="0">
            <a:off x="0" y="-171450"/>
            <a:ext cx="17107025" cy="1566544"/>
          </a:xfrm>
          <a:prstGeom prst="rect">
            <a:avLst/>
          </a:prstGeom>
        </p:spPr>
        <p:txBody>
          <a:bodyPr anchor="t" rtlCol="false" tIns="0" lIns="0" bIns="0" rIns="0">
            <a:spAutoFit/>
          </a:bodyPr>
          <a:lstStyle/>
          <a:p>
            <a:pPr algn="ctr">
              <a:lnSpc>
                <a:spcPts val="12880"/>
              </a:lnSpc>
            </a:pPr>
            <a:r>
              <a:rPr lang="en-US" sz="9200" u="sng">
                <a:solidFill>
                  <a:srgbClr val="1F5966"/>
                </a:solidFill>
                <a:latin typeface="Open Sans Extra Bold"/>
                <a:ea typeface="Open Sans Extra Bold"/>
                <a:cs typeface="Open Sans Extra Bold"/>
                <a:sym typeface="Open Sans Extra Bold"/>
              </a:rPr>
              <a:t>BIOMEDICAL SIGNALS</a:t>
            </a: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
        <p:nvSpPr>
          <p:cNvPr name="Freeform 12" id="12"/>
          <p:cNvSpPr/>
          <p:nvPr/>
        </p:nvSpPr>
        <p:spPr>
          <a:xfrm flipH="false" flipV="false" rot="0">
            <a:off x="13070594" y="3299222"/>
            <a:ext cx="5217406" cy="4695665"/>
          </a:xfrm>
          <a:custGeom>
            <a:avLst/>
            <a:gdLst/>
            <a:ahLst/>
            <a:cxnLst/>
            <a:rect r="r" b="b" t="t" l="l"/>
            <a:pathLst>
              <a:path h="4695665" w="5217406">
                <a:moveTo>
                  <a:pt x="0" y="0"/>
                </a:moveTo>
                <a:lnTo>
                  <a:pt x="5217406" y="0"/>
                </a:lnTo>
                <a:lnTo>
                  <a:pt x="5217406" y="4695665"/>
                </a:lnTo>
                <a:lnTo>
                  <a:pt x="0" y="4695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03255" y="161360"/>
            <a:ext cx="16584745" cy="1460495"/>
          </a:xfrm>
          <a:prstGeom prst="rect">
            <a:avLst/>
          </a:prstGeom>
        </p:spPr>
        <p:txBody>
          <a:bodyPr anchor="t" rtlCol="false" tIns="0" lIns="0" bIns="0" rIns="0">
            <a:spAutoFit/>
          </a:bodyPr>
          <a:lstStyle/>
          <a:p>
            <a:pPr algn="ctr">
              <a:lnSpc>
                <a:spcPts val="11900"/>
              </a:lnSpc>
            </a:pPr>
            <a:r>
              <a:rPr lang="en-US" sz="8500" u="sng">
                <a:solidFill>
                  <a:srgbClr val="1F5966"/>
                </a:solidFill>
                <a:latin typeface="Canva Sans Bold"/>
                <a:ea typeface="Canva Sans Bold"/>
                <a:cs typeface="Canva Sans Bold"/>
                <a:sym typeface="Canva Sans Bold"/>
              </a:rPr>
              <a:t>Key steps in biomedical signals </a:t>
            </a:r>
          </a:p>
        </p:txBody>
      </p:sp>
      <p:sp>
        <p:nvSpPr>
          <p:cNvPr name="TextBox 3" id="3"/>
          <p:cNvSpPr txBox="true"/>
          <p:nvPr/>
        </p:nvSpPr>
        <p:spPr>
          <a:xfrm rot="0">
            <a:off x="0" y="2111843"/>
            <a:ext cx="18288000" cy="6995160"/>
          </a:xfrm>
          <a:prstGeom prst="rect">
            <a:avLst/>
          </a:prstGeom>
        </p:spPr>
        <p:txBody>
          <a:bodyPr anchor="t" rtlCol="false" tIns="0" lIns="0" bIns="0" rIns="0">
            <a:spAutoFit/>
          </a:bodyPr>
          <a:lstStyle/>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Signal </a:t>
            </a:r>
            <a:r>
              <a:rPr lang="en-US" sz="3600">
                <a:solidFill>
                  <a:srgbClr val="1F5966"/>
                </a:solidFill>
                <a:latin typeface="Canva Sans Bold"/>
                <a:ea typeface="Canva Sans Bold"/>
                <a:cs typeface="Canva Sans Bold"/>
                <a:sym typeface="Canva Sans Bold"/>
              </a:rPr>
              <a:t>Acquisition: </a:t>
            </a:r>
            <a:r>
              <a:rPr lang="en-US" sz="3600">
                <a:solidFill>
                  <a:srgbClr val="1F5966"/>
                </a:solidFill>
                <a:latin typeface="Canva Sans"/>
                <a:ea typeface="Canva Sans"/>
                <a:cs typeface="Canva Sans"/>
                <a:sym typeface="Canva Sans"/>
              </a:rPr>
              <a:t>Collecting raw biomedical signals using sensors or medical devices, such as ECG or EEG machines.</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Preprocessing: </a:t>
            </a:r>
            <a:r>
              <a:rPr lang="en-US" sz="3600">
                <a:solidFill>
                  <a:srgbClr val="1F5966"/>
                </a:solidFill>
                <a:latin typeface="Canva Sans"/>
                <a:ea typeface="Canva Sans"/>
                <a:cs typeface="Canva Sans"/>
                <a:sym typeface="Canva Sans"/>
              </a:rPr>
              <a:t>Cleaning the signals by removing noise, artifacts, and unwanted components to enhance signal quality.</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Feature Extraction: </a:t>
            </a:r>
            <a:r>
              <a:rPr lang="en-US" sz="3600">
                <a:solidFill>
                  <a:srgbClr val="1F5966"/>
                </a:solidFill>
                <a:latin typeface="Canva Sans"/>
                <a:ea typeface="Canva Sans"/>
                <a:cs typeface="Canva Sans"/>
                <a:sym typeface="Canva Sans"/>
              </a:rPr>
              <a:t>Identifying and extracting relevant characteristics or patterns from the processed signals that are important for analysis.</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Signal Classification: </a:t>
            </a:r>
            <a:r>
              <a:rPr lang="en-US" sz="3600">
                <a:solidFill>
                  <a:srgbClr val="1F5966"/>
                </a:solidFill>
                <a:latin typeface="Canva Sans"/>
                <a:ea typeface="Canva Sans"/>
                <a:cs typeface="Canva Sans"/>
                <a:sym typeface="Canva Sans"/>
              </a:rPr>
              <a:t>Categorizing the extracted features to identify specific conditions, diseases, or abnormalities.</a:t>
            </a:r>
          </a:p>
          <a:p>
            <a:pPr algn="l" marL="777240" indent="-388620" lvl="1">
              <a:lnSpc>
                <a:spcPts val="5040"/>
              </a:lnSpc>
              <a:buAutoNum type="arabicPeriod" startAt="1"/>
            </a:pPr>
            <a:r>
              <a:rPr lang="en-US" sz="3600">
                <a:solidFill>
                  <a:srgbClr val="1F5966"/>
                </a:solidFill>
                <a:latin typeface="Canva Sans Bold"/>
                <a:ea typeface="Canva Sans Bold"/>
                <a:cs typeface="Canva Sans Bold"/>
                <a:sym typeface="Canva Sans Bold"/>
              </a:rPr>
              <a:t>Interpretation and Decision-Making:</a:t>
            </a:r>
            <a:r>
              <a:rPr lang="en-US" sz="3600">
                <a:solidFill>
                  <a:srgbClr val="1F5966"/>
                </a:solidFill>
                <a:latin typeface="Canva Sans"/>
                <a:ea typeface="Canva Sans"/>
                <a:cs typeface="Canva Sans"/>
                <a:sym typeface="Canva Sans"/>
              </a:rPr>
              <a:t> Analyzing the classified data to make clinical decisions, diagnose conditions, or monitor patient health.</a:t>
            </a:r>
          </a:p>
          <a:p>
            <a:pPr algn="l">
              <a:lnSpc>
                <a:spcPts val="5040"/>
              </a:lnSpc>
            </a:pPr>
          </a:p>
        </p:txBody>
      </p:sp>
      <p:grpSp>
        <p:nvGrpSpPr>
          <p:cNvPr name="Group 4" id="4"/>
          <p:cNvGrpSpPr/>
          <p:nvPr/>
        </p:nvGrpSpPr>
        <p:grpSpPr>
          <a:xfrm rot="-2700000">
            <a:off x="17115844" y="7854499"/>
            <a:ext cx="5246370" cy="5246370"/>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6" id="6"/>
          <p:cNvGrpSpPr/>
          <p:nvPr/>
        </p:nvGrpSpPr>
        <p:grpSpPr>
          <a:xfrm rot="-2700000">
            <a:off x="18502399" y="6350137"/>
            <a:ext cx="7865054" cy="7865054"/>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grpSp>
        <p:nvGrpSpPr>
          <p:cNvPr name="Group 8" id="8"/>
          <p:cNvGrpSpPr/>
          <p:nvPr/>
        </p:nvGrpSpPr>
        <p:grpSpPr>
          <a:xfrm rot="-2700000">
            <a:off x="18911880" y="7228925"/>
            <a:ext cx="6497519" cy="6497519"/>
            <a:chOff x="0" y="0"/>
            <a:chExt cx="1913890" cy="1913890"/>
          </a:xfrm>
        </p:grpSpPr>
        <p:sp>
          <p:nvSpPr>
            <p:cNvPr name="Freeform 9" id="9"/>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059995"/>
            </a:solidFill>
          </p:spPr>
        </p:sp>
      </p:grpSp>
      <p:grpSp>
        <p:nvGrpSpPr>
          <p:cNvPr name="Group 10" id="10"/>
          <p:cNvGrpSpPr/>
          <p:nvPr/>
        </p:nvGrpSpPr>
        <p:grpSpPr>
          <a:xfrm rot="-2700000">
            <a:off x="-1124716" y="-1093450"/>
            <a:ext cx="2249432" cy="2249432"/>
            <a:chOff x="0" y="0"/>
            <a:chExt cx="1913890" cy="1913890"/>
          </a:xfrm>
        </p:grpSpPr>
        <p:sp>
          <p:nvSpPr>
            <p:cNvPr name="Freeform 11" id="11"/>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1F596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DAGM_2b8XNg</dc:identifier>
  <dcterms:modified xsi:type="dcterms:W3CDTF">2011-08-01T06:04:30Z</dcterms:modified>
  <cp:revision>1</cp:revision>
  <dc:title>White Green Modern Business Marketing Presentation</dc:title>
</cp:coreProperties>
</file>