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7"/>
  </p:notesMasterIdLst>
  <p:handoutMasterIdLst>
    <p:handoutMasterId r:id="rId28"/>
  </p:handoutMasterIdLst>
  <p:sldIdLst>
    <p:sldId id="538" r:id="rId2"/>
    <p:sldId id="535" r:id="rId3"/>
    <p:sldId id="569" r:id="rId4"/>
    <p:sldId id="594" r:id="rId5"/>
    <p:sldId id="604" r:id="rId6"/>
    <p:sldId id="605" r:id="rId7"/>
    <p:sldId id="606" r:id="rId8"/>
    <p:sldId id="590" r:id="rId9"/>
    <p:sldId id="607" r:id="rId10"/>
    <p:sldId id="609" r:id="rId11"/>
    <p:sldId id="610" r:id="rId12"/>
    <p:sldId id="592" r:id="rId13"/>
    <p:sldId id="612" r:id="rId14"/>
    <p:sldId id="611" r:id="rId15"/>
    <p:sldId id="583" r:id="rId16"/>
    <p:sldId id="601" r:id="rId17"/>
    <p:sldId id="581" r:id="rId18"/>
    <p:sldId id="613" r:id="rId19"/>
    <p:sldId id="614" r:id="rId20"/>
    <p:sldId id="600" r:id="rId21"/>
    <p:sldId id="603" r:id="rId22"/>
    <p:sldId id="597" r:id="rId23"/>
    <p:sldId id="577" r:id="rId24"/>
    <p:sldId id="579" r:id="rId25"/>
    <p:sldId id="549" r:id="rId2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8" autoAdjust="0"/>
    <p:restoredTop sz="86811" autoAdjust="0"/>
  </p:normalViewPr>
  <p:slideViewPr>
    <p:cSldViewPr>
      <p:cViewPr varScale="1">
        <p:scale>
          <a:sx n="124" d="100"/>
          <a:sy n="124" d="100"/>
        </p:scale>
        <p:origin x="208" y="240"/>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9C226-E36F-4B6E-BFC6-25DF87A3B05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33F0C99-B85B-44C5-BA15-5EEACBDEBCDE}">
      <dgm:prSet custT="1"/>
      <dgm:spPr/>
      <dgm:t>
        <a:bodyPr/>
        <a:lstStyle/>
        <a:p>
          <a:r>
            <a:rPr lang="en-US" sz="4400" dirty="0"/>
            <a:t>Demo and Product walk thru</a:t>
          </a:r>
        </a:p>
      </dgm:t>
    </dgm:pt>
    <dgm:pt modelId="{5DD45111-96EF-4BA9-A0BE-A86ABCBA70DF}" type="parTrans" cxnId="{9407931F-166B-4E65-B85A-7533A1A4E581}">
      <dgm:prSet/>
      <dgm:spPr/>
      <dgm:t>
        <a:bodyPr/>
        <a:lstStyle/>
        <a:p>
          <a:endParaRPr lang="en-US"/>
        </a:p>
      </dgm:t>
    </dgm:pt>
    <dgm:pt modelId="{31373D04-335A-4D0A-9AB2-09C5471A0F8E}" type="sibTrans" cxnId="{9407931F-166B-4E65-B85A-7533A1A4E581}">
      <dgm:prSet/>
      <dgm:spPr/>
      <dgm:t>
        <a:bodyPr/>
        <a:lstStyle/>
        <a:p>
          <a:endParaRPr lang="en-US"/>
        </a:p>
      </dgm:t>
    </dgm:pt>
    <dgm:pt modelId="{372DB833-302A-4330-9B25-BD763DAD7E8E}">
      <dgm:prSet/>
      <dgm:spPr/>
      <dgm:t>
        <a:bodyPr/>
        <a:lstStyle/>
        <a:p>
          <a:endParaRPr lang="en-US" dirty="0"/>
        </a:p>
      </dgm:t>
    </dgm:pt>
    <dgm:pt modelId="{335E7658-BD33-461B-82DD-861B62D201B6}" type="parTrans" cxnId="{8CAD38EB-E8C2-4260-B70F-D531C0428FD1}">
      <dgm:prSet/>
      <dgm:spPr/>
      <dgm:t>
        <a:bodyPr/>
        <a:lstStyle/>
        <a:p>
          <a:endParaRPr lang="en-US"/>
        </a:p>
      </dgm:t>
    </dgm:pt>
    <dgm:pt modelId="{C0BC0027-3947-4287-B588-D8E3ADE58965}" type="sibTrans" cxnId="{8CAD38EB-E8C2-4260-B70F-D531C0428FD1}">
      <dgm:prSet/>
      <dgm:spPr/>
      <dgm:t>
        <a:bodyPr/>
        <a:lstStyle/>
        <a:p>
          <a:endParaRPr lang="en-US"/>
        </a:p>
      </dgm:t>
    </dgm:pt>
    <dgm:pt modelId="{3E755645-F9B5-5443-8A81-4DF019BCF0CE}" type="pres">
      <dgm:prSet presAssocID="{97E9C226-E36F-4B6E-BFC6-25DF87A3B05C}" presName="vert0" presStyleCnt="0">
        <dgm:presLayoutVars>
          <dgm:dir/>
          <dgm:animOne val="branch"/>
          <dgm:animLvl val="lvl"/>
        </dgm:presLayoutVars>
      </dgm:prSet>
      <dgm:spPr/>
    </dgm:pt>
    <dgm:pt modelId="{08A0ECA9-C9A8-3747-A44C-1509D8F92F50}" type="pres">
      <dgm:prSet presAssocID="{A33F0C99-B85B-44C5-BA15-5EEACBDEBCDE}" presName="thickLine" presStyleLbl="alignNode1" presStyleIdx="0" presStyleCnt="2"/>
      <dgm:spPr/>
    </dgm:pt>
    <dgm:pt modelId="{019186C7-C2A1-D94B-942A-E39B4B59C1C7}" type="pres">
      <dgm:prSet presAssocID="{A33F0C99-B85B-44C5-BA15-5EEACBDEBCDE}" presName="horz1" presStyleCnt="0"/>
      <dgm:spPr/>
    </dgm:pt>
    <dgm:pt modelId="{E361040E-4CB6-3941-B2A4-700BB419879D}" type="pres">
      <dgm:prSet presAssocID="{A33F0C99-B85B-44C5-BA15-5EEACBDEBCDE}" presName="tx1" presStyleLbl="revTx" presStyleIdx="0" presStyleCnt="2" custScaleX="110145"/>
      <dgm:spPr/>
    </dgm:pt>
    <dgm:pt modelId="{083781DA-2886-2848-94C5-D8B67C285F2F}" type="pres">
      <dgm:prSet presAssocID="{A33F0C99-B85B-44C5-BA15-5EEACBDEBCDE}" presName="vert1" presStyleCnt="0"/>
      <dgm:spPr/>
    </dgm:pt>
    <dgm:pt modelId="{C4AB23A9-C2DB-DA40-AB85-CE7A900DAEE6}" type="pres">
      <dgm:prSet presAssocID="{372DB833-302A-4330-9B25-BD763DAD7E8E}" presName="thickLine" presStyleLbl="alignNode1" presStyleIdx="1" presStyleCnt="2"/>
      <dgm:spPr/>
    </dgm:pt>
    <dgm:pt modelId="{1B47A48E-9D47-804B-A99C-229D528CC747}" type="pres">
      <dgm:prSet presAssocID="{372DB833-302A-4330-9B25-BD763DAD7E8E}" presName="horz1" presStyleCnt="0"/>
      <dgm:spPr/>
    </dgm:pt>
    <dgm:pt modelId="{564BDA69-A7C1-8E45-8485-298F02AAEFAB}" type="pres">
      <dgm:prSet presAssocID="{372DB833-302A-4330-9B25-BD763DAD7E8E}" presName="tx1" presStyleLbl="revTx" presStyleIdx="1" presStyleCnt="2"/>
      <dgm:spPr/>
    </dgm:pt>
    <dgm:pt modelId="{B94E3F32-9FE3-9C45-89CD-6233E620C462}" type="pres">
      <dgm:prSet presAssocID="{372DB833-302A-4330-9B25-BD763DAD7E8E}" presName="vert1" presStyleCnt="0"/>
      <dgm:spPr/>
    </dgm:pt>
  </dgm:ptLst>
  <dgm:cxnLst>
    <dgm:cxn modelId="{9407931F-166B-4E65-B85A-7533A1A4E581}" srcId="{97E9C226-E36F-4B6E-BFC6-25DF87A3B05C}" destId="{A33F0C99-B85B-44C5-BA15-5EEACBDEBCDE}" srcOrd="0" destOrd="0" parTransId="{5DD45111-96EF-4BA9-A0BE-A86ABCBA70DF}" sibTransId="{31373D04-335A-4D0A-9AB2-09C5471A0F8E}"/>
    <dgm:cxn modelId="{7AB77F36-037E-48DD-B09A-03570EC398AA}" type="presOf" srcId="{97E9C226-E36F-4B6E-BFC6-25DF87A3B05C}" destId="{3E755645-F9B5-5443-8A81-4DF019BCF0CE}" srcOrd="0" destOrd="0" presId="urn:microsoft.com/office/officeart/2008/layout/LinedList"/>
    <dgm:cxn modelId="{3AF92438-EF63-4AD2-BC66-7DA6ADBF8AE3}" type="presOf" srcId="{A33F0C99-B85B-44C5-BA15-5EEACBDEBCDE}" destId="{E361040E-4CB6-3941-B2A4-700BB419879D}" srcOrd="0" destOrd="0" presId="urn:microsoft.com/office/officeart/2008/layout/LinedList"/>
    <dgm:cxn modelId="{EC818C5B-741B-4AA7-9613-C92294BD82E4}" type="presOf" srcId="{372DB833-302A-4330-9B25-BD763DAD7E8E}" destId="{564BDA69-A7C1-8E45-8485-298F02AAEFAB}" srcOrd="0" destOrd="0" presId="urn:microsoft.com/office/officeart/2008/layout/LinedList"/>
    <dgm:cxn modelId="{8CAD38EB-E8C2-4260-B70F-D531C0428FD1}" srcId="{97E9C226-E36F-4B6E-BFC6-25DF87A3B05C}" destId="{372DB833-302A-4330-9B25-BD763DAD7E8E}" srcOrd="1" destOrd="0" parTransId="{335E7658-BD33-461B-82DD-861B62D201B6}" sibTransId="{C0BC0027-3947-4287-B588-D8E3ADE58965}"/>
    <dgm:cxn modelId="{00FD9F4E-EFC5-4B09-9145-3927F20B6B34}" type="presParOf" srcId="{3E755645-F9B5-5443-8A81-4DF019BCF0CE}" destId="{08A0ECA9-C9A8-3747-A44C-1509D8F92F50}" srcOrd="0" destOrd="0" presId="urn:microsoft.com/office/officeart/2008/layout/LinedList"/>
    <dgm:cxn modelId="{8771DB1F-84FA-4F8F-95C2-902ED3DC3612}" type="presParOf" srcId="{3E755645-F9B5-5443-8A81-4DF019BCF0CE}" destId="{019186C7-C2A1-D94B-942A-E39B4B59C1C7}" srcOrd="1" destOrd="0" presId="urn:microsoft.com/office/officeart/2008/layout/LinedList"/>
    <dgm:cxn modelId="{BB1DAE51-DCC3-46E0-ACDE-1D06786850F8}" type="presParOf" srcId="{019186C7-C2A1-D94B-942A-E39B4B59C1C7}" destId="{E361040E-4CB6-3941-B2A4-700BB419879D}" srcOrd="0" destOrd="0" presId="urn:microsoft.com/office/officeart/2008/layout/LinedList"/>
    <dgm:cxn modelId="{E7B2BF5A-D80B-404C-8C79-60A05BEC701E}" type="presParOf" srcId="{019186C7-C2A1-D94B-942A-E39B4B59C1C7}" destId="{083781DA-2886-2848-94C5-D8B67C285F2F}" srcOrd="1" destOrd="0" presId="urn:microsoft.com/office/officeart/2008/layout/LinedList"/>
    <dgm:cxn modelId="{E82E3545-DAD1-43B1-A03F-2442417B6C1E}" type="presParOf" srcId="{3E755645-F9B5-5443-8A81-4DF019BCF0CE}" destId="{C4AB23A9-C2DB-DA40-AB85-CE7A900DAEE6}" srcOrd="2" destOrd="0" presId="urn:microsoft.com/office/officeart/2008/layout/LinedList"/>
    <dgm:cxn modelId="{24682140-B897-487B-ABFF-17DF386261C2}" type="presParOf" srcId="{3E755645-F9B5-5443-8A81-4DF019BCF0CE}" destId="{1B47A48E-9D47-804B-A99C-229D528CC747}" srcOrd="3" destOrd="0" presId="urn:microsoft.com/office/officeart/2008/layout/LinedList"/>
    <dgm:cxn modelId="{2B1BEBC0-ED1E-46D7-837A-06CF5B5E2679}" type="presParOf" srcId="{1B47A48E-9D47-804B-A99C-229D528CC747}" destId="{564BDA69-A7C1-8E45-8485-298F02AAEFAB}" srcOrd="0" destOrd="0" presId="urn:microsoft.com/office/officeart/2008/layout/LinedList"/>
    <dgm:cxn modelId="{F6D05807-6DB2-41C9-A8E8-CD17D656229D}" type="presParOf" srcId="{1B47A48E-9D47-804B-A99C-229D528CC747}" destId="{B94E3F32-9FE3-9C45-89CD-6233E620C4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0ECA9-C9A8-3747-A44C-1509D8F92F50}">
      <dsp:nvSpPr>
        <dsp:cNvPr id="0" name=""/>
        <dsp:cNvSpPr/>
      </dsp:nvSpPr>
      <dsp:spPr>
        <a:xfrm>
          <a:off x="0" y="0"/>
          <a:ext cx="89154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1040E-4CB6-3941-B2A4-700BB419879D}">
      <dsp:nvSpPr>
        <dsp:cNvPr id="0" name=""/>
        <dsp:cNvSpPr/>
      </dsp:nvSpPr>
      <dsp:spPr>
        <a:xfrm>
          <a:off x="0" y="0"/>
          <a:ext cx="8908844"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Demo and Product walk thru</a:t>
          </a:r>
        </a:p>
      </dsp:txBody>
      <dsp:txXfrm>
        <a:off x="0" y="0"/>
        <a:ext cx="8908844" cy="2440781"/>
      </dsp:txXfrm>
    </dsp:sp>
    <dsp:sp modelId="{C4AB23A9-C2DB-DA40-AB85-CE7A900DAEE6}">
      <dsp:nvSpPr>
        <dsp:cNvPr id="0" name=""/>
        <dsp:cNvSpPr/>
      </dsp:nvSpPr>
      <dsp:spPr>
        <a:xfrm>
          <a:off x="0" y="2440781"/>
          <a:ext cx="89154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BDA69-A7C1-8E45-8485-298F02AAEFAB}">
      <dsp:nvSpPr>
        <dsp:cNvPr id="0" name=""/>
        <dsp:cNvSpPr/>
      </dsp:nvSpPr>
      <dsp:spPr>
        <a:xfrm>
          <a:off x="0" y="2440781"/>
          <a:ext cx="8915400"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440781"/>
        <a:ext cx="8915400" cy="24407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12/5/22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12/5/22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223117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438988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extLst>
      <p:ext uri="{BB962C8B-B14F-4D97-AF65-F5344CB8AC3E}">
        <p14:creationId xmlns:p14="http://schemas.microsoft.com/office/powerpoint/2010/main" val="3247231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12/5/22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12/5/22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UE19CS390B –  Project Phase – 2</a:t>
            </a:r>
          </a:p>
          <a:p>
            <a:pPr algn="ctr"/>
            <a:endParaRPr lang="en-US" sz="2800" dirty="0">
              <a:latin typeface="Trebuchet MS" pitchFamily="34" charset="0"/>
            </a:endParaRP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524000" y="2971800"/>
            <a:ext cx="8763000" cy="33528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Title   : Tender Management System using Blockchain</a:t>
            </a: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04</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Guide : Prof. </a:t>
            </a:r>
            <a:r>
              <a:rPr lang="en-US" sz="2400" dirty="0" err="1">
                <a:solidFill>
                  <a:srgbClr val="0033CC"/>
                </a:solidFill>
                <a:latin typeface="Trebuchet MS"/>
                <a:ea typeface="Trebuchet MS"/>
                <a:cs typeface="Trebuchet MS"/>
                <a:sym typeface="Trebuchet MS"/>
              </a:rPr>
              <a:t>Animesh</a:t>
            </a:r>
            <a:r>
              <a:rPr lang="en-US" sz="2400" dirty="0">
                <a:solidFill>
                  <a:srgbClr val="0033CC"/>
                </a:solidFill>
                <a:latin typeface="Trebuchet MS"/>
                <a:ea typeface="Trebuchet MS"/>
                <a:cs typeface="Trebuchet MS"/>
                <a:sym typeface="Trebuchet MS"/>
              </a:rPr>
              <a:t> </a:t>
            </a:r>
            <a:r>
              <a:rPr lang="en-US" sz="2400" dirty="0" err="1">
                <a:solidFill>
                  <a:srgbClr val="0033CC"/>
                </a:solidFill>
                <a:latin typeface="Trebuchet MS"/>
                <a:ea typeface="Trebuchet MS"/>
                <a:cs typeface="Trebuchet MS"/>
                <a:sym typeface="Trebuchet MS"/>
              </a:rPr>
              <a:t>Giri</a:t>
            </a:r>
            <a:r>
              <a:rPr lang="en-US" sz="2400" dirty="0">
                <a:solidFill>
                  <a:srgbClr val="0033CC"/>
                </a:solidFill>
                <a:latin typeface="Trebuchet MS"/>
                <a:ea typeface="Trebuchet MS"/>
                <a:cs typeface="Trebuchet MS"/>
                <a:sym typeface="Trebuchet MS"/>
              </a:rPr>
              <a:t> </a:t>
            </a: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r>
              <a:rPr lang="en-US" sz="2000" dirty="0" err="1">
                <a:solidFill>
                  <a:srgbClr val="0033CC"/>
                </a:solidFill>
                <a:latin typeface="Trebuchet MS"/>
                <a:ea typeface="Trebuchet MS"/>
                <a:cs typeface="Trebuchet MS"/>
                <a:sym typeface="Trebuchet MS"/>
              </a:rPr>
              <a:t>Sathvik</a:t>
            </a:r>
            <a:r>
              <a:rPr lang="en-US" sz="2000" dirty="0">
                <a:solidFill>
                  <a:srgbClr val="0033CC"/>
                </a:solidFill>
                <a:latin typeface="Trebuchet MS"/>
                <a:ea typeface="Trebuchet MS"/>
                <a:cs typeface="Trebuchet MS"/>
                <a:sym typeface="Trebuchet MS"/>
              </a:rPr>
              <a:t> </a:t>
            </a:r>
            <a:r>
              <a:rPr lang="en-US" sz="2000" dirty="0" err="1">
                <a:solidFill>
                  <a:srgbClr val="0033CC"/>
                </a:solidFill>
                <a:latin typeface="Trebuchet MS"/>
                <a:ea typeface="Trebuchet MS"/>
                <a:cs typeface="Trebuchet MS"/>
                <a:sym typeface="Trebuchet MS"/>
              </a:rPr>
              <a:t>Allundi</a:t>
            </a:r>
            <a:r>
              <a:rPr lang="en-US" sz="2000" dirty="0">
                <a:solidFill>
                  <a:srgbClr val="0033CC"/>
                </a:solidFill>
                <a:latin typeface="Trebuchet MS"/>
                <a:ea typeface="Trebuchet MS"/>
                <a:cs typeface="Trebuchet MS"/>
                <a:sym typeface="Trebuchet MS"/>
              </a:rPr>
              <a:t> 		PES2UG19CS368</a:t>
            </a:r>
          </a:p>
          <a:p>
            <a:pPr>
              <a:spcBef>
                <a:spcPts val="0"/>
              </a:spcBef>
              <a:spcAft>
                <a:spcPts val="0"/>
              </a:spcAft>
            </a:pPr>
            <a:r>
              <a:rPr lang="en-US" sz="2000" dirty="0">
                <a:solidFill>
                  <a:srgbClr val="0033CC"/>
                </a:solidFill>
                <a:latin typeface="Trebuchet MS"/>
                <a:ea typeface="Trebuchet MS"/>
                <a:cs typeface="Trebuchet MS"/>
                <a:sym typeface="Trebuchet MS"/>
              </a:rPr>
              <a:t>		     Ram </a:t>
            </a:r>
            <a:r>
              <a:rPr lang="en-US" sz="2000" dirty="0" err="1">
                <a:solidFill>
                  <a:srgbClr val="0033CC"/>
                </a:solidFill>
                <a:latin typeface="Trebuchet MS"/>
                <a:ea typeface="Trebuchet MS"/>
                <a:cs typeface="Trebuchet MS"/>
                <a:sym typeface="Trebuchet MS"/>
              </a:rPr>
              <a:t>Shabarish</a:t>
            </a:r>
            <a:r>
              <a:rPr lang="en-US" sz="2000" dirty="0">
                <a:solidFill>
                  <a:srgbClr val="0033CC"/>
                </a:solidFill>
                <a:latin typeface="Trebuchet MS"/>
                <a:ea typeface="Trebuchet MS"/>
                <a:cs typeface="Trebuchet MS"/>
                <a:sym typeface="Trebuchet MS"/>
              </a:rPr>
              <a:t> 		PES2UG19CS135</a:t>
            </a:r>
          </a:p>
          <a:p>
            <a:pPr>
              <a:spcBef>
                <a:spcPts val="0"/>
              </a:spcBef>
              <a:spcAft>
                <a:spcPts val="0"/>
              </a:spcAft>
            </a:pPr>
            <a:r>
              <a:rPr lang="en-US" sz="2000" dirty="0">
                <a:solidFill>
                  <a:srgbClr val="0033CC"/>
                </a:solidFill>
                <a:latin typeface="Trebuchet MS"/>
                <a:ea typeface="Trebuchet MS"/>
                <a:cs typeface="Trebuchet MS"/>
                <a:sym typeface="Trebuchet MS"/>
              </a:rPr>
              <a:t>		     </a:t>
            </a:r>
            <a:r>
              <a:rPr lang="en-US" sz="2000" dirty="0" err="1">
                <a:solidFill>
                  <a:srgbClr val="0033CC"/>
                </a:solidFill>
                <a:latin typeface="Trebuchet MS"/>
                <a:ea typeface="Trebuchet MS"/>
                <a:cs typeface="Trebuchet MS"/>
                <a:sym typeface="Trebuchet MS"/>
              </a:rPr>
              <a:t>Jinka</a:t>
            </a:r>
            <a:r>
              <a:rPr lang="en-US" sz="2000" dirty="0">
                <a:solidFill>
                  <a:srgbClr val="0033CC"/>
                </a:solidFill>
                <a:latin typeface="Trebuchet MS"/>
                <a:ea typeface="Trebuchet MS"/>
                <a:cs typeface="Trebuchet MS"/>
                <a:sym typeface="Trebuchet MS"/>
              </a:rPr>
              <a:t> Sagar      		PES2UG19CS168</a:t>
            </a:r>
          </a:p>
          <a:p>
            <a:pPr>
              <a:spcBef>
                <a:spcPts val="0"/>
              </a:spcBef>
              <a:spcAft>
                <a:spcPts val="0"/>
              </a:spcAft>
            </a:pPr>
            <a:r>
              <a:rPr lang="en-US" sz="2000" dirty="0">
                <a:solidFill>
                  <a:srgbClr val="0033CC"/>
                </a:solidFill>
                <a:latin typeface="Trebuchet MS"/>
                <a:ea typeface="Trebuchet MS"/>
                <a:cs typeface="Trebuchet MS"/>
                <a:sym typeface="Trebuchet MS"/>
              </a:rPr>
              <a:t>		     Garuda </a:t>
            </a:r>
            <a:r>
              <a:rPr lang="en-US" sz="2000" dirty="0" err="1">
                <a:solidFill>
                  <a:srgbClr val="0033CC"/>
                </a:solidFill>
                <a:latin typeface="Trebuchet MS"/>
                <a:ea typeface="Trebuchet MS"/>
                <a:cs typeface="Trebuchet MS"/>
                <a:sym typeface="Trebuchet MS"/>
              </a:rPr>
              <a:t>Yochana</a:t>
            </a:r>
            <a:r>
              <a:rPr lang="en-US" sz="2000" dirty="0">
                <a:solidFill>
                  <a:srgbClr val="0033CC"/>
                </a:solidFill>
                <a:latin typeface="Trebuchet MS"/>
                <a:ea typeface="Trebuchet MS"/>
                <a:cs typeface="Trebuchet MS"/>
                <a:sym typeface="Trebuchet MS"/>
              </a:rPr>
              <a:t> Sheetal 	PES2UG19CS126              </a:t>
            </a:r>
            <a:endParaRPr sz="20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0875E8E6-BE55-2E4D-91EE-BDD0C274E7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5859780" cy="4251960"/>
          </a:xfrm>
          <a:prstGeom prst="rect">
            <a:avLst/>
          </a:prstGeom>
          <a:noFill/>
        </p:spPr>
      </p:pic>
      <p:sp>
        <p:nvSpPr>
          <p:cNvPr id="3" name="TextBox 2">
            <a:extLst>
              <a:ext uri="{FF2B5EF4-FFF2-40B4-BE49-F238E27FC236}">
                <a16:creationId xmlns:a16="http://schemas.microsoft.com/office/drawing/2014/main" id="{7ECCC26D-B2DD-B140-9FCD-57B6F59AAF98}"/>
              </a:ext>
            </a:extLst>
          </p:cNvPr>
          <p:cNvSpPr txBox="1"/>
          <p:nvPr/>
        </p:nvSpPr>
        <p:spPr>
          <a:xfrm>
            <a:off x="1219200" y="1066800"/>
            <a:ext cx="18646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Use case Diagram</a:t>
            </a:r>
          </a:p>
        </p:txBody>
      </p:sp>
      <p:sp>
        <p:nvSpPr>
          <p:cNvPr id="4" name="TextBox 3">
            <a:extLst>
              <a:ext uri="{FF2B5EF4-FFF2-40B4-BE49-F238E27FC236}">
                <a16:creationId xmlns:a16="http://schemas.microsoft.com/office/drawing/2014/main" id="{C844571B-563B-9047-AAB1-E647DF6337E2}"/>
              </a:ext>
            </a:extLst>
          </p:cNvPr>
          <p:cNvSpPr txBox="1"/>
          <p:nvPr/>
        </p:nvSpPr>
        <p:spPr>
          <a:xfrm>
            <a:off x="7798085" y="1818526"/>
            <a:ext cx="4089115" cy="3693319"/>
          </a:xfrm>
          <a:prstGeom prst="rect">
            <a:avLst/>
          </a:prstGeom>
          <a:noFill/>
        </p:spPr>
        <p:txBody>
          <a:bodyPr wrap="square" rtlCol="0">
            <a:spAutoFit/>
          </a:bodyPr>
          <a:lstStyle/>
          <a:p>
            <a:pPr algn="just"/>
            <a:r>
              <a:rPr lang="en-IN" sz="1800" dirty="0">
                <a:solidFill>
                  <a:srgbClr val="000007"/>
                </a:solidFill>
                <a:effectLst/>
                <a:latin typeface="TimesNewRomanPSMT"/>
              </a:rPr>
              <a:t>The bidder can use the function check available tenders to get the list of all available tenders. </a:t>
            </a:r>
          </a:p>
          <a:p>
            <a:pPr algn="just"/>
            <a:r>
              <a:rPr lang="en-IN" sz="1800" dirty="0">
                <a:solidFill>
                  <a:srgbClr val="000007"/>
                </a:solidFill>
                <a:effectLst/>
                <a:latin typeface="TimesNewRomanPSMT"/>
              </a:rPr>
              <a:t>Bid for tender function is used to bid for a particular tender providing the required details </a:t>
            </a:r>
            <a:endParaRPr lang="en-IN" sz="1800" dirty="0">
              <a:solidFill>
                <a:srgbClr val="000007"/>
              </a:solidFill>
              <a:effectLst/>
              <a:latin typeface="SymbolMT"/>
            </a:endParaRPr>
          </a:p>
          <a:p>
            <a:r>
              <a:rPr lang="en-IN" sz="1800" dirty="0">
                <a:solidFill>
                  <a:srgbClr val="000007"/>
                </a:solidFill>
                <a:effectLst/>
                <a:latin typeface="TimesNewRomanPSMT"/>
              </a:rPr>
              <a:t>Owner interacts with the system to add new tenders</a:t>
            </a:r>
            <a:br>
              <a:rPr lang="en-IN" sz="1800" dirty="0">
                <a:solidFill>
                  <a:srgbClr val="000007"/>
                </a:solidFill>
                <a:effectLst/>
                <a:latin typeface="TimesNewRomanPSMT"/>
              </a:rPr>
            </a:br>
            <a:r>
              <a:rPr lang="en-IN" sz="1800" dirty="0">
                <a:solidFill>
                  <a:srgbClr val="000007"/>
                </a:solidFill>
                <a:effectLst/>
                <a:latin typeface="SymbolMT"/>
              </a:rPr>
              <a:t> </a:t>
            </a:r>
            <a:r>
              <a:rPr lang="en-IN" sz="1800" dirty="0">
                <a:solidFill>
                  <a:srgbClr val="000007"/>
                </a:solidFill>
                <a:effectLst/>
                <a:latin typeface="TimesNewRomanPSMT"/>
              </a:rPr>
              <a:t>Owner can use the get tender info function to check the number of bids for a </a:t>
            </a:r>
            <a:endParaRPr lang="en-IN" dirty="0"/>
          </a:p>
          <a:p>
            <a:r>
              <a:rPr lang="en-IN" sz="1800" dirty="0">
                <a:solidFill>
                  <a:srgbClr val="000007"/>
                </a:solidFill>
                <a:effectLst/>
                <a:latin typeface="TimesNewRomanPSMT"/>
              </a:rPr>
              <a:t>particular tender </a:t>
            </a:r>
            <a:endParaRPr lang="en-IN" dirty="0"/>
          </a:p>
          <a:p>
            <a:endParaRPr lang="en-IN" dirty="0"/>
          </a:p>
          <a:p>
            <a:endParaRPr lang="en-US" dirty="0"/>
          </a:p>
        </p:txBody>
      </p:sp>
    </p:spTree>
    <p:extLst>
      <p:ext uri="{BB962C8B-B14F-4D97-AF65-F5344CB8AC3E}">
        <p14:creationId xmlns:p14="http://schemas.microsoft.com/office/powerpoint/2010/main" val="1971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49B89150-212C-F741-834B-2D13779977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0870" y="1752600"/>
            <a:ext cx="5890260" cy="3352800"/>
          </a:xfrm>
          <a:prstGeom prst="rect">
            <a:avLst/>
          </a:prstGeom>
          <a:noFill/>
        </p:spPr>
      </p:pic>
      <p:sp>
        <p:nvSpPr>
          <p:cNvPr id="3" name="TextBox 2">
            <a:extLst>
              <a:ext uri="{FF2B5EF4-FFF2-40B4-BE49-F238E27FC236}">
                <a16:creationId xmlns:a16="http://schemas.microsoft.com/office/drawing/2014/main" id="{CE3C9F97-D5D4-E042-9DA2-9EEA4B676B12}"/>
              </a:ext>
            </a:extLst>
          </p:cNvPr>
          <p:cNvSpPr txBox="1"/>
          <p:nvPr/>
        </p:nvSpPr>
        <p:spPr>
          <a:xfrm>
            <a:off x="2514600" y="838200"/>
            <a:ext cx="2044149" cy="369332"/>
          </a:xfrm>
          <a:prstGeom prst="rect">
            <a:avLst/>
          </a:prstGeom>
          <a:noFill/>
        </p:spPr>
        <p:txBody>
          <a:bodyPr wrap="none" rtlCol="0">
            <a:spAutoFit/>
          </a:bodyPr>
          <a:lstStyle/>
          <a:p>
            <a:r>
              <a:rPr lang="en-US" dirty="0"/>
              <a:t>Data flow diagram</a:t>
            </a:r>
          </a:p>
        </p:txBody>
      </p:sp>
    </p:spTree>
    <p:extLst>
      <p:ext uri="{BB962C8B-B14F-4D97-AF65-F5344CB8AC3E}">
        <p14:creationId xmlns:p14="http://schemas.microsoft.com/office/powerpoint/2010/main" val="65266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1295400" y="2362200"/>
            <a:ext cx="8763000" cy="3124200"/>
          </a:xfrm>
        </p:spPr>
        <p:txBody>
          <a:bodyPr/>
          <a:lstStyle/>
          <a:p>
            <a:pPr algn="just">
              <a:lnSpc>
                <a:spcPct val="150000"/>
              </a:lnSpc>
              <a:buFont typeface="+mj-lt"/>
              <a:buAutoNum type="arabicPeriod"/>
            </a:pPr>
            <a:r>
              <a:rPr lang="en-IN" sz="2000" dirty="0">
                <a:solidFill>
                  <a:srgbClr val="000007"/>
                </a:solidFill>
                <a:effectLst/>
                <a:latin typeface="Times New Roman" panose="02020603050405020304" pitchFamily="18" charset="0"/>
                <a:cs typeface="Times New Roman" panose="02020603050405020304" pitchFamily="18" charset="0"/>
              </a:rPr>
              <a:t>Add tender: The add tender function is responsible for adding new tenders to the list of all available tenders which the bidder can use to bid for the tender they want to. This function can clearly differentiate the users and the contractor. The contractor here is the one who is hosting the system intending to get bids for the proposed tenders. The function will only allow the contractor to add new tenders. </a:t>
            </a:r>
            <a:endParaRPr lang="en-IN" sz="200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0536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7B57F-E3D3-BF41-92E5-85D5D7838B23}"/>
              </a:ext>
            </a:extLst>
          </p:cNvPr>
          <p:cNvSpPr txBox="1"/>
          <p:nvPr/>
        </p:nvSpPr>
        <p:spPr>
          <a:xfrm>
            <a:off x="1295400" y="2277406"/>
            <a:ext cx="9677400" cy="2345001"/>
          </a:xfrm>
          <a:prstGeom prst="rect">
            <a:avLst/>
          </a:prstGeom>
          <a:noFill/>
        </p:spPr>
        <p:txBody>
          <a:bodyPr wrap="square">
            <a:spAutoFit/>
          </a:bodyPr>
          <a:lstStyle/>
          <a:p>
            <a:pPr marL="0" indent="0" algn="just">
              <a:lnSpc>
                <a:spcPct val="150000"/>
              </a:lnSpc>
              <a:buNone/>
            </a:pPr>
            <a:r>
              <a:rPr lang="en-IN" sz="2000" dirty="0">
                <a:solidFill>
                  <a:srgbClr val="000007"/>
                </a:solidFill>
                <a:effectLst/>
                <a:latin typeface="TimesNewRomanPSMT"/>
              </a:rPr>
              <a:t>2.  Bid for tender: This function enables the users of the bidders to bid for the tender they want to. The tenders available are in a list which contains all the tenders that are available for bidding. This function takes necessary information for the process of bidding it takes, name of the organization, organization email, organizations phone, proposed bid in string, and proposed bid in number. The function warns to fill all the fields mentioned above. </a:t>
            </a:r>
            <a:endParaRPr lang="en-IN" sz="2000" dirty="0">
              <a:effectLst/>
            </a:endParaRPr>
          </a:p>
        </p:txBody>
      </p:sp>
    </p:spTree>
    <p:extLst>
      <p:ext uri="{BB962C8B-B14F-4D97-AF65-F5344CB8AC3E}">
        <p14:creationId xmlns:p14="http://schemas.microsoft.com/office/powerpoint/2010/main" val="78187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348F2-C905-6641-A934-DD89961CCA6A}"/>
              </a:ext>
            </a:extLst>
          </p:cNvPr>
          <p:cNvSpPr txBox="1"/>
          <p:nvPr/>
        </p:nvSpPr>
        <p:spPr>
          <a:xfrm>
            <a:off x="914400" y="2438400"/>
            <a:ext cx="9906000" cy="2215991"/>
          </a:xfrm>
          <a:prstGeom prst="rect">
            <a:avLst/>
          </a:prstGeom>
          <a:noFill/>
        </p:spPr>
        <p:txBody>
          <a:bodyPr wrap="square" rtlCol="0">
            <a:spAutoFit/>
          </a:bodyPr>
          <a:lstStyle/>
          <a:p>
            <a:pPr algn="just">
              <a:lnSpc>
                <a:spcPct val="150000"/>
              </a:lnSpc>
            </a:pPr>
            <a:r>
              <a:rPr lang="en-IN" sz="2000" dirty="0">
                <a:solidFill>
                  <a:srgbClr val="000007"/>
                </a:solidFill>
                <a:effectLst/>
                <a:latin typeface="Times New Roman" panose="02020603050405020304" pitchFamily="18" charset="0"/>
                <a:cs typeface="Times New Roman" panose="02020603050405020304" pitchFamily="18" charset="0"/>
              </a:rPr>
              <a:t>3)  Smart contract: This is responsible for the validation of the two functions add tender and bid for tender. The smart contract makes sure only contractors will be able to add new tenders and it makes sure that a single organization cannot bid for a tender more than one, to prevent duplicate bids from the same organization. </a:t>
            </a:r>
            <a:endParaRPr lang="en-IN" sz="20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997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a:xfrm>
            <a:off x="3733800" y="3009900"/>
            <a:ext cx="10515600" cy="838200"/>
          </a:xfrm>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8839200" cy="4881563"/>
          </a:xfrm>
        </p:spPr>
        <p:txBody>
          <a:bodyPr>
            <a:normAutofit/>
          </a:bodyPr>
          <a:lstStyle/>
          <a:p>
            <a:pPr marL="685791" indent="-342900" algn="just" eaLnBrk="0" hangingPunct="0">
              <a:spcBef>
                <a:spcPts val="0"/>
              </a:spcBef>
              <a:spcAft>
                <a:spcPts val="0"/>
              </a:spcAft>
              <a:buSzPts val="1800"/>
              <a:buFont typeface="Wingdings" pitchFamily="2" charset="2"/>
              <a:buChar char="§"/>
              <a:defRPr/>
            </a:pPr>
            <a:endParaRPr lang="en-US" dirty="0">
              <a:solidFill>
                <a:srgbClr val="0033CC"/>
              </a:solidFill>
              <a:ea typeface="Trebuchet MS"/>
              <a:cs typeface="Trebuchet MS"/>
              <a:sym typeface="Trebuchet MS"/>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graphicFrame>
        <p:nvGraphicFramePr>
          <p:cNvPr id="8" name="Content Placeholder 5">
            <a:extLst>
              <a:ext uri="{FF2B5EF4-FFF2-40B4-BE49-F238E27FC236}">
                <a16:creationId xmlns:a16="http://schemas.microsoft.com/office/drawing/2014/main" id="{C51EF9E8-AFB9-402E-B1B0-FF2B9DABDB63}"/>
              </a:ext>
            </a:extLst>
          </p:cNvPr>
          <p:cNvGraphicFramePr>
            <a:graphicFrameLocks noGrp="1"/>
          </p:cNvGraphicFramePr>
          <p:nvPr>
            <p:ph idx="1"/>
            <p:extLst>
              <p:ext uri="{D42A27DB-BD31-4B8C-83A1-F6EECF244321}">
                <p14:modId xmlns:p14="http://schemas.microsoft.com/office/powerpoint/2010/main" val="909682156"/>
              </p:ext>
            </p:extLst>
          </p:nvPr>
        </p:nvGraphicFramePr>
        <p:xfrm>
          <a:off x="838200" y="1295400"/>
          <a:ext cx="89154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57DB0ADB-2993-2C42-A93D-E829AAE0C8F8}"/>
              </a:ext>
            </a:extLst>
          </p:cNvPr>
          <p:cNvSpPr>
            <a:spLocks noGrp="1"/>
          </p:cNvSpPr>
          <p:nvPr>
            <p:ph idx="1"/>
          </p:nvPr>
        </p:nvSpPr>
        <p:spPr/>
        <p:txBody>
          <a:bodyPr>
            <a:normAutofit/>
          </a:bodyPr>
          <a:lstStyle/>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Unit testing done for every function</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All the functions were tested during the development phase</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Testing has been done post deployment to the polygon network</a:t>
            </a:r>
          </a:p>
          <a:p>
            <a:endParaRPr lang="en-US" sz="2000" dirty="0"/>
          </a:p>
        </p:txBody>
      </p:sp>
    </p:spTree>
    <p:extLst>
      <p:ext uri="{BB962C8B-B14F-4D97-AF65-F5344CB8AC3E}">
        <p14:creationId xmlns:p14="http://schemas.microsoft.com/office/powerpoint/2010/main" val="420536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57DB0ADB-2993-2C42-A93D-E829AAE0C8F8}"/>
              </a:ext>
            </a:extLst>
          </p:cNvPr>
          <p:cNvSpPr>
            <a:spLocks noGrp="1"/>
          </p:cNvSpPr>
          <p:nvPr>
            <p:ph idx="1"/>
          </p:nvPr>
        </p:nvSpPr>
        <p:spPr/>
        <p:txBody>
          <a:bodyPr>
            <a:normAutofit/>
          </a:bodyPr>
          <a:lstStyle/>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Case1: Add new tender by owner</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Case2: Add new tender by others</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Case3: Submit tender</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Case4: Submit tender twice</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Case5: Get number of submissions for every tender</a:t>
            </a:r>
          </a:p>
          <a:p>
            <a:pPr marL="685791" lvl="0" indent="-342900" algn="just" eaLnBrk="0" hangingPunct="0">
              <a:spcBef>
                <a:spcPts val="0"/>
              </a:spcBef>
              <a:spcAft>
                <a:spcPts val="0"/>
              </a:spcAft>
              <a:buClr>
                <a:srgbClr val="0033CC"/>
              </a:buClr>
              <a:buSzPts val="1800"/>
              <a:defRPr/>
            </a:pPr>
            <a:endParaRPr lang="en-US" sz="2000" dirty="0">
              <a:solidFill>
                <a:srgbClr val="000000"/>
              </a:solidFill>
              <a:latin typeface="Arial"/>
              <a:ea typeface="Arial"/>
              <a:cs typeface="Arial"/>
              <a:sym typeface="Arial"/>
            </a:endParaRPr>
          </a:p>
          <a:p>
            <a:pPr marL="685791" lvl="0" indent="-342900" algn="just" eaLnBrk="0" hangingPunct="0">
              <a:spcBef>
                <a:spcPts val="0"/>
              </a:spcBef>
              <a:spcAft>
                <a:spcPts val="0"/>
              </a:spcAft>
              <a:buClr>
                <a:srgbClr val="0033CC"/>
              </a:buClr>
              <a:buSzPts val="1800"/>
              <a:defRPr/>
            </a:pPr>
            <a:r>
              <a:rPr lang="en-US" sz="2000" dirty="0">
                <a:solidFill>
                  <a:srgbClr val="000000"/>
                </a:solidFill>
                <a:latin typeface="Arial"/>
                <a:ea typeface="Arial"/>
                <a:cs typeface="Arial"/>
                <a:sym typeface="Arial"/>
              </a:rPr>
              <a:t>Case6: Get which tenders are available</a:t>
            </a:r>
          </a:p>
          <a:p>
            <a:endParaRPr lang="en-US" sz="2000" dirty="0"/>
          </a:p>
        </p:txBody>
      </p:sp>
    </p:spTree>
    <p:extLst>
      <p:ext uri="{BB962C8B-B14F-4D97-AF65-F5344CB8AC3E}">
        <p14:creationId xmlns:p14="http://schemas.microsoft.com/office/powerpoint/2010/main" val="410712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Result and discussion</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57DB0ADB-2993-2C42-A93D-E829AAE0C8F8}"/>
              </a:ext>
            </a:extLst>
          </p:cNvPr>
          <p:cNvSpPr>
            <a:spLocks noGrp="1"/>
          </p:cNvSpPr>
          <p:nvPr>
            <p:ph idx="1"/>
          </p:nvPr>
        </p:nvSpPr>
        <p:spPr/>
        <p:txBody>
          <a:bodyPr>
            <a:normAutofit/>
          </a:bodyPr>
          <a:lstStyle/>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The smart contract is able to differentiate between owner(Person who has deployed the smart contract) and other clients.</a:t>
            </a: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The smart contract will give an error if others tries to add any new tender.</a:t>
            </a: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The smart contract will accept the tender of a legitimate bid.</a:t>
            </a: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The smart contract will give an error if a bidder tries to duplicate the bids.</a:t>
            </a: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It will store the number of bids done for every tender.</a:t>
            </a:r>
          </a:p>
          <a:p>
            <a:pPr lvl="0" algn="just">
              <a:spcBef>
                <a:spcPts val="0"/>
              </a:spcBef>
              <a:spcAft>
                <a:spcPts val="0"/>
              </a:spcAft>
              <a:buClr>
                <a:srgbClr val="0033CC"/>
              </a:buClr>
              <a:buSzPts val="1800"/>
            </a:pPr>
            <a:endParaRPr lang="en-US" sz="2000" dirty="0">
              <a:latin typeface="Trebuchet MS"/>
              <a:ea typeface="Arial"/>
              <a:cs typeface="Arial"/>
              <a:sym typeface="Trebuchet MS"/>
            </a:endParaRPr>
          </a:p>
          <a:p>
            <a:pPr lvl="0" algn="just">
              <a:spcBef>
                <a:spcPts val="0"/>
              </a:spcBef>
              <a:spcAft>
                <a:spcPts val="0"/>
              </a:spcAft>
              <a:buClr>
                <a:srgbClr val="0033CC"/>
              </a:buClr>
              <a:buSzPts val="1800"/>
            </a:pPr>
            <a:r>
              <a:rPr lang="en-US" sz="2000" dirty="0">
                <a:latin typeface="Trebuchet MS"/>
                <a:ea typeface="Arial"/>
                <a:cs typeface="Arial"/>
                <a:sym typeface="Trebuchet MS"/>
              </a:rPr>
              <a:t>It will store the tender in a list format it can be accessed by giving in the indexes.</a:t>
            </a:r>
          </a:p>
          <a:p>
            <a:pPr marL="0" indent="0">
              <a:buNone/>
            </a:pPr>
            <a:endParaRPr lang="en-US" sz="2000" dirty="0"/>
          </a:p>
        </p:txBody>
      </p:sp>
    </p:spTree>
    <p:extLst>
      <p:ext uri="{BB962C8B-B14F-4D97-AF65-F5344CB8AC3E}">
        <p14:creationId xmlns:p14="http://schemas.microsoft.com/office/powerpoint/2010/main" val="47711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lstStyle/>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Requirements and Design (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D2AF-C1F3-6749-8203-B5875A08766A}"/>
              </a:ext>
            </a:extLst>
          </p:cNvPr>
          <p:cNvSpPr>
            <a:spLocks noGrp="1"/>
          </p:cNvSpPr>
          <p:nvPr>
            <p:ph type="title"/>
          </p:nvPr>
        </p:nvSpPr>
        <p:spPr/>
        <p:txBody>
          <a:bodyPr>
            <a:normAutofit/>
          </a:bodyPr>
          <a:lstStyle/>
          <a:p>
            <a:r>
              <a:rPr lang="en-US" sz="4000" b="1" dirty="0"/>
              <a:t>Documentation</a:t>
            </a:r>
          </a:p>
        </p:txBody>
      </p:sp>
      <p:sp>
        <p:nvSpPr>
          <p:cNvPr id="3" name="Content Placeholder 2">
            <a:extLst>
              <a:ext uri="{FF2B5EF4-FFF2-40B4-BE49-F238E27FC236}">
                <a16:creationId xmlns:a16="http://schemas.microsoft.com/office/drawing/2014/main" id="{9DEBF686-B111-5A45-A7D6-49A152E3B787}"/>
              </a:ext>
            </a:extLst>
          </p:cNvPr>
          <p:cNvSpPr>
            <a:spLocks noGrp="1"/>
          </p:cNvSpPr>
          <p:nvPr>
            <p:ph idx="1"/>
          </p:nvPr>
        </p:nvSpPr>
        <p:spPr/>
        <p:txBody>
          <a:bodyPr/>
          <a:lstStyle/>
          <a:p>
            <a:pPr marL="0" indent="0">
              <a:buNone/>
            </a:pPr>
            <a:r>
              <a:rPr lang="en-US" dirty="0">
                <a:ea typeface="Trebuchet MS"/>
                <a:cs typeface="Trebuchet MS"/>
                <a:sym typeface="Trebuchet MS"/>
              </a:rPr>
              <a:t>Show the evidences, status of the below documents:</a:t>
            </a:r>
          </a:p>
          <a:p>
            <a:pPr>
              <a:buFont typeface="Wingdings" pitchFamily="2" charset="2"/>
              <a:buChar char="§"/>
            </a:pPr>
            <a:r>
              <a:rPr lang="en-US" dirty="0">
                <a:ea typeface="Trebuchet MS"/>
                <a:cs typeface="Trebuchet MS"/>
                <a:sym typeface="Trebuchet MS"/>
              </a:rPr>
              <a:t>Project report submitted in department?</a:t>
            </a:r>
          </a:p>
          <a:p>
            <a:pPr marL="0" indent="0">
              <a:buNone/>
            </a:pPr>
            <a:r>
              <a:rPr lang="en-US" dirty="0">
                <a:ea typeface="Trebuchet MS"/>
                <a:cs typeface="Trebuchet MS"/>
                <a:sym typeface="Trebuchet MS"/>
              </a:rPr>
              <a:t>	Yes,</a:t>
            </a:r>
          </a:p>
          <a:p>
            <a:pPr>
              <a:buFont typeface="Wingdings" pitchFamily="2" charset="2"/>
              <a:buChar char="§"/>
            </a:pPr>
            <a:r>
              <a:rPr lang="en-US" dirty="0">
                <a:ea typeface="Trebuchet MS"/>
                <a:cs typeface="Trebuchet MS"/>
                <a:sym typeface="Trebuchet MS"/>
              </a:rPr>
              <a:t>IEEE (similar) Format of Paper current status? </a:t>
            </a:r>
          </a:p>
          <a:p>
            <a:pPr marL="0" indent="0">
              <a:buNone/>
            </a:pPr>
            <a:r>
              <a:rPr lang="en-US" dirty="0">
                <a:ea typeface="Trebuchet MS"/>
                <a:cs typeface="Trebuchet MS"/>
                <a:sym typeface="Trebuchet MS"/>
              </a:rPr>
              <a:t>	Draft paper is ready.</a:t>
            </a:r>
          </a:p>
        </p:txBody>
      </p:sp>
    </p:spTree>
    <p:extLst>
      <p:ext uri="{BB962C8B-B14F-4D97-AF65-F5344CB8AC3E}">
        <p14:creationId xmlns:p14="http://schemas.microsoft.com/office/powerpoint/2010/main" val="71416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7625A092-1031-1C48-B6A4-A172E4329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171450"/>
            <a:ext cx="7797800" cy="6515100"/>
          </a:xfrm>
          <a:prstGeom prst="rect">
            <a:avLst/>
          </a:prstGeom>
        </p:spPr>
      </p:pic>
    </p:spTree>
    <p:extLst>
      <p:ext uri="{BB962C8B-B14F-4D97-AF65-F5344CB8AC3E}">
        <p14:creationId xmlns:p14="http://schemas.microsoft.com/office/powerpoint/2010/main" val="413405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B4617C0-C284-3747-AEF4-6A0D55BC4D2D}"/>
              </a:ext>
            </a:extLst>
          </p:cNvPr>
          <p:cNvSpPr>
            <a:spLocks noGrp="1"/>
          </p:cNvSpPr>
          <p:nvPr>
            <p:ph type="title"/>
          </p:nvPr>
        </p:nvSpPr>
        <p:spPr/>
        <p:txBody>
          <a:bodyPr>
            <a:normAutofit/>
          </a:bodyPr>
          <a:lstStyle/>
          <a:p>
            <a:r>
              <a:rPr lang="en-US" sz="4000" b="1" dirty="0">
                <a:ea typeface="Trebuchet MS"/>
                <a:cs typeface="Trebuchet MS"/>
                <a:sym typeface="Trebuchet MS"/>
              </a:rPr>
              <a:t>Lessons Learnt</a:t>
            </a:r>
            <a:endParaRPr lang="en-US" sz="4000" b="1" dirty="0"/>
          </a:p>
        </p:txBody>
      </p:sp>
      <p:sp>
        <p:nvSpPr>
          <p:cNvPr id="6" name="Content Placeholder 5">
            <a:extLst>
              <a:ext uri="{FF2B5EF4-FFF2-40B4-BE49-F238E27FC236}">
                <a16:creationId xmlns:a16="http://schemas.microsoft.com/office/drawing/2014/main" id="{742BABF7-3C99-DF4C-9998-69B7B3B4C0EA}"/>
              </a:ext>
            </a:extLst>
          </p:cNvPr>
          <p:cNvSpPr>
            <a:spLocks noGrp="1"/>
          </p:cNvSpPr>
          <p:nvPr>
            <p:ph idx="1"/>
          </p:nvPr>
        </p:nvSpPr>
        <p:spPr/>
        <p:txBody>
          <a:bodyPr/>
          <a:lstStyle/>
          <a:p>
            <a:pPr algn="just">
              <a:spcBef>
                <a:spcPts val="0"/>
              </a:spcBef>
            </a:pPr>
            <a:endParaRPr lang="en-US" dirty="0"/>
          </a:p>
          <a:p>
            <a:pPr algn="just">
              <a:spcBef>
                <a:spcPts val="0"/>
              </a:spcBef>
            </a:pPr>
            <a:r>
              <a:rPr lang="en-US" dirty="0"/>
              <a:t>Got an understanding of how blockchain works.</a:t>
            </a:r>
          </a:p>
          <a:p>
            <a:pPr marL="0" indent="0" algn="just">
              <a:spcBef>
                <a:spcPts val="0"/>
              </a:spcBef>
              <a:buNone/>
            </a:pPr>
            <a:endParaRPr lang="en-US" dirty="0"/>
          </a:p>
          <a:p>
            <a:pPr algn="just">
              <a:spcBef>
                <a:spcPts val="0"/>
              </a:spcBef>
            </a:pPr>
            <a:r>
              <a:rPr lang="en-US" dirty="0"/>
              <a:t>Understanding where and how blockchain can improve the current system</a:t>
            </a:r>
          </a:p>
          <a:p>
            <a:pPr algn="just">
              <a:spcBef>
                <a:spcPts val="0"/>
              </a:spcBef>
            </a:pPr>
            <a:endParaRPr lang="en-US" dirty="0"/>
          </a:p>
          <a:p>
            <a:pPr algn="just">
              <a:spcBef>
                <a:spcPts val="0"/>
              </a:spcBef>
            </a:pPr>
            <a:r>
              <a:rPr lang="en-US" dirty="0"/>
              <a:t>Our project can be further improved by separating data </a:t>
            </a:r>
            <a:r>
              <a:rPr lang="en-US" dirty="0" err="1"/>
              <a:t>i.e</a:t>
            </a:r>
            <a:r>
              <a:rPr lang="en-US" dirty="0"/>
              <a:t>, </a:t>
            </a:r>
            <a:r>
              <a:rPr lang="en-US" dirty="0" err="1"/>
              <a:t>onblock</a:t>
            </a:r>
            <a:r>
              <a:rPr lang="en-US" dirty="0"/>
              <a:t> and </a:t>
            </a:r>
            <a:r>
              <a:rPr lang="en-US" dirty="0" err="1"/>
              <a:t>offblock</a:t>
            </a:r>
            <a:endParaRPr lang="en-US" dirty="0"/>
          </a:p>
          <a:p>
            <a:pPr algn="just">
              <a:spcBef>
                <a:spcPts val="0"/>
              </a:spcBef>
            </a:pPr>
            <a:endParaRPr lang="en-US" dirty="0"/>
          </a:p>
          <a:p>
            <a:pPr algn="just">
              <a:spcBef>
                <a:spcPts val="0"/>
              </a:spcBef>
            </a:pPr>
            <a:endParaRPr lang="en-US" dirty="0"/>
          </a:p>
          <a:p>
            <a:pPr marL="0" lvl="0" indent="0" algn="just">
              <a:spcBef>
                <a:spcPts val="0"/>
              </a:spcBef>
              <a:spcAft>
                <a:spcPts val="0"/>
              </a:spcAf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p:txBody>
          <a:bodyPr/>
          <a:lstStyle/>
          <a:p>
            <a:r>
              <a:rPr lang="en-US" dirty="0"/>
              <a:t>Conclusion and Future work</a:t>
            </a:r>
          </a:p>
        </p:txBody>
      </p:sp>
      <p:sp>
        <p:nvSpPr>
          <p:cNvPr id="9" name="Content Placeholder 8">
            <a:extLst>
              <a:ext uri="{FF2B5EF4-FFF2-40B4-BE49-F238E27FC236}">
                <a16:creationId xmlns:a16="http://schemas.microsoft.com/office/drawing/2014/main" id="{F905D3AB-5C98-944B-BEE1-A3F808645FF5}"/>
              </a:ext>
            </a:extLst>
          </p:cNvPr>
          <p:cNvSpPr>
            <a:spLocks noGrp="1"/>
          </p:cNvSpPr>
          <p:nvPr>
            <p:ph idx="1"/>
          </p:nvPr>
        </p:nvSpPr>
        <p:spPr>
          <a:xfrm>
            <a:off x="1143000" y="1676400"/>
            <a:ext cx="9067800" cy="4500563"/>
          </a:xfrm>
        </p:spPr>
        <p:txBody>
          <a:bodyPr/>
          <a:lstStyle/>
          <a:p>
            <a:pPr marL="0" indent="0" algn="just">
              <a:lnSpc>
                <a:spcPct val="150000"/>
              </a:lnSpc>
              <a:buNone/>
            </a:pPr>
            <a:r>
              <a:rPr lang="en-IN" sz="1800" dirty="0">
                <a:solidFill>
                  <a:srgbClr val="000007"/>
                </a:solidFill>
                <a:effectLst/>
                <a:latin typeface="TimesNewRomanPSMT"/>
              </a:rPr>
              <a:t>Therefore, the tender management system using blockchain provides decentralization and tamper proof data. As a tender management system needs it the most. It eliminates third party therefore only the contractor and the bidder take part in the process. The bidders can bid on the tenders they wish to bid, and they need not worry about the data being manipulated. This Tender management system using blockchain can be developed further by separating the data storage area and using the blockchain only for the purpose of verification and other security reasons. By developing more functionalities, the system will be able to replace the current tender management system. </a:t>
            </a:r>
            <a:endParaRPr lang="en-IN" sz="1800" dirty="0"/>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sp>
        <p:nvSpPr>
          <p:cNvPr id="3" name="Content Placeholder 2">
            <a:extLst>
              <a:ext uri="{FF2B5EF4-FFF2-40B4-BE49-F238E27FC236}">
                <a16:creationId xmlns:a16="http://schemas.microsoft.com/office/drawing/2014/main" id="{88D9492B-A9C6-0E4A-A3CD-41D35E935704}"/>
              </a:ext>
            </a:extLst>
          </p:cNvPr>
          <p:cNvSpPr>
            <a:spLocks noGrp="1"/>
          </p:cNvSpPr>
          <p:nvPr>
            <p:ph idx="1"/>
          </p:nvPr>
        </p:nvSpPr>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[1]</a:t>
            </a:r>
            <a:r>
              <a:rPr lang="en-IN" sz="1800" dirty="0">
                <a:solidFill>
                  <a:srgbClr val="212121"/>
                </a:solidFill>
                <a:effectLst/>
                <a:latin typeface="Times New Roman" panose="02020603050405020304" pitchFamily="18" charset="0"/>
                <a:cs typeface="Times New Roman" panose="02020603050405020304" pitchFamily="18" charset="0"/>
              </a:rPr>
              <a:t> Wang, D.; Zhao, J.; Mu, C. Research on Blockchain-Based E-Bidding System </a:t>
            </a:r>
            <a:r>
              <a:rPr lang="en-IN" sz="1800" i="1" dirty="0">
                <a:solidFill>
                  <a:srgbClr val="212121"/>
                </a:solidFill>
                <a:effectLst/>
                <a:latin typeface="Times New Roman" panose="02020603050405020304" pitchFamily="18" charset="0"/>
                <a:cs typeface="Times New Roman" panose="02020603050405020304" pitchFamily="18" charset="0"/>
              </a:rPr>
              <a:t>Appl. Sci. </a:t>
            </a:r>
            <a:r>
              <a:rPr lang="en-IN" sz="1800" b="1" dirty="0">
                <a:solidFill>
                  <a:srgbClr val="212121"/>
                </a:solidFill>
                <a:effectLst/>
                <a:latin typeface="Times New Roman" panose="02020603050405020304" pitchFamily="18" charset="0"/>
                <a:cs typeface="Times New Roman" panose="02020603050405020304" pitchFamily="18" charset="0"/>
              </a:rPr>
              <a:t>2021</a:t>
            </a:r>
            <a:r>
              <a:rPr lang="en-IN" sz="1800" dirty="0">
                <a:solidFill>
                  <a:srgbClr val="212121"/>
                </a:solidFill>
                <a:effectLst/>
                <a:latin typeface="Times New Roman" panose="02020603050405020304" pitchFamily="18" charset="0"/>
                <a:cs typeface="Times New Roman" panose="02020603050405020304" pitchFamily="18" charset="0"/>
              </a:rPr>
              <a:t>, </a:t>
            </a:r>
            <a:r>
              <a:rPr lang="en-IN" sz="1800" i="1" dirty="0">
                <a:solidFill>
                  <a:srgbClr val="212121"/>
                </a:solidFill>
                <a:effectLst/>
                <a:latin typeface="Times New Roman" panose="02020603050405020304" pitchFamily="18" charset="0"/>
                <a:cs typeface="Times New Roman" panose="02020603050405020304" pitchFamily="18" charset="0"/>
              </a:rPr>
              <a:t>11</a:t>
            </a:r>
            <a:r>
              <a:rPr lang="en-IN" sz="1800" dirty="0">
                <a:solidFill>
                  <a:srgbClr val="212121"/>
                </a:solidFill>
                <a:effectLst/>
                <a:latin typeface="Times New Roman" panose="02020603050405020304" pitchFamily="18" charset="0"/>
                <a:cs typeface="Times New Roman" panose="02020603050405020304" pitchFamily="18" charset="0"/>
              </a:rPr>
              <a:t>, 4011.</a:t>
            </a:r>
          </a:p>
          <a:p>
            <a:pPr marL="0" indent="0">
              <a:lnSpc>
                <a:spcPct val="150000"/>
              </a:lnSpc>
              <a:buNone/>
            </a:pPr>
            <a:r>
              <a:rPr lang="en-IN" sz="1800" dirty="0">
                <a:solidFill>
                  <a:srgbClr val="212121"/>
                </a:solidFill>
                <a:latin typeface="Times New Roman" panose="02020603050405020304" pitchFamily="18" charset="0"/>
                <a:cs typeface="Times New Roman" panose="02020603050405020304" pitchFamily="18" charset="0"/>
              </a:rPr>
              <a:t>[2] </a:t>
            </a:r>
            <a:r>
              <a:rPr lang="en-IN" sz="1800" dirty="0">
                <a:solidFill>
                  <a:srgbClr val="212121"/>
                </a:solidFill>
                <a:effectLst/>
                <a:latin typeface="Times New Roman" panose="02020603050405020304" pitchFamily="18" charset="0"/>
                <a:cs typeface="Times New Roman" panose="02020603050405020304" pitchFamily="18" charset="0"/>
              </a:rPr>
              <a:t>Andrew, B.; Christopher, B.; Thomas, P. Digital Voting with the Use of Blockchain Technology</a:t>
            </a:r>
          </a:p>
          <a:p>
            <a:pPr marL="0" indent="0">
              <a:lnSpc>
                <a:spcPct val="150000"/>
              </a:lnSpc>
              <a:buNone/>
            </a:pPr>
            <a:r>
              <a:rPr lang="en-IN" sz="1800" dirty="0">
                <a:solidFill>
                  <a:srgbClr val="212121"/>
                </a:solidFill>
                <a:latin typeface="Times New Roman" panose="02020603050405020304" pitchFamily="18" charset="0"/>
                <a:cs typeface="Times New Roman" panose="02020603050405020304" pitchFamily="18" charset="0"/>
              </a:rPr>
              <a:t>[3]</a:t>
            </a:r>
            <a:r>
              <a:rPr lang="en-IN" sz="1800" dirty="0">
                <a:solidFill>
                  <a:srgbClr val="333333"/>
                </a:solidFill>
                <a:effectLst/>
                <a:latin typeface="Times New Roman" panose="02020603050405020304" pitchFamily="18" charset="0"/>
                <a:cs typeface="Times New Roman" panose="02020603050405020304" pitchFamily="18" charset="0"/>
              </a:rPr>
              <a:t> F. S. Hardwick, R. N. </a:t>
            </a:r>
            <a:r>
              <a:rPr lang="en-IN" sz="1800" dirty="0" err="1">
                <a:solidFill>
                  <a:srgbClr val="333333"/>
                </a:solidFill>
                <a:effectLst/>
                <a:latin typeface="Times New Roman" panose="02020603050405020304" pitchFamily="18" charset="0"/>
                <a:cs typeface="Times New Roman" panose="02020603050405020304" pitchFamily="18" charset="0"/>
              </a:rPr>
              <a:t>Akram</a:t>
            </a:r>
            <a:r>
              <a:rPr lang="en-IN" sz="1800" dirty="0">
                <a:solidFill>
                  <a:srgbClr val="333333"/>
                </a:solidFill>
                <a:effectLst/>
                <a:latin typeface="Times New Roman" panose="02020603050405020304" pitchFamily="18" charset="0"/>
                <a:cs typeface="Times New Roman" panose="02020603050405020304" pitchFamily="18" charset="0"/>
              </a:rPr>
              <a:t> and K. </a:t>
            </a:r>
            <a:r>
              <a:rPr lang="en-IN" sz="1800" dirty="0" err="1">
                <a:solidFill>
                  <a:srgbClr val="333333"/>
                </a:solidFill>
                <a:effectLst/>
                <a:latin typeface="Times New Roman" panose="02020603050405020304" pitchFamily="18" charset="0"/>
                <a:cs typeface="Times New Roman" panose="02020603050405020304" pitchFamily="18" charset="0"/>
              </a:rPr>
              <a:t>Markantonakis</a:t>
            </a:r>
            <a:r>
              <a:rPr lang="en-IN" sz="1800" dirty="0">
                <a:solidFill>
                  <a:srgbClr val="333333"/>
                </a:solidFill>
                <a:effectLst/>
                <a:latin typeface="Times New Roman" panose="02020603050405020304" pitchFamily="18" charset="0"/>
                <a:cs typeface="Times New Roman" panose="02020603050405020304" pitchFamily="18" charset="0"/>
              </a:rPr>
              <a:t>, "Fair and Transparent Blockchain Based Tendering Framework - A Step Towards Open Governance”</a:t>
            </a:r>
          </a:p>
          <a:p>
            <a:pPr marL="0" indent="0">
              <a:lnSpc>
                <a:spcPct val="150000"/>
              </a:lnSpc>
              <a:buNone/>
            </a:pPr>
            <a:r>
              <a:rPr lang="en-IN" sz="1800" dirty="0">
                <a:solidFill>
                  <a:srgbClr val="333333"/>
                </a:solidFill>
                <a:latin typeface="Times New Roman" panose="02020603050405020304" pitchFamily="18" charset="0"/>
                <a:cs typeface="Times New Roman" panose="02020603050405020304" pitchFamily="18" charset="0"/>
              </a:rPr>
              <a:t>[4] </a:t>
            </a:r>
            <a:r>
              <a:rPr lang="en-IN" sz="1800" dirty="0">
                <a:solidFill>
                  <a:srgbClr val="333333"/>
                </a:solidFill>
                <a:effectLst/>
                <a:latin typeface="Times New Roman" panose="02020603050405020304" pitchFamily="18" charset="0"/>
                <a:cs typeface="Times New Roman" panose="02020603050405020304" pitchFamily="18" charset="0"/>
              </a:rPr>
              <a:t>Y. Goswami, A. Agrawal and A. Bhatia, "E-Governance: A Tendering Framework Using Blockchain With Active Participation of Citizens”</a:t>
            </a:r>
          </a:p>
          <a:p>
            <a:pPr marL="0" indent="0">
              <a:lnSpc>
                <a:spcPct val="150000"/>
              </a:lnSpc>
              <a:buNone/>
            </a:pPr>
            <a:r>
              <a:rPr lang="en-IN" sz="1800" dirty="0">
                <a:solidFill>
                  <a:srgbClr val="333333"/>
                </a:solidFill>
                <a:latin typeface="Times New Roman" panose="02020603050405020304" pitchFamily="18" charset="0"/>
                <a:cs typeface="Times New Roman" panose="02020603050405020304" pitchFamily="18" charset="0"/>
              </a:rPr>
              <a:t>[5] </a:t>
            </a:r>
            <a:r>
              <a:rPr lang="en-IN" sz="1800" dirty="0">
                <a:solidFill>
                  <a:srgbClr val="333333"/>
                </a:solidFill>
                <a:effectLst/>
                <a:latin typeface="Times New Roman" panose="02020603050405020304" pitchFamily="18" charset="0"/>
                <a:cs typeface="Times New Roman" panose="02020603050405020304" pitchFamily="18" charset="0"/>
              </a:rPr>
              <a:t>D. Mali, D. </a:t>
            </a:r>
            <a:r>
              <a:rPr lang="en-IN" sz="1800" dirty="0" err="1">
                <a:solidFill>
                  <a:srgbClr val="333333"/>
                </a:solidFill>
                <a:effectLst/>
                <a:latin typeface="Times New Roman" panose="02020603050405020304" pitchFamily="18" charset="0"/>
                <a:cs typeface="Times New Roman" panose="02020603050405020304" pitchFamily="18" charset="0"/>
              </a:rPr>
              <a:t>Mogaveera</a:t>
            </a:r>
            <a:r>
              <a:rPr lang="en-IN" sz="1800" dirty="0">
                <a:solidFill>
                  <a:srgbClr val="333333"/>
                </a:solidFill>
                <a:effectLst/>
                <a:latin typeface="Times New Roman" panose="02020603050405020304" pitchFamily="18" charset="0"/>
                <a:cs typeface="Times New Roman" panose="02020603050405020304" pitchFamily="18" charset="0"/>
              </a:rPr>
              <a:t>, P. </a:t>
            </a:r>
            <a:r>
              <a:rPr lang="en-IN" sz="1800" dirty="0" err="1">
                <a:solidFill>
                  <a:srgbClr val="333333"/>
                </a:solidFill>
                <a:effectLst/>
                <a:latin typeface="Times New Roman" panose="02020603050405020304" pitchFamily="18" charset="0"/>
                <a:cs typeface="Times New Roman" panose="02020603050405020304" pitchFamily="18" charset="0"/>
              </a:rPr>
              <a:t>Kitawat</a:t>
            </a:r>
            <a:r>
              <a:rPr lang="en-IN" sz="1800" dirty="0">
                <a:solidFill>
                  <a:srgbClr val="333333"/>
                </a:solidFill>
                <a:effectLst/>
                <a:latin typeface="Times New Roman" panose="02020603050405020304" pitchFamily="18" charset="0"/>
                <a:cs typeface="Times New Roman" panose="02020603050405020304" pitchFamily="18" charset="0"/>
              </a:rPr>
              <a:t> and M. </a:t>
            </a:r>
            <a:r>
              <a:rPr lang="en-IN" sz="1800" dirty="0" err="1">
                <a:solidFill>
                  <a:srgbClr val="333333"/>
                </a:solidFill>
                <a:effectLst/>
                <a:latin typeface="Times New Roman" panose="02020603050405020304" pitchFamily="18" charset="0"/>
                <a:cs typeface="Times New Roman" panose="02020603050405020304" pitchFamily="18" charset="0"/>
              </a:rPr>
              <a:t>Jawwad</a:t>
            </a:r>
            <a:r>
              <a:rPr lang="en-IN" sz="1800" dirty="0">
                <a:solidFill>
                  <a:srgbClr val="333333"/>
                </a:solidFill>
                <a:effectLst/>
                <a:latin typeface="Times New Roman" panose="02020603050405020304" pitchFamily="18" charset="0"/>
                <a:cs typeface="Times New Roman" panose="02020603050405020304" pitchFamily="18" charset="0"/>
              </a:rPr>
              <a:t>, "Blockchain-based e-Tendering System" </a:t>
            </a:r>
          </a:p>
          <a:p>
            <a:pPr marL="0" indent="0">
              <a:lnSpc>
                <a:spcPct val="150000"/>
              </a:lnSpc>
              <a:buNone/>
            </a:pPr>
            <a:r>
              <a:rPr lang="en-IN" sz="1800" dirty="0">
                <a:solidFill>
                  <a:srgbClr val="333333"/>
                </a:solidFill>
                <a:latin typeface="Times New Roman" panose="02020603050405020304" pitchFamily="18" charset="0"/>
                <a:cs typeface="Times New Roman" panose="02020603050405020304" pitchFamily="18" charset="0"/>
              </a:rPr>
              <a:t>[6] </a:t>
            </a:r>
            <a:r>
              <a:rPr lang="en-IN" sz="1800" dirty="0">
                <a:solidFill>
                  <a:srgbClr val="333333"/>
                </a:solidFill>
                <a:effectLst/>
                <a:latin typeface="Times New Roman" panose="02020603050405020304" pitchFamily="18" charset="0"/>
                <a:cs typeface="Times New Roman" panose="02020603050405020304" pitchFamily="18" charset="0"/>
              </a:rPr>
              <a:t>P. </a:t>
            </a:r>
            <a:r>
              <a:rPr lang="en-IN" sz="1800" dirty="0" err="1">
                <a:solidFill>
                  <a:srgbClr val="333333"/>
                </a:solidFill>
                <a:effectLst/>
                <a:latin typeface="Times New Roman" panose="02020603050405020304" pitchFamily="18" charset="0"/>
                <a:cs typeface="Times New Roman" panose="02020603050405020304" pitchFamily="18" charset="0"/>
              </a:rPr>
              <a:t>Manimaran</a:t>
            </a:r>
            <a:r>
              <a:rPr lang="en-IN" sz="1800" dirty="0">
                <a:solidFill>
                  <a:srgbClr val="333333"/>
                </a:solidFill>
                <a:effectLst/>
                <a:latin typeface="Times New Roman" panose="02020603050405020304" pitchFamily="18" charset="0"/>
                <a:cs typeface="Times New Roman" panose="02020603050405020304" pitchFamily="18" charset="0"/>
              </a:rPr>
              <a:t> and R. </a:t>
            </a:r>
            <a:r>
              <a:rPr lang="en-IN" sz="1800" dirty="0" err="1">
                <a:solidFill>
                  <a:srgbClr val="333333"/>
                </a:solidFill>
                <a:effectLst/>
                <a:latin typeface="Times New Roman" panose="02020603050405020304" pitchFamily="18" charset="0"/>
                <a:cs typeface="Times New Roman" panose="02020603050405020304" pitchFamily="18" charset="0"/>
              </a:rPr>
              <a:t>Dhanalakshmi</a:t>
            </a:r>
            <a:r>
              <a:rPr lang="en-IN" sz="1800" dirty="0">
                <a:solidFill>
                  <a:srgbClr val="333333"/>
                </a:solidFill>
                <a:effectLst/>
                <a:latin typeface="Times New Roman" panose="02020603050405020304" pitchFamily="18" charset="0"/>
                <a:cs typeface="Times New Roman" panose="02020603050405020304" pitchFamily="18" charset="0"/>
              </a:rPr>
              <a:t>, "Blockchain-Based Smart Contract for E- Bidding System" </a:t>
            </a:r>
          </a:p>
          <a:p>
            <a:pPr marL="0" indent="0">
              <a:lnSpc>
                <a:spcPct val="150000"/>
              </a:lnSpc>
              <a:buNone/>
            </a:pPr>
            <a:r>
              <a:rPr lang="en-IN" sz="1800" dirty="0">
                <a:solidFill>
                  <a:srgbClr val="333333"/>
                </a:solidFill>
                <a:latin typeface="Times New Roman" panose="02020603050405020304" pitchFamily="18" charset="0"/>
                <a:cs typeface="Times New Roman" panose="02020603050405020304" pitchFamily="18" charset="0"/>
              </a:rPr>
              <a:t>[7] </a:t>
            </a:r>
            <a:r>
              <a:rPr lang="en-IN" sz="1800" dirty="0">
                <a:solidFill>
                  <a:srgbClr val="333333"/>
                </a:solidFill>
                <a:effectLst/>
                <a:latin typeface="Times New Roman" panose="02020603050405020304" pitchFamily="18" charset="0"/>
                <a:cs typeface="Times New Roman" panose="02020603050405020304" pitchFamily="18" charset="0"/>
              </a:rPr>
              <a:t>Y. -H. Chen, S. -H. Chen and I. -C. Lin, "Blockchain based smart contract for bidding system" </a:t>
            </a:r>
            <a:endParaRPr lang="en-IN" sz="1800" dirty="0">
              <a:latin typeface="Times New Roman" panose="02020603050405020304" pitchFamily="18" charset="0"/>
              <a:cs typeface="Times New Roman" panose="02020603050405020304" pitchFamily="18" charset="0"/>
            </a:endParaRPr>
          </a:p>
          <a:p>
            <a:pPr marL="0" indent="0">
              <a:buNone/>
            </a:pPr>
            <a:endParaRPr lang="en-IN" sz="800" dirty="0"/>
          </a:p>
          <a:p>
            <a:pPr marL="0" indent="0">
              <a:buNone/>
            </a:pPr>
            <a:endParaRPr lang="en-IN" sz="800" dirty="0"/>
          </a:p>
          <a:p>
            <a:pPr marL="0" indent="0">
              <a:buNone/>
            </a:pPr>
            <a:endParaRPr lang="en-IN" sz="800" dirty="0"/>
          </a:p>
          <a:p>
            <a:pPr marL="0" indent="0">
              <a:buNone/>
            </a:pPr>
            <a:endParaRPr lang="en-IN" sz="900" dirty="0"/>
          </a:p>
          <a:p>
            <a:pPr marL="0" indent="0">
              <a:buNone/>
            </a:pPr>
            <a:endParaRPr lang="en-IN" sz="1100" dirty="0"/>
          </a:p>
          <a:p>
            <a:pPr marL="0" indent="0">
              <a:buNone/>
            </a:pPr>
            <a:endParaRPr lang="en-IN" sz="1600" dirty="0"/>
          </a:p>
          <a:p>
            <a:pPr marL="0" indent="0">
              <a:buNone/>
            </a:pP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9" name="Content Placeholder 8">
            <a:extLst>
              <a:ext uri="{FF2B5EF4-FFF2-40B4-BE49-F238E27FC236}">
                <a16:creationId xmlns:a16="http://schemas.microsoft.com/office/drawing/2014/main" id="{3D3E1052-E795-7F43-ADD3-7601472959C6}"/>
              </a:ext>
            </a:extLst>
          </p:cNvPr>
          <p:cNvSpPr>
            <a:spLocks noGrp="1"/>
          </p:cNvSpPr>
          <p:nvPr>
            <p:ph idx="1"/>
          </p:nvPr>
        </p:nvSpPr>
        <p:spPr>
          <a:xfrm>
            <a:off x="838200" y="1295400"/>
            <a:ext cx="9601200" cy="4881563"/>
          </a:xfrm>
        </p:spPr>
        <p:txBody>
          <a:bodyPr/>
          <a:lstStyle/>
          <a:p>
            <a:pPr marL="0" indent="0" algn="just">
              <a:buNone/>
            </a:pPr>
            <a:endParaRPr lang="en-IN" sz="1800" dirty="0">
              <a:solidFill>
                <a:srgbClr val="000007"/>
              </a:solidFill>
              <a:effectLst/>
              <a:latin typeface="TimesNewRomanPSMT"/>
            </a:endParaRPr>
          </a:p>
          <a:p>
            <a:pPr marL="0" indent="0" algn="just">
              <a:buNone/>
            </a:pPr>
            <a:r>
              <a:rPr lang="en-IN" sz="1800" dirty="0">
                <a:solidFill>
                  <a:srgbClr val="000007"/>
                </a:solidFill>
                <a:effectLst/>
                <a:latin typeface="TimesNewRomanPSMT"/>
              </a:rPr>
              <a:t>Tender refers to an invitation to bid for a project. Tendering usually refers to the process where governments and financial institutions invite bids for large projects that must be submitted within a finite deadline. It can also refer to the acceptance of a formal offer. So, tenders are very important and must be properly handled. A tender management system tries to solve the problem of offline tender offices where they are requested to submit their bids. Where the information can be tampered, and data manipulation can be done. To overcome this online tender management system are developed. We cannot say that online tender management system are safe anymore as there are lot of cyber attacks going on. To solve this problem, we are building tender management system using blockchain technology. Blockchain technology is a shared, immutable ledger that facilitates the process of recording transactions and tracking assets in a blockchain network. Using this technology, we can make sure that the transactions are not duplicated, and the data is not tampered. This tender management system uses blockchain technology to send their bids to the contractors through blockchain. </a:t>
            </a:r>
            <a:endParaRPr lang="en-IN" dirty="0"/>
          </a:p>
          <a:p>
            <a:pPr marL="0" indent="0">
              <a:buNone/>
            </a:pPr>
            <a:endParaRPr lang="en-US" dirty="0"/>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lnSpcReduction="10000"/>
          </a:bodyPr>
          <a:lstStyle/>
          <a:p>
            <a:pPr marL="685791" indent="-342900" algn="just" eaLnBrk="0" hangingPunct="0">
              <a:spcBef>
                <a:spcPts val="0"/>
              </a:spcBef>
              <a:spcAft>
                <a:spcPts val="0"/>
              </a:spcAft>
              <a:defRPr/>
            </a:pPr>
            <a:r>
              <a:rPr lang="en-US" dirty="0">
                <a:ea typeface="Trebuchet MS"/>
                <a:cs typeface="Trebuchet MS"/>
                <a:sym typeface="Trebuchet MS"/>
              </a:rPr>
              <a:t>Summary of Requirements (A bulleted list of the major requirements. </a:t>
            </a:r>
          </a:p>
          <a:p>
            <a:pPr marL="685791" indent="-342900" algn="just" eaLnBrk="0" hangingPunct="0">
              <a:spcBef>
                <a:spcPts val="0"/>
              </a:spcBef>
              <a:spcAft>
                <a:spcPts val="0"/>
              </a:spcAft>
              <a:defRPr/>
            </a:pPr>
            <a:endParaRPr lang="en-US" dirty="0">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A background review of the state of the art in the relevant field showing strength and weakness.</a:t>
            </a:r>
          </a:p>
          <a:p>
            <a:pPr marL="685791" indent="-342900" algn="just" eaLnBrk="0" hangingPunct="0">
              <a:spcBef>
                <a:spcPts val="0"/>
              </a:spcBef>
              <a:spcAft>
                <a:spcPts val="0"/>
              </a:spcAft>
              <a:defRPr/>
            </a:pPr>
            <a:endParaRPr lang="en-US" dirty="0">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Design Approach </a:t>
            </a:r>
            <a:r>
              <a:rPr lang="en-US" dirty="0">
                <a:solidFill>
                  <a:srgbClr val="FF0000"/>
                </a:solidFill>
                <a:ea typeface="Trebuchet MS"/>
                <a:cs typeface="Trebuchet MS"/>
                <a:sym typeface="Trebuchet MS"/>
              </a:rPr>
              <a:t>(Prototype / Product based Projects) </a:t>
            </a:r>
            <a:r>
              <a:rPr lang="en-US" dirty="0">
                <a:ea typeface="Trebuchet MS"/>
                <a:cs typeface="Trebuchet MS"/>
                <a:sym typeface="Trebuchet MS"/>
              </a:rPr>
              <a:t>along with constraints, dependencies, assumptions and Risks. </a:t>
            </a:r>
          </a:p>
          <a:p>
            <a:pPr marL="685791" indent="-342900" algn="just" eaLnBrk="0" hangingPunct="0">
              <a:spcBef>
                <a:spcPts val="0"/>
              </a:spcBef>
              <a:spcAft>
                <a:spcPts val="0"/>
              </a:spcAft>
              <a:defRPr/>
            </a:pPr>
            <a:endParaRPr lang="en-US" dirty="0">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Design Details </a:t>
            </a:r>
            <a:r>
              <a:rPr lang="en-US" dirty="0">
                <a:solidFill>
                  <a:srgbClr val="FF0000"/>
                </a:solidFill>
                <a:ea typeface="Trebuchet MS"/>
                <a:cs typeface="Trebuchet MS"/>
                <a:sym typeface="Trebuchet MS"/>
              </a:rPr>
              <a:t>(Research Projects)</a:t>
            </a:r>
          </a:p>
          <a:p>
            <a:pPr marL="685791" indent="-342900" algn="just" eaLnBrk="0" hangingPunct="0">
              <a:spcBef>
                <a:spcPts val="0"/>
              </a:spcBef>
              <a:spcAft>
                <a:spcPts val="0"/>
              </a:spcAft>
              <a:defRPr/>
            </a:pPr>
            <a:endParaRPr lang="en-US" dirty="0">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Add as many slides as necessary.</a:t>
            </a:r>
            <a:endParaRPr lang="en-IN" dirty="0">
              <a:ea typeface="Trebuchet MS"/>
              <a:cs typeface="Trebuchet MS"/>
              <a:sym typeface="Trebuchet MS"/>
            </a:endParaRPr>
          </a:p>
          <a:p>
            <a:endParaRPr lang="en-US" dirty="0"/>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a:bodyPr>
          <a:lstStyle/>
          <a:p>
            <a:pPr marL="0" indent="0" algn="just">
              <a:buNone/>
            </a:pPr>
            <a:endParaRPr lang="en-IN" sz="1800" dirty="0">
              <a:solidFill>
                <a:srgbClr val="000007"/>
              </a:solidFill>
              <a:effectLst/>
              <a:latin typeface="Times New Roman" panose="02020603050405020304" pitchFamily="18" charset="0"/>
              <a:cs typeface="Times New Roman" panose="02020603050405020304" pitchFamily="18" charset="0"/>
            </a:endParaRPr>
          </a:p>
          <a:p>
            <a:pPr marL="0" indent="0" algn="just">
              <a:buNone/>
            </a:pPr>
            <a:r>
              <a:rPr lang="en-IN" sz="1800" b="1" dirty="0">
                <a:solidFill>
                  <a:srgbClr val="000007"/>
                </a:solidFill>
                <a:latin typeface="Times New Roman" panose="02020603050405020304" pitchFamily="18" charset="0"/>
                <a:cs typeface="Times New Roman" panose="02020603050405020304" pitchFamily="18" charset="0"/>
              </a:rPr>
              <a:t>Functional Requirements</a:t>
            </a:r>
          </a:p>
          <a:p>
            <a:pPr marL="0" indent="0" algn="just">
              <a:buNone/>
            </a:pPr>
            <a:r>
              <a:rPr lang="en-IN" sz="1800" dirty="0">
                <a:solidFill>
                  <a:srgbClr val="000007"/>
                </a:solidFill>
                <a:effectLst/>
                <a:latin typeface="Times New Roman" panose="02020603050405020304" pitchFamily="18" charset="0"/>
                <a:cs typeface="Times New Roman" panose="02020603050405020304" pitchFamily="18" charset="0"/>
              </a:rPr>
              <a:t>The functional requirement is a description of the service that the software must offer. It describes a software system or its components. A function is nothing but input to the software system, its behaviour and outputs. It can be specific functionality which defines what function a system is likely to perform. They are also called function specification. </a:t>
            </a:r>
            <a:endParaRPr lang="en-IN" sz="1800" dirty="0">
              <a:latin typeface="Times New Roman" panose="02020603050405020304" pitchFamily="18" charset="0"/>
              <a:cs typeface="Times New Roman" panose="02020603050405020304" pitchFamily="18" charset="0"/>
            </a:endParaRPr>
          </a:p>
          <a:p>
            <a:r>
              <a:rPr lang="en-IN" sz="1800" dirty="0">
                <a:solidFill>
                  <a:srgbClr val="000007"/>
                </a:solidFill>
                <a:effectLst/>
                <a:latin typeface="TimesNewRomanPSMT"/>
              </a:rPr>
              <a:t>The system should be able to add new tenders to the tenders list</a:t>
            </a:r>
            <a:endParaRPr lang="en-IN" sz="1800" dirty="0">
              <a:solidFill>
                <a:srgbClr val="000007"/>
              </a:solidFill>
              <a:latin typeface="TimesNewRomanPSMT"/>
            </a:endParaRPr>
          </a:p>
          <a:p>
            <a:r>
              <a:rPr lang="en-IN" sz="1800" dirty="0">
                <a:solidFill>
                  <a:srgbClr val="000007"/>
                </a:solidFill>
                <a:effectLst/>
                <a:latin typeface="TimesNewRomanPSMT"/>
              </a:rPr>
              <a:t>The system should be able to differentiate between the user and the contractor</a:t>
            </a:r>
            <a:endParaRPr lang="en-IN" sz="1800" dirty="0">
              <a:solidFill>
                <a:srgbClr val="000007"/>
              </a:solidFill>
              <a:latin typeface="TimesNewRomanPSMT"/>
            </a:endParaRPr>
          </a:p>
          <a:p>
            <a:r>
              <a:rPr lang="en-IN" sz="1800" dirty="0">
                <a:solidFill>
                  <a:srgbClr val="000007"/>
                </a:solidFill>
                <a:effectLst/>
                <a:latin typeface="SymbolMT"/>
              </a:rPr>
              <a:t> </a:t>
            </a:r>
            <a:r>
              <a:rPr lang="en-IN" sz="1800" dirty="0">
                <a:solidFill>
                  <a:srgbClr val="000007"/>
                </a:solidFill>
                <a:effectLst/>
                <a:latin typeface="TimesNewRomanPSMT"/>
              </a:rPr>
              <a:t>Add tender function should be allowed only to the contractor or the tender proposer </a:t>
            </a:r>
            <a:r>
              <a:rPr lang="en-IN" sz="1800" dirty="0">
                <a:solidFill>
                  <a:srgbClr val="000007"/>
                </a:solidFill>
                <a:effectLst/>
                <a:latin typeface="SymbolMT"/>
              </a:rPr>
              <a:t>• </a:t>
            </a:r>
            <a:r>
              <a:rPr lang="en-IN" sz="1800" dirty="0">
                <a:solidFill>
                  <a:srgbClr val="000007"/>
                </a:solidFill>
                <a:effectLst/>
                <a:latin typeface="TimesNewRomanPSMT"/>
              </a:rPr>
              <a:t>The system must be able to list the available tenders in real time </a:t>
            </a:r>
            <a:endParaRPr lang="en-IN" dirty="0"/>
          </a:p>
          <a:p>
            <a:r>
              <a:rPr lang="en-IN" sz="1800" dirty="0">
                <a:solidFill>
                  <a:srgbClr val="000007"/>
                </a:solidFill>
                <a:effectLst/>
                <a:latin typeface="TimesNewRomanPSMT"/>
              </a:rPr>
              <a:t>The system should be able to bid for a tender</a:t>
            </a:r>
            <a:endParaRPr lang="en-IN" sz="1800" dirty="0">
              <a:solidFill>
                <a:srgbClr val="000007"/>
              </a:solidFill>
              <a:latin typeface="TimesNewRomanPSMT"/>
            </a:endParaRPr>
          </a:p>
          <a:p>
            <a:r>
              <a:rPr lang="en-IN" sz="1800" dirty="0">
                <a:solidFill>
                  <a:srgbClr val="000007"/>
                </a:solidFill>
                <a:effectLst/>
                <a:latin typeface="SymbolMT"/>
              </a:rPr>
              <a:t> </a:t>
            </a:r>
            <a:r>
              <a:rPr lang="en-IN" sz="1800" dirty="0">
                <a:solidFill>
                  <a:srgbClr val="000007"/>
                </a:solidFill>
                <a:effectLst/>
                <a:latin typeface="TimesNewRomanPSMT"/>
              </a:rPr>
              <a:t>The system should make sure that all details are filled in the bidding form </a:t>
            </a:r>
            <a:r>
              <a:rPr lang="en-IN" sz="1800" dirty="0">
                <a:solidFill>
                  <a:srgbClr val="000007"/>
                </a:solidFill>
                <a:effectLst/>
                <a:latin typeface="SymbolMT"/>
              </a:rPr>
              <a:t>• </a:t>
            </a:r>
            <a:r>
              <a:rPr lang="en-IN" sz="1800" dirty="0">
                <a:solidFill>
                  <a:srgbClr val="000007"/>
                </a:solidFill>
                <a:effectLst/>
                <a:latin typeface="TimesNewRomanPSMT"/>
              </a:rPr>
              <a:t>The system should be able to reject the duplicate bids </a:t>
            </a:r>
            <a:endParaRPr lang="en-IN" dirty="0"/>
          </a:p>
          <a:p>
            <a:endParaRPr lang="en-US" dirty="0"/>
          </a:p>
        </p:txBody>
      </p:sp>
    </p:spTree>
    <p:extLst>
      <p:ext uri="{BB962C8B-B14F-4D97-AF65-F5344CB8AC3E}">
        <p14:creationId xmlns:p14="http://schemas.microsoft.com/office/powerpoint/2010/main" val="156429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CB014-7F19-DE4F-AC2F-428D4E4684A4}"/>
              </a:ext>
            </a:extLst>
          </p:cNvPr>
          <p:cNvSpPr txBox="1"/>
          <p:nvPr/>
        </p:nvSpPr>
        <p:spPr>
          <a:xfrm>
            <a:off x="685800" y="1143000"/>
            <a:ext cx="8460768" cy="4662815"/>
          </a:xfrm>
          <a:prstGeom prst="rect">
            <a:avLst/>
          </a:prstGeom>
          <a:noFill/>
        </p:spPr>
        <p:txBody>
          <a:bodyPr wrap="square">
            <a:spAutoFit/>
          </a:bodyPr>
          <a:lstStyle/>
          <a:p>
            <a:pPr algn="just">
              <a:lnSpc>
                <a:spcPct val="150000"/>
              </a:lnSpc>
              <a:buFont typeface="+mj-lt"/>
              <a:buAutoNum type="arabicPeriod"/>
            </a:pPr>
            <a:r>
              <a:rPr lang="en-IN" b="1" dirty="0">
                <a:solidFill>
                  <a:srgbClr val="000007"/>
                </a:solidFill>
                <a:effectLst/>
                <a:latin typeface="Times New Roman" panose="02020603050405020304" pitchFamily="18" charset="0"/>
                <a:cs typeface="Times New Roman" panose="02020603050405020304" pitchFamily="18" charset="0"/>
              </a:rPr>
              <a:t>Constraints: </a:t>
            </a:r>
            <a:r>
              <a:rPr lang="en-IN" dirty="0">
                <a:solidFill>
                  <a:srgbClr val="000007"/>
                </a:solidFill>
                <a:effectLst/>
                <a:latin typeface="Times New Roman" panose="02020603050405020304" pitchFamily="18" charset="0"/>
                <a:cs typeface="Times New Roman" panose="02020603050405020304" pitchFamily="18" charset="0"/>
              </a:rPr>
              <a:t>As of now the application works with only a good internet connection. It is limited to use only in a desktop with a browser compatible with any Ethereum wallet. The performance of the application depends on the chain that the smart contract is deployed or the token that will be used to interact with the system. </a:t>
            </a:r>
          </a:p>
          <a:p>
            <a:pPr algn="just">
              <a:lnSpc>
                <a:spcPct val="150000"/>
              </a:lnSpc>
              <a:buFont typeface="+mj-lt"/>
              <a:buAutoNum type="arabicPeriod"/>
            </a:pPr>
            <a:endParaRPr lang="en-IN" dirty="0">
              <a:solidFill>
                <a:srgbClr val="000007"/>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1" dirty="0">
                <a:solidFill>
                  <a:srgbClr val="000007"/>
                </a:solidFill>
                <a:effectLst/>
                <a:latin typeface="Times New Roman" panose="02020603050405020304" pitchFamily="18" charset="0"/>
                <a:cs typeface="Times New Roman" panose="02020603050405020304" pitchFamily="18" charset="0"/>
              </a:rPr>
              <a:t>Assumptions: </a:t>
            </a:r>
            <a:r>
              <a:rPr lang="en-IN" dirty="0">
                <a:solidFill>
                  <a:srgbClr val="000007"/>
                </a:solidFill>
                <a:effectLst/>
                <a:latin typeface="Times New Roman" panose="02020603050405020304" pitchFamily="18" charset="0"/>
                <a:cs typeface="Times New Roman" panose="02020603050405020304" pitchFamily="18" charset="0"/>
              </a:rPr>
              <a:t>For the projects purpose it is being assumed that user knows English for providing text input while filling the form while bidding for a tender. It is also assumed that the user is familiar with basic usage of decentralized application, that is setting up the wallet, accepting the transaction and the gas info. </a:t>
            </a:r>
            <a:endParaRPr lang="en-IN" dirty="0">
              <a:effectLst/>
              <a:latin typeface="Times New Roman" panose="02020603050405020304" pitchFamily="18" charset="0"/>
              <a:cs typeface="Times New Roman" panose="02020603050405020304" pitchFamily="18" charset="0"/>
            </a:endParaRPr>
          </a:p>
          <a:p>
            <a:pPr>
              <a:buFont typeface="+mj-lt"/>
              <a:buAutoNum type="arabicPeriod"/>
            </a:pPr>
            <a:endParaRPr lang="en-IN" dirty="0">
              <a:solidFill>
                <a:srgbClr val="000007"/>
              </a:solidFill>
              <a:effectLst/>
              <a:latin typeface="TimesNewRomanPSMT"/>
            </a:endParaRPr>
          </a:p>
          <a:p>
            <a:pPr>
              <a:buFont typeface="+mj-lt"/>
              <a:buAutoNum type="arabicPeriod"/>
            </a:pPr>
            <a:endParaRPr lang="en-IN" dirty="0">
              <a:solidFill>
                <a:srgbClr val="000007"/>
              </a:solidFill>
              <a:latin typeface="TimesNewRomanPSMT"/>
            </a:endParaRPr>
          </a:p>
          <a:p>
            <a:pPr>
              <a:buFont typeface="+mj-lt"/>
              <a:buAutoNum type="arabicPeriod"/>
            </a:pPr>
            <a:endParaRPr lang="en-IN" dirty="0">
              <a:effectLst/>
            </a:endParaRPr>
          </a:p>
        </p:txBody>
      </p:sp>
    </p:spTree>
    <p:extLst>
      <p:ext uri="{BB962C8B-B14F-4D97-AF65-F5344CB8AC3E}">
        <p14:creationId xmlns:p14="http://schemas.microsoft.com/office/powerpoint/2010/main" val="270551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892F1-1AD6-4446-ACBC-DBF7BA746BB3}"/>
              </a:ext>
            </a:extLst>
          </p:cNvPr>
          <p:cNvSpPr txBox="1"/>
          <p:nvPr/>
        </p:nvSpPr>
        <p:spPr>
          <a:xfrm>
            <a:off x="838200" y="1219200"/>
            <a:ext cx="8308368" cy="3787383"/>
          </a:xfrm>
          <a:prstGeom prst="rect">
            <a:avLst/>
          </a:prstGeom>
          <a:noFill/>
        </p:spPr>
        <p:txBody>
          <a:bodyPr wrap="square">
            <a:spAutoFit/>
          </a:bodyPr>
          <a:lstStyle/>
          <a:p>
            <a:pPr>
              <a:lnSpc>
                <a:spcPct val="150000"/>
              </a:lnSpc>
              <a:buFont typeface="+mj-lt"/>
              <a:buAutoNum type="arabicPeriod"/>
            </a:pPr>
            <a:r>
              <a:rPr lang="en-IN" b="1" dirty="0">
                <a:solidFill>
                  <a:srgbClr val="000007"/>
                </a:solidFill>
                <a:effectLst/>
                <a:latin typeface="TimesNewRomanPSMT"/>
              </a:rPr>
              <a:t>Dependencies: </a:t>
            </a:r>
            <a:endParaRPr lang="en-IN" b="1" dirty="0">
              <a:effectLst/>
            </a:endParaRPr>
          </a:p>
          <a:p>
            <a:pPr marL="742950" lvl="1" indent="-285750">
              <a:lnSpc>
                <a:spcPct val="150000"/>
              </a:lnSpc>
              <a:buFont typeface="+mj-lt"/>
              <a:buAutoNum type="arabicPeriod"/>
            </a:pPr>
            <a:r>
              <a:rPr lang="en-IN" dirty="0" err="1">
                <a:solidFill>
                  <a:srgbClr val="000007"/>
                </a:solidFill>
                <a:effectLst/>
                <a:latin typeface="TimesNewRomanPSMT"/>
              </a:rPr>
              <a:t>reactjs</a:t>
            </a:r>
            <a:r>
              <a:rPr lang="en-IN" dirty="0">
                <a:solidFill>
                  <a:srgbClr val="000007"/>
                </a:solidFill>
                <a:effectLst/>
                <a:latin typeface="TimesNewRomanPSMT"/>
              </a:rPr>
              <a:t> is used to develop the front end.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Smart contract is developed using solidity programming language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Hardhat is used to compile, test and deploy the smart contract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Polygon Mumbai </a:t>
            </a:r>
            <a:r>
              <a:rPr lang="en-IN" dirty="0" err="1">
                <a:solidFill>
                  <a:srgbClr val="000007"/>
                </a:solidFill>
                <a:effectLst/>
                <a:latin typeface="TimesNewRomanPSMT"/>
              </a:rPr>
              <a:t>testnet</a:t>
            </a:r>
            <a:r>
              <a:rPr lang="en-IN" dirty="0">
                <a:solidFill>
                  <a:srgbClr val="000007"/>
                </a:solidFill>
                <a:effectLst/>
                <a:latin typeface="TimesNewRomanPSMT"/>
              </a:rPr>
              <a:t> is used for the smart contract testing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Test MATIC is required to interact with the smart contract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Browser compatible with Ethereum wallet </a:t>
            </a:r>
            <a:endParaRPr lang="en-IN" dirty="0">
              <a:solidFill>
                <a:srgbClr val="000007"/>
              </a:solidFill>
              <a:effectLst/>
              <a:latin typeface="SymbolMT"/>
            </a:endParaRPr>
          </a:p>
          <a:p>
            <a:pPr marL="742950" lvl="1" indent="-285750">
              <a:lnSpc>
                <a:spcPct val="150000"/>
              </a:lnSpc>
              <a:buFont typeface="+mj-lt"/>
              <a:buAutoNum type="arabicPeriod"/>
            </a:pPr>
            <a:r>
              <a:rPr lang="en-IN" dirty="0">
                <a:solidFill>
                  <a:srgbClr val="000007"/>
                </a:solidFill>
                <a:effectLst/>
                <a:latin typeface="TimesNewRomanPSMT"/>
              </a:rPr>
              <a:t>Smart contract and the front end is connected using libraries like ethers, </a:t>
            </a:r>
            <a:endParaRPr lang="en-IN" dirty="0">
              <a:solidFill>
                <a:srgbClr val="000007"/>
              </a:solidFill>
              <a:effectLst/>
              <a:latin typeface="SymbolMT"/>
            </a:endParaRPr>
          </a:p>
          <a:p>
            <a:pPr marL="742950" lvl="1" indent="-285750">
              <a:lnSpc>
                <a:spcPct val="150000"/>
              </a:lnSpc>
              <a:buFont typeface="+mj-lt"/>
              <a:buAutoNum type="arabicPeriod"/>
            </a:pPr>
            <a:r>
              <a:rPr lang="en-IN" dirty="0" err="1">
                <a:solidFill>
                  <a:srgbClr val="000007"/>
                </a:solidFill>
                <a:effectLst/>
                <a:latin typeface="TimesNewRomanPSMT"/>
              </a:rPr>
              <a:t>walletconnect</a:t>
            </a:r>
            <a:r>
              <a:rPr lang="en-IN" dirty="0">
                <a:solidFill>
                  <a:srgbClr val="000007"/>
                </a:solidFill>
                <a:effectLst/>
                <a:latin typeface="TimesNewRomanPSMT"/>
              </a:rPr>
              <a:t>, and </a:t>
            </a:r>
            <a:r>
              <a:rPr lang="en-IN" dirty="0" err="1">
                <a:solidFill>
                  <a:srgbClr val="000007"/>
                </a:solidFill>
                <a:effectLst/>
                <a:latin typeface="TimesNewRomanPSMT"/>
              </a:rPr>
              <a:t>openzeppelin</a:t>
            </a:r>
            <a:r>
              <a:rPr lang="en-IN" dirty="0">
                <a:solidFill>
                  <a:srgbClr val="000007"/>
                </a:solidFill>
                <a:effectLst/>
                <a:latin typeface="TimesNewRomanPSMT"/>
              </a:rPr>
              <a:t> </a:t>
            </a:r>
            <a:endParaRPr lang="en-IN" dirty="0">
              <a:solidFill>
                <a:srgbClr val="000007"/>
              </a:solidFill>
              <a:effectLst/>
              <a:latin typeface="SymbolMT"/>
            </a:endParaRPr>
          </a:p>
        </p:txBody>
      </p:sp>
    </p:spTree>
    <p:extLst>
      <p:ext uri="{BB962C8B-B14F-4D97-AF65-F5344CB8AC3E}">
        <p14:creationId xmlns:p14="http://schemas.microsoft.com/office/powerpoint/2010/main" val="294554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fontScale="92500" lnSpcReduction="10000"/>
          </a:bodyPr>
          <a:lstStyle/>
          <a:p>
            <a:pPr marL="685791" indent="-342900" algn="just" eaLnBrk="0" hangingPunct="0">
              <a:spcBef>
                <a:spcPts val="0"/>
              </a:spcBef>
              <a:spcAft>
                <a:spcPts val="0"/>
              </a:spcAft>
              <a:buNone/>
              <a:defRPr/>
            </a:pPr>
            <a:r>
              <a:rPr lang="en-US" sz="3000" dirty="0">
                <a:solidFill>
                  <a:srgbClr val="FF0000"/>
                </a:solidFill>
                <a:ea typeface="Trebuchet MS"/>
                <a:cs typeface="Trebuchet MS"/>
                <a:sym typeface="Trebuchet MS"/>
              </a:rPr>
              <a:t>Research Project</a:t>
            </a:r>
          </a:p>
          <a:p>
            <a:pPr marL="685791" indent="-342900" algn="just" eaLnBrk="0" hangingPunct="0">
              <a:spcBef>
                <a:spcPts val="0"/>
              </a:spcBef>
              <a:spcAft>
                <a:spcPts val="0"/>
              </a:spcAft>
              <a:defRPr/>
            </a:pPr>
            <a:endParaRPr lang="en-US" sz="3000" dirty="0">
              <a:solidFill>
                <a:srgbClr val="FF0000"/>
              </a:solidFill>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Proposed Methodology </a:t>
            </a:r>
          </a:p>
          <a:p>
            <a:pPr marL="1257291" lvl="1" indent="-457200" algn="just" eaLnBrk="0" hangingPunct="0">
              <a:spcBef>
                <a:spcPts val="0"/>
              </a:spcBef>
              <a:buAutoNum type="alphaLcParenR"/>
              <a:defRPr/>
            </a:pPr>
            <a:r>
              <a:rPr lang="en-US" sz="3000" dirty="0">
                <a:ea typeface="Trebuchet MS"/>
                <a:cs typeface="Trebuchet MS"/>
                <a:sym typeface="Trebuchet MS"/>
              </a:rPr>
              <a:t>Model Architecture</a:t>
            </a:r>
          </a:p>
          <a:p>
            <a:pPr marL="1257291" lvl="1" indent="-457200" algn="just" eaLnBrk="0" hangingPunct="0">
              <a:spcBef>
                <a:spcPts val="0"/>
              </a:spcBef>
              <a:buFontTx/>
              <a:buAutoNum type="alphaLcParenR"/>
              <a:defRPr/>
            </a:pPr>
            <a:r>
              <a:rPr lang="en-US" sz="3000" dirty="0">
                <a:sym typeface="Trebuchet MS"/>
              </a:rPr>
              <a:t>Details of the approach- benefits/drawbacks</a:t>
            </a:r>
          </a:p>
          <a:p>
            <a:pPr marL="800091" indent="-457200" algn="just" eaLnBrk="0" hangingPunct="0">
              <a:spcBef>
                <a:spcPts val="0"/>
              </a:spcBef>
              <a:spcAft>
                <a:spcPts val="0"/>
              </a:spcAft>
              <a:defRPr/>
            </a:pPr>
            <a:endParaRPr lang="en-US" sz="3000" dirty="0">
              <a:solidFill>
                <a:srgbClr val="0033CC"/>
              </a:solidFill>
              <a:ea typeface="Trebuchet MS"/>
              <a:cs typeface="Trebuchet MS"/>
              <a:sym typeface="Trebuchet MS"/>
            </a:endParaRPr>
          </a:p>
          <a:p>
            <a:pPr marL="685791" indent="-342900" algn="just" eaLnBrk="0" hangingPunct="0">
              <a:spcBef>
                <a:spcPts val="0"/>
              </a:spcBef>
              <a:spcAft>
                <a:spcPts val="0"/>
              </a:spcAft>
              <a:buNone/>
              <a:defRPr/>
            </a:pPr>
            <a:r>
              <a:rPr lang="en-US" sz="3000" dirty="0">
                <a:solidFill>
                  <a:srgbClr val="FF0000"/>
                </a:solidFill>
                <a:ea typeface="Trebuchet MS"/>
                <a:cs typeface="Trebuchet MS"/>
                <a:sym typeface="Trebuchet MS"/>
              </a:rPr>
              <a:t>Prototype/Product based Project</a:t>
            </a:r>
          </a:p>
          <a:p>
            <a:pPr marL="685791" indent="-342900" algn="just" eaLnBrk="0" hangingPunct="0">
              <a:spcBef>
                <a:spcPts val="0"/>
              </a:spcBef>
              <a:spcAft>
                <a:spcPts val="0"/>
              </a:spcAft>
              <a:defRPr/>
            </a:pPr>
            <a:endParaRPr lang="en-US" sz="3000" dirty="0">
              <a:solidFill>
                <a:srgbClr val="FF0000"/>
              </a:solidFill>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Design Approach followed with description and technologies used.</a:t>
            </a:r>
          </a:p>
          <a:p>
            <a:pPr marL="685791" indent="-342900" algn="just" eaLnBrk="0" hangingPunct="0">
              <a:spcBef>
                <a:spcPts val="0"/>
              </a:spcBef>
              <a:spcAft>
                <a:spcPts val="0"/>
              </a:spcAft>
              <a:defRPr/>
            </a:pPr>
            <a:endParaRPr lang="en-US" sz="3000" dirty="0">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Highlight if there are alternative approaches chosen after phase – 1,explain why, including its advantage.</a:t>
            </a:r>
          </a:p>
          <a:p>
            <a:pPr marL="685791" indent="-342900" algn="just" eaLnBrk="0" hangingPunct="0">
              <a:spcBef>
                <a:spcPts val="0"/>
              </a:spcBef>
              <a:spcAft>
                <a:spcPts val="0"/>
              </a:spcAft>
              <a:defRPr/>
            </a:pPr>
            <a:endParaRPr lang="en-US" sz="3000" dirty="0">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Add 1 – 2 slides.</a:t>
            </a:r>
          </a:p>
          <a:p>
            <a:endParaRPr lang="en-US" dirty="0"/>
          </a:p>
        </p:txBody>
      </p:sp>
    </p:spTree>
    <p:extLst>
      <p:ext uri="{BB962C8B-B14F-4D97-AF65-F5344CB8AC3E}">
        <p14:creationId xmlns:p14="http://schemas.microsoft.com/office/powerpoint/2010/main" val="381103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4743646-B29A-254F-ACC6-0F93B72CB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3000"/>
            <a:ext cx="8573595" cy="4851400"/>
          </a:xfrm>
          <a:prstGeom prst="rect">
            <a:avLst/>
          </a:prstGeom>
        </p:spPr>
      </p:pic>
      <p:sp>
        <p:nvSpPr>
          <p:cNvPr id="4" name="TextBox 3">
            <a:extLst>
              <a:ext uri="{FF2B5EF4-FFF2-40B4-BE49-F238E27FC236}">
                <a16:creationId xmlns:a16="http://schemas.microsoft.com/office/drawing/2014/main" id="{D77CAC50-4742-9F48-9C65-CAB5638BEB80}"/>
              </a:ext>
            </a:extLst>
          </p:cNvPr>
          <p:cNvSpPr txBox="1"/>
          <p:nvPr/>
        </p:nvSpPr>
        <p:spPr>
          <a:xfrm>
            <a:off x="1219200" y="830209"/>
            <a:ext cx="2313454" cy="369332"/>
          </a:xfrm>
          <a:prstGeom prst="rect">
            <a:avLst/>
          </a:prstGeom>
          <a:noFill/>
        </p:spPr>
        <p:txBody>
          <a:bodyPr wrap="none" rtlCol="0">
            <a:spAutoFit/>
          </a:bodyPr>
          <a:lstStyle/>
          <a:p>
            <a:r>
              <a:rPr lang="en-US" dirty="0"/>
              <a:t>Architecture diagram</a:t>
            </a:r>
          </a:p>
        </p:txBody>
      </p:sp>
    </p:spTree>
    <p:extLst>
      <p:ext uri="{BB962C8B-B14F-4D97-AF65-F5344CB8AC3E}">
        <p14:creationId xmlns:p14="http://schemas.microsoft.com/office/powerpoint/2010/main" val="98268034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3403</TotalTime>
  <Words>1665</Words>
  <Application>Microsoft Macintosh PowerPoint</Application>
  <PresentationFormat>Widescreen</PresentationFormat>
  <Paragraphs>166</Paragraphs>
  <Slides>25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SymbolMT</vt:lpstr>
      <vt:lpstr>Times New Roman</vt:lpstr>
      <vt:lpstr>TimesNewRomanPSMT</vt:lpstr>
      <vt:lpstr>Trebuchet MS</vt:lpstr>
      <vt:lpstr>Wingdings</vt:lpstr>
      <vt:lpstr>Custom Design</vt:lpstr>
      <vt:lpstr>PowerPoint Presentation</vt:lpstr>
      <vt:lpstr>Outline</vt:lpstr>
      <vt:lpstr>Abstract</vt:lpstr>
      <vt:lpstr>Summary of Requirements and Design</vt:lpstr>
      <vt:lpstr>Summary of Requirements and Design</vt:lpstr>
      <vt:lpstr>PowerPoint Presentation</vt:lpstr>
      <vt:lpstr>PowerPoint Presentation</vt:lpstr>
      <vt:lpstr>Summary of Methodology / Approach</vt:lpstr>
      <vt:lpstr>PowerPoint Presentation</vt:lpstr>
      <vt:lpstr>PowerPoint Presentation</vt:lpstr>
      <vt:lpstr>PowerPoint Presentation</vt:lpstr>
      <vt:lpstr>Modules and Implementation Details</vt:lpstr>
      <vt:lpstr>PowerPoint Presentation</vt:lpstr>
      <vt:lpstr>PowerPoint Presentation</vt:lpstr>
      <vt:lpstr>Project Demonstration</vt:lpstr>
      <vt:lpstr>Walkthrough</vt:lpstr>
      <vt:lpstr>Test Plan and Strategy</vt:lpstr>
      <vt:lpstr>Test Plan and Strategy</vt:lpstr>
      <vt:lpstr>Result and discussion</vt:lpstr>
      <vt:lpstr>Documentation</vt:lpstr>
      <vt:lpstr>PowerPoint Presentation</vt:lpstr>
      <vt:lpstr>Lessons Learnt</vt:lpstr>
      <vt:lpstr>Conclusion and Future work</vt:lpstr>
      <vt:lpstr>References</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EC CSE 6F Sathvik Allundi</cp:lastModifiedBy>
  <cp:revision>590</cp:revision>
  <dcterms:created xsi:type="dcterms:W3CDTF">2020-11-22T08:14:37Z</dcterms:created>
  <dcterms:modified xsi:type="dcterms:W3CDTF">2022-12-05T03:31:55Z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