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1" r:id="rId5"/>
    <p:sldId id="294" r:id="rId6"/>
    <p:sldId id="292" r:id="rId7"/>
    <p:sldId id="265" r:id="rId8"/>
    <p:sldId id="282" r:id="rId9"/>
    <p:sldId id="286" r:id="rId10"/>
    <p:sldId id="296"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24" r:id="rId30"/>
    <p:sldId id="325" r:id="rId31"/>
    <p:sldId id="326" r:id="rId32"/>
    <p:sldId id="327" r:id="rId33"/>
    <p:sldId id="328" r:id="rId34"/>
    <p:sldId id="329" r:id="rId35"/>
    <p:sldId id="330" r:id="rId36"/>
    <p:sldId id="331" r:id="rId37"/>
    <p:sldId id="332" r:id="rId38"/>
    <p:sldId id="333" r:id="rId39"/>
    <p:sldId id="316" r:id="rId40"/>
    <p:sldId id="317" r:id="rId41"/>
    <p:sldId id="322" r:id="rId42"/>
    <p:sldId id="334" r:id="rId43"/>
    <p:sldId id="335" r:id="rId44"/>
    <p:sldId id="336" r:id="rId45"/>
    <p:sldId id="269" r:id="rId46"/>
    <p:sldId id="288" r:id="rId47"/>
    <p:sldId id="293" r:id="rId48"/>
    <p:sldId id="297" r:id="rId49"/>
    <p:sldId id="290" r:id="rId50"/>
    <p:sldId id="29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60"/>
  </p:normalViewPr>
  <p:slideViewPr>
    <p:cSldViewPr snapToGrid="0">
      <p:cViewPr varScale="1">
        <p:scale>
          <a:sx n="65" d="100"/>
          <a:sy n="65" d="100"/>
        </p:scale>
        <p:origin x="8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881F9D-518C-4204-A078-BC0348055D98}"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394299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881F9D-518C-4204-A078-BC0348055D98}"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193209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881F9D-518C-4204-A078-BC0348055D98}"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109517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881F9D-518C-4204-A078-BC0348055D98}"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249537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881F9D-518C-4204-A078-BC0348055D98}" type="datetimeFigureOut">
              <a:rPr lang="en-IN" smtClean="0"/>
              <a:t>13-01-2017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134174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881F9D-518C-4204-A078-BC0348055D98}" type="datetimeFigureOut">
              <a:rPr lang="en-IN" smtClean="0"/>
              <a:t>13-01-2017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77876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881F9D-518C-4204-A078-BC0348055D98}" type="datetimeFigureOut">
              <a:rPr lang="en-IN" smtClean="0"/>
              <a:t>13-01-2017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39707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881F9D-518C-4204-A078-BC0348055D98}" type="datetimeFigureOut">
              <a:rPr lang="en-IN" smtClean="0"/>
              <a:t>13-01-2017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396223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81F9D-518C-4204-A078-BC0348055D98}" type="datetimeFigureOut">
              <a:rPr lang="en-IN" smtClean="0"/>
              <a:t>13-01-2017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343062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81F9D-518C-4204-A078-BC0348055D98}" type="datetimeFigureOut">
              <a:rPr lang="en-IN" smtClean="0"/>
              <a:t>13-01-2017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239113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81F9D-518C-4204-A078-BC0348055D98}" type="datetimeFigureOut">
              <a:rPr lang="en-IN" smtClean="0"/>
              <a:t>13-01-2017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43C0A-D13E-4C0E-BCC7-0FE2F6E0E3AB}" type="slidenum">
              <a:rPr lang="en-IN" smtClean="0"/>
              <a:t>‹#›</a:t>
            </a:fld>
            <a:endParaRPr lang="en-IN"/>
          </a:p>
        </p:txBody>
      </p:sp>
    </p:spTree>
    <p:extLst>
      <p:ext uri="{BB962C8B-B14F-4D97-AF65-F5344CB8AC3E}">
        <p14:creationId xmlns:p14="http://schemas.microsoft.com/office/powerpoint/2010/main" val="256712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81F9D-518C-4204-A078-BC0348055D98}" type="datetimeFigureOut">
              <a:rPr lang="en-IN" smtClean="0"/>
              <a:t>13-01-2017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43C0A-D13E-4C0E-BCC7-0FE2F6E0E3AB}" type="slidenum">
              <a:rPr lang="en-IN" smtClean="0"/>
              <a:t>‹#›</a:t>
            </a:fld>
            <a:endParaRPr lang="en-IN"/>
          </a:p>
        </p:txBody>
      </p:sp>
    </p:spTree>
    <p:extLst>
      <p:ext uri="{BB962C8B-B14F-4D97-AF65-F5344CB8AC3E}">
        <p14:creationId xmlns:p14="http://schemas.microsoft.com/office/powerpoint/2010/main" val="55331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codiscope.com/man-in-the-middle-mit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reecharge.in/desktop/log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OAuth-Authentication/Authorization</a:t>
            </a:r>
            <a:br>
              <a:rPr lang="en-IN" dirty="0"/>
            </a:br>
            <a:br>
              <a:rPr lang="en-IN" dirty="0"/>
            </a:br>
            <a:endParaRPr lang="en-IN" dirty="0"/>
          </a:p>
        </p:txBody>
      </p:sp>
      <p:sp>
        <p:nvSpPr>
          <p:cNvPr id="3" name="Subtitle 2"/>
          <p:cNvSpPr>
            <a:spLocks noGrp="1"/>
          </p:cNvSpPr>
          <p:nvPr>
            <p:ph type="subTitle" idx="1"/>
          </p:nvPr>
        </p:nvSpPr>
        <p:spPr/>
        <p:txBody>
          <a:bodyPr>
            <a:normAutofit fontScale="77500" lnSpcReduction="20000"/>
          </a:bodyPr>
          <a:lstStyle/>
          <a:p>
            <a:endParaRPr lang="en-IN" dirty="0"/>
          </a:p>
          <a:p>
            <a:endParaRPr lang="en-IN" dirty="0"/>
          </a:p>
          <a:p>
            <a:r>
              <a:rPr lang="en-IN" dirty="0"/>
              <a:t>			Presented By:</a:t>
            </a:r>
          </a:p>
          <a:p>
            <a:r>
              <a:rPr lang="en-IN" dirty="0"/>
              <a:t>					Chandan Kumar</a:t>
            </a:r>
          </a:p>
          <a:p>
            <a:r>
              <a:rPr lang="en-IN" dirty="0"/>
              <a:t>				              Piyush Rungta</a:t>
            </a:r>
          </a:p>
        </p:txBody>
      </p:sp>
    </p:spTree>
    <p:extLst>
      <p:ext uri="{BB962C8B-B14F-4D97-AF65-F5344CB8AC3E}">
        <p14:creationId xmlns:p14="http://schemas.microsoft.com/office/powerpoint/2010/main" val="111001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1942" y="471948"/>
            <a:ext cx="10043652" cy="5501149"/>
          </a:xfrm>
          <a:prstGeom prst="rect">
            <a:avLst/>
          </a:prstGeom>
        </p:spPr>
      </p:pic>
    </p:spTree>
    <p:extLst>
      <p:ext uri="{BB962C8B-B14F-4D97-AF65-F5344CB8AC3E}">
        <p14:creationId xmlns:p14="http://schemas.microsoft.com/office/powerpoint/2010/main" val="339257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530943"/>
            <a:ext cx="10621297" cy="5646020"/>
          </a:xfrm>
          <a:prstGeom prst="rect">
            <a:avLst/>
          </a:prstGeom>
        </p:spPr>
      </p:pic>
    </p:spTree>
    <p:extLst>
      <p:ext uri="{BB962C8B-B14F-4D97-AF65-F5344CB8AC3E}">
        <p14:creationId xmlns:p14="http://schemas.microsoft.com/office/powerpoint/2010/main" val="426051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825910"/>
            <a:ext cx="10515599" cy="5351053"/>
          </a:xfrm>
          <a:prstGeom prst="rect">
            <a:avLst/>
          </a:prstGeom>
        </p:spPr>
      </p:pic>
    </p:spTree>
    <p:extLst>
      <p:ext uri="{BB962C8B-B14F-4D97-AF65-F5344CB8AC3E}">
        <p14:creationId xmlns:p14="http://schemas.microsoft.com/office/powerpoint/2010/main" val="245769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02891" y="365125"/>
            <a:ext cx="10220632" cy="5811838"/>
          </a:xfrm>
          <a:prstGeom prst="rect">
            <a:avLst/>
          </a:prstGeom>
        </p:spPr>
      </p:pic>
    </p:spTree>
    <p:extLst>
      <p:ext uri="{BB962C8B-B14F-4D97-AF65-F5344CB8AC3E}">
        <p14:creationId xmlns:p14="http://schemas.microsoft.com/office/powerpoint/2010/main" val="207352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17806" y="365125"/>
            <a:ext cx="10841691" cy="5932435"/>
          </a:xfrm>
          <a:prstGeom prst="rect">
            <a:avLst/>
          </a:prstGeom>
        </p:spPr>
      </p:pic>
      <p:pic>
        <p:nvPicPr>
          <p:cNvPr id="5" name="Picture 4"/>
          <p:cNvPicPr>
            <a:picLocks noChangeAspect="1"/>
          </p:cNvPicPr>
          <p:nvPr/>
        </p:nvPicPr>
        <p:blipFill>
          <a:blip r:embed="rId2"/>
          <a:stretch>
            <a:fillRect/>
          </a:stretch>
        </p:blipFill>
        <p:spPr>
          <a:xfrm>
            <a:off x="770206" y="517525"/>
            <a:ext cx="10841691" cy="5932435"/>
          </a:xfrm>
          <a:prstGeom prst="rect">
            <a:avLst/>
          </a:prstGeom>
        </p:spPr>
      </p:pic>
    </p:spTree>
    <p:extLst>
      <p:ext uri="{BB962C8B-B14F-4D97-AF65-F5344CB8AC3E}">
        <p14:creationId xmlns:p14="http://schemas.microsoft.com/office/powerpoint/2010/main" val="50935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1097" y="855406"/>
            <a:ext cx="8495071" cy="4984955"/>
          </a:xfrm>
          <a:prstGeom prst="rect">
            <a:avLst/>
          </a:prstGeom>
        </p:spPr>
      </p:pic>
    </p:spTree>
    <p:extLst>
      <p:ext uri="{BB962C8B-B14F-4D97-AF65-F5344CB8AC3E}">
        <p14:creationId xmlns:p14="http://schemas.microsoft.com/office/powerpoint/2010/main" val="1137194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1161" y="648929"/>
            <a:ext cx="10294374" cy="5545394"/>
          </a:xfrm>
          <a:prstGeom prst="rect">
            <a:avLst/>
          </a:prstGeom>
        </p:spPr>
      </p:pic>
    </p:spTree>
    <p:extLst>
      <p:ext uri="{BB962C8B-B14F-4D97-AF65-F5344CB8AC3E}">
        <p14:creationId xmlns:p14="http://schemas.microsoft.com/office/powerpoint/2010/main" val="52435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1665" y="353962"/>
            <a:ext cx="10087896" cy="5987844"/>
          </a:xfrm>
          <a:prstGeom prst="rect">
            <a:avLst/>
          </a:prstGeom>
        </p:spPr>
      </p:pic>
    </p:spTree>
    <p:extLst>
      <p:ext uri="{BB962C8B-B14F-4D97-AF65-F5344CB8AC3E}">
        <p14:creationId xmlns:p14="http://schemas.microsoft.com/office/powerpoint/2010/main" val="395956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382" y="663677"/>
            <a:ext cx="9955160" cy="5353665"/>
          </a:xfrm>
          <a:prstGeom prst="rect">
            <a:avLst/>
          </a:prstGeom>
        </p:spPr>
      </p:pic>
    </p:spTree>
    <p:extLst>
      <p:ext uri="{BB962C8B-B14F-4D97-AF65-F5344CB8AC3E}">
        <p14:creationId xmlns:p14="http://schemas.microsoft.com/office/powerpoint/2010/main" val="94370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6348" y="722672"/>
            <a:ext cx="9586451" cy="5309418"/>
          </a:xfrm>
          <a:prstGeom prst="rect">
            <a:avLst/>
          </a:prstGeom>
        </p:spPr>
      </p:pic>
    </p:spTree>
    <p:extLst>
      <p:ext uri="{BB962C8B-B14F-4D97-AF65-F5344CB8AC3E}">
        <p14:creationId xmlns:p14="http://schemas.microsoft.com/office/powerpoint/2010/main" val="341887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Authentication</a:t>
            </a:r>
          </a:p>
        </p:txBody>
      </p:sp>
      <p:sp>
        <p:nvSpPr>
          <p:cNvPr id="3" name="Content Placeholder 2"/>
          <p:cNvSpPr>
            <a:spLocks noGrp="1"/>
          </p:cNvSpPr>
          <p:nvPr>
            <p:ph idx="1"/>
          </p:nvPr>
        </p:nvSpPr>
        <p:spPr/>
        <p:txBody>
          <a:bodyPr/>
          <a:lstStyle/>
          <a:p>
            <a:r>
              <a:rPr lang="en-IN" dirty="0"/>
              <a:t>Authentication is the process of verifying the identity of a user by obtaining his identity in form of credentials and using those credentials to verify the user's identity. </a:t>
            </a:r>
          </a:p>
          <a:p>
            <a:r>
              <a:rPr lang="en-IN" dirty="0"/>
              <a:t>If the credentials are valid, the authorization process starts. Authentication process always proceeds to Authorization process</a:t>
            </a:r>
          </a:p>
        </p:txBody>
      </p:sp>
    </p:spTree>
    <p:extLst>
      <p:ext uri="{BB962C8B-B14F-4D97-AF65-F5344CB8AC3E}">
        <p14:creationId xmlns:p14="http://schemas.microsoft.com/office/powerpoint/2010/main" val="221020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0877" y="663677"/>
            <a:ext cx="9704439" cy="5604387"/>
          </a:xfrm>
          <a:prstGeom prst="rect">
            <a:avLst/>
          </a:prstGeom>
        </p:spPr>
      </p:pic>
    </p:spTree>
    <p:extLst>
      <p:ext uri="{BB962C8B-B14F-4D97-AF65-F5344CB8AC3E}">
        <p14:creationId xmlns:p14="http://schemas.microsoft.com/office/powerpoint/2010/main" val="197010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1161" y="516194"/>
            <a:ext cx="9689691" cy="5442154"/>
          </a:xfrm>
          <a:prstGeom prst="rect">
            <a:avLst/>
          </a:prstGeom>
        </p:spPr>
      </p:pic>
    </p:spTree>
    <p:extLst>
      <p:ext uri="{BB962C8B-B14F-4D97-AF65-F5344CB8AC3E}">
        <p14:creationId xmlns:p14="http://schemas.microsoft.com/office/powerpoint/2010/main" val="280074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9148" y="840658"/>
            <a:ext cx="9925665" cy="5235677"/>
          </a:xfrm>
          <a:prstGeom prst="rect">
            <a:avLst/>
          </a:prstGeom>
        </p:spPr>
      </p:pic>
    </p:spTree>
    <p:extLst>
      <p:ext uri="{BB962C8B-B14F-4D97-AF65-F5344CB8AC3E}">
        <p14:creationId xmlns:p14="http://schemas.microsoft.com/office/powerpoint/2010/main" val="108960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2386" y="545690"/>
            <a:ext cx="9719187" cy="5692877"/>
          </a:xfrm>
          <a:prstGeom prst="rect">
            <a:avLst/>
          </a:prstGeom>
        </p:spPr>
      </p:pic>
    </p:spTree>
    <p:extLst>
      <p:ext uri="{BB962C8B-B14F-4D97-AF65-F5344CB8AC3E}">
        <p14:creationId xmlns:p14="http://schemas.microsoft.com/office/powerpoint/2010/main" val="493402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9148" y="752169"/>
            <a:ext cx="10574594" cy="5397909"/>
          </a:xfrm>
          <a:prstGeom prst="rect">
            <a:avLst/>
          </a:prstGeom>
        </p:spPr>
      </p:pic>
    </p:spTree>
    <p:extLst>
      <p:ext uri="{BB962C8B-B14F-4D97-AF65-F5344CB8AC3E}">
        <p14:creationId xmlns:p14="http://schemas.microsoft.com/office/powerpoint/2010/main" val="2453171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3109" y="471948"/>
            <a:ext cx="9202993" cy="5442155"/>
          </a:xfrm>
          <a:prstGeom prst="rect">
            <a:avLst/>
          </a:prstGeom>
        </p:spPr>
      </p:pic>
    </p:spTree>
    <p:extLst>
      <p:ext uri="{BB962C8B-B14F-4D97-AF65-F5344CB8AC3E}">
        <p14:creationId xmlns:p14="http://schemas.microsoft.com/office/powerpoint/2010/main" val="205314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0877" y="634181"/>
            <a:ext cx="9866671" cy="5737122"/>
          </a:xfrm>
          <a:prstGeom prst="rect">
            <a:avLst/>
          </a:prstGeom>
        </p:spPr>
      </p:pic>
    </p:spTree>
    <p:extLst>
      <p:ext uri="{BB962C8B-B14F-4D97-AF65-F5344CB8AC3E}">
        <p14:creationId xmlns:p14="http://schemas.microsoft.com/office/powerpoint/2010/main" val="2521942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3329" y="943897"/>
            <a:ext cx="9055510" cy="4734232"/>
          </a:xfrm>
          <a:prstGeom prst="rect">
            <a:avLst/>
          </a:prstGeom>
        </p:spPr>
      </p:pic>
    </p:spTree>
    <p:extLst>
      <p:ext uri="{BB962C8B-B14F-4D97-AF65-F5344CB8AC3E}">
        <p14:creationId xmlns:p14="http://schemas.microsoft.com/office/powerpoint/2010/main" val="1886613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2889" y="870154"/>
            <a:ext cx="10014155" cy="5117691"/>
          </a:xfrm>
          <a:prstGeom prst="rect">
            <a:avLst/>
          </a:prstGeom>
        </p:spPr>
      </p:pic>
    </p:spTree>
    <p:extLst>
      <p:ext uri="{BB962C8B-B14F-4D97-AF65-F5344CB8AC3E}">
        <p14:creationId xmlns:p14="http://schemas.microsoft.com/office/powerpoint/2010/main" val="2688679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20877" y="766916"/>
            <a:ext cx="9261988" cy="5176684"/>
          </a:xfrm>
          <a:prstGeom prst="rect">
            <a:avLst/>
          </a:prstGeom>
        </p:spPr>
      </p:pic>
    </p:spTree>
    <p:extLst>
      <p:ext uri="{BB962C8B-B14F-4D97-AF65-F5344CB8AC3E}">
        <p14:creationId xmlns:p14="http://schemas.microsoft.com/office/powerpoint/2010/main" val="84029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Authorization</a:t>
            </a:r>
          </a:p>
        </p:txBody>
      </p:sp>
      <p:sp>
        <p:nvSpPr>
          <p:cNvPr id="3" name="Content Placeholder 2"/>
          <p:cNvSpPr>
            <a:spLocks noGrp="1"/>
          </p:cNvSpPr>
          <p:nvPr>
            <p:ph idx="1"/>
          </p:nvPr>
        </p:nvSpPr>
        <p:spPr/>
        <p:txBody>
          <a:bodyPr/>
          <a:lstStyle/>
          <a:p>
            <a:r>
              <a:rPr lang="en-IN" dirty="0"/>
              <a:t>Authorization is the process of allowing an authenticated users to access the resources by checking whether the user has access rights to the system. Authorization helps you to control access rights by granting or denying specific permissions to an authenticated user.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99" y="3632790"/>
            <a:ext cx="9757229" cy="2201953"/>
          </a:xfrm>
          <a:prstGeom prst="rect">
            <a:avLst/>
          </a:prstGeom>
        </p:spPr>
      </p:pic>
    </p:spTree>
    <p:extLst>
      <p:ext uri="{BB962C8B-B14F-4D97-AF65-F5344CB8AC3E}">
        <p14:creationId xmlns:p14="http://schemas.microsoft.com/office/powerpoint/2010/main" val="1570597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2890" y="1781175"/>
            <a:ext cx="9365225" cy="3295650"/>
          </a:xfrm>
          <a:prstGeom prst="rect">
            <a:avLst/>
          </a:prstGeom>
        </p:spPr>
      </p:pic>
    </p:spTree>
    <p:extLst>
      <p:ext uri="{BB962C8B-B14F-4D97-AF65-F5344CB8AC3E}">
        <p14:creationId xmlns:p14="http://schemas.microsoft.com/office/powerpoint/2010/main" val="1054481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432" y="752168"/>
            <a:ext cx="9955162" cy="5589638"/>
          </a:xfrm>
          <a:prstGeom prst="rect">
            <a:avLst/>
          </a:prstGeom>
        </p:spPr>
      </p:pic>
    </p:spTree>
    <p:extLst>
      <p:ext uri="{BB962C8B-B14F-4D97-AF65-F5344CB8AC3E}">
        <p14:creationId xmlns:p14="http://schemas.microsoft.com/office/powerpoint/2010/main" val="2022005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1161" y="427704"/>
            <a:ext cx="10810568" cy="5574890"/>
          </a:xfrm>
          <a:prstGeom prst="rect">
            <a:avLst/>
          </a:prstGeom>
        </p:spPr>
      </p:pic>
    </p:spTree>
    <p:extLst>
      <p:ext uri="{BB962C8B-B14F-4D97-AF65-F5344CB8AC3E}">
        <p14:creationId xmlns:p14="http://schemas.microsoft.com/office/powerpoint/2010/main" val="551036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4903" y="722671"/>
            <a:ext cx="9497962" cy="5427405"/>
          </a:xfrm>
          <a:prstGeom prst="rect">
            <a:avLst/>
          </a:prstGeom>
        </p:spPr>
      </p:pic>
    </p:spTree>
    <p:extLst>
      <p:ext uri="{BB962C8B-B14F-4D97-AF65-F5344CB8AC3E}">
        <p14:creationId xmlns:p14="http://schemas.microsoft.com/office/powerpoint/2010/main" val="4242408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2324" y="811162"/>
            <a:ext cx="9040760" cy="4896464"/>
          </a:xfrm>
          <a:prstGeom prst="rect">
            <a:avLst/>
          </a:prstGeom>
        </p:spPr>
      </p:pic>
    </p:spTree>
    <p:extLst>
      <p:ext uri="{BB962C8B-B14F-4D97-AF65-F5344CB8AC3E}">
        <p14:creationId xmlns:p14="http://schemas.microsoft.com/office/powerpoint/2010/main" val="1680869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2890" y="471947"/>
            <a:ext cx="10043652" cy="5751871"/>
          </a:xfrm>
          <a:prstGeom prst="rect">
            <a:avLst/>
          </a:prstGeom>
        </p:spPr>
      </p:pic>
    </p:spTree>
    <p:extLst>
      <p:ext uri="{BB962C8B-B14F-4D97-AF65-F5344CB8AC3E}">
        <p14:creationId xmlns:p14="http://schemas.microsoft.com/office/powerpoint/2010/main" val="2835651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9652" y="516194"/>
            <a:ext cx="9807677" cy="5530645"/>
          </a:xfrm>
          <a:prstGeom prst="rect">
            <a:avLst/>
          </a:prstGeom>
        </p:spPr>
      </p:pic>
    </p:spTree>
    <p:extLst>
      <p:ext uri="{BB962C8B-B14F-4D97-AF65-F5344CB8AC3E}">
        <p14:creationId xmlns:p14="http://schemas.microsoft.com/office/powerpoint/2010/main" val="1148155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71875" y="1643062"/>
            <a:ext cx="5048250" cy="3571875"/>
          </a:xfrm>
          <a:prstGeom prst="rect">
            <a:avLst/>
          </a:prstGeom>
        </p:spPr>
      </p:pic>
    </p:spTree>
    <p:extLst>
      <p:ext uri="{BB962C8B-B14F-4D97-AF65-F5344CB8AC3E}">
        <p14:creationId xmlns:p14="http://schemas.microsoft.com/office/powerpoint/2010/main" val="974829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1" y="825910"/>
            <a:ext cx="9497960" cy="5206180"/>
          </a:xfrm>
          <a:prstGeom prst="rect">
            <a:avLst/>
          </a:prstGeom>
        </p:spPr>
      </p:pic>
    </p:spTree>
    <p:extLst>
      <p:ext uri="{BB962C8B-B14F-4D97-AF65-F5344CB8AC3E}">
        <p14:creationId xmlns:p14="http://schemas.microsoft.com/office/powerpoint/2010/main" val="3662599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8866" y="1047135"/>
            <a:ext cx="8760540" cy="4837471"/>
          </a:xfrm>
          <a:prstGeom prst="rect">
            <a:avLst/>
          </a:prstGeom>
        </p:spPr>
      </p:pic>
    </p:spTree>
    <p:extLst>
      <p:ext uri="{BB962C8B-B14F-4D97-AF65-F5344CB8AC3E}">
        <p14:creationId xmlns:p14="http://schemas.microsoft.com/office/powerpoint/2010/main" val="40360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754" y="-246744"/>
            <a:ext cx="13651753" cy="7675363"/>
          </a:xfrm>
        </p:spPr>
      </p:pic>
    </p:spTree>
    <p:extLst>
      <p:ext uri="{BB962C8B-B14F-4D97-AF65-F5344CB8AC3E}">
        <p14:creationId xmlns:p14="http://schemas.microsoft.com/office/powerpoint/2010/main" val="87312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2606" y="1481137"/>
            <a:ext cx="10117394" cy="4595198"/>
          </a:xfrm>
          <a:prstGeom prst="rect">
            <a:avLst/>
          </a:prstGeom>
        </p:spPr>
      </p:pic>
    </p:spTree>
    <p:extLst>
      <p:ext uri="{BB962C8B-B14F-4D97-AF65-F5344CB8AC3E}">
        <p14:creationId xmlns:p14="http://schemas.microsoft.com/office/powerpoint/2010/main" val="1202948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6916" y="884903"/>
            <a:ext cx="10648336" cy="4955458"/>
          </a:xfrm>
          <a:prstGeom prst="rect">
            <a:avLst/>
          </a:prstGeom>
        </p:spPr>
      </p:pic>
    </p:spTree>
    <p:extLst>
      <p:ext uri="{BB962C8B-B14F-4D97-AF65-F5344CB8AC3E}">
        <p14:creationId xmlns:p14="http://schemas.microsoft.com/office/powerpoint/2010/main" val="4113729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8580" y="943897"/>
            <a:ext cx="8598309" cy="4719484"/>
          </a:xfrm>
          <a:prstGeom prst="rect">
            <a:avLst/>
          </a:prstGeom>
        </p:spPr>
      </p:pic>
    </p:spTree>
    <p:extLst>
      <p:ext uri="{BB962C8B-B14F-4D97-AF65-F5344CB8AC3E}">
        <p14:creationId xmlns:p14="http://schemas.microsoft.com/office/powerpoint/2010/main" val="644247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8581" y="914400"/>
            <a:ext cx="9807677" cy="5250426"/>
          </a:xfrm>
          <a:prstGeom prst="rect">
            <a:avLst/>
          </a:prstGeom>
        </p:spPr>
      </p:pic>
    </p:spTree>
    <p:extLst>
      <p:ext uri="{BB962C8B-B14F-4D97-AF65-F5344CB8AC3E}">
        <p14:creationId xmlns:p14="http://schemas.microsoft.com/office/powerpoint/2010/main" val="398487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2387" y="1047135"/>
            <a:ext cx="9660194" cy="4645742"/>
          </a:xfrm>
          <a:prstGeom prst="rect">
            <a:avLst/>
          </a:prstGeom>
        </p:spPr>
      </p:pic>
    </p:spTree>
    <p:extLst>
      <p:ext uri="{BB962C8B-B14F-4D97-AF65-F5344CB8AC3E}">
        <p14:creationId xmlns:p14="http://schemas.microsoft.com/office/powerpoint/2010/main" val="763242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2571" y="110981"/>
            <a:ext cx="9144000" cy="2387600"/>
          </a:xfrm>
        </p:spPr>
        <p:txBody>
          <a:bodyPr/>
          <a:lstStyle/>
          <a:p>
            <a:r>
              <a:rPr lang="en-IN" dirty="0"/>
              <a:t>Which Grant Type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571" y="1555009"/>
            <a:ext cx="8781143" cy="4776519"/>
          </a:xfrm>
          <a:prstGeom prst="rect">
            <a:avLst/>
          </a:prstGeom>
        </p:spPr>
      </p:pic>
    </p:spTree>
    <p:extLst>
      <p:ext uri="{BB962C8B-B14F-4D97-AF65-F5344CB8AC3E}">
        <p14:creationId xmlns:p14="http://schemas.microsoft.com/office/powerpoint/2010/main" val="1626059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Oauth</a:t>
            </a:r>
            <a:r>
              <a:rPr lang="en-IN" dirty="0"/>
              <a:t> 2.0</a:t>
            </a:r>
          </a:p>
        </p:txBody>
      </p:sp>
      <p:sp>
        <p:nvSpPr>
          <p:cNvPr id="3" name="Content Placeholder 2"/>
          <p:cNvSpPr>
            <a:spLocks noGrp="1"/>
          </p:cNvSpPr>
          <p:nvPr>
            <p:ph idx="1"/>
          </p:nvPr>
        </p:nvSpPr>
        <p:spPr/>
        <p:txBody>
          <a:bodyPr>
            <a:normAutofit fontScale="77500" lnSpcReduction="20000"/>
          </a:bodyPr>
          <a:lstStyle/>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Transport-Dependent</a:t>
            </a:r>
            <a:r>
              <a:rPr lang="en-US" altLang="en-US" dirty="0">
                <a:latin typeface="Arial" panose="020B0604020202020204" pitchFamily="34" charset="0"/>
              </a:rPr>
              <a:t>. </a:t>
            </a:r>
            <a:r>
              <a:rPr lang="en-US" altLang="en-US" sz="2400" dirty="0">
                <a:latin typeface="Arial" panose="020B0604020202020204" pitchFamily="34" charset="0"/>
              </a:rPr>
              <a:t>Most security defenses are delegated to HTTPS/TLS. A typo, an improper TLS configuration, a failure to properly validate a certificate, or vulnerabilities in an  underlying library can lead to a </a:t>
            </a:r>
            <a:r>
              <a:rPr lang="en-US" altLang="en-US" sz="2400" b="1" dirty="0">
                <a:latin typeface="Arial" panose="020B0604020202020204" pitchFamily="34" charset="0"/>
                <a:hlinkClick r:id="rId2"/>
              </a:rPr>
              <a:t>man-in-the-middle</a:t>
            </a:r>
            <a:r>
              <a:rPr lang="en-US" altLang="en-US" sz="2400" dirty="0">
                <a:latin typeface="Arial" panose="020B0604020202020204" pitchFamily="34" charset="0"/>
              </a:rPr>
              <a:t> (</a:t>
            </a:r>
            <a:r>
              <a:rPr lang="en-US" altLang="en-US" sz="2400" dirty="0" err="1">
                <a:latin typeface="Arial" panose="020B0604020202020204" pitchFamily="34" charset="0"/>
              </a:rPr>
              <a:t>MiTM</a:t>
            </a:r>
            <a:r>
              <a:rPr lang="en-US" altLang="en-US" sz="2400" dirty="0">
                <a:latin typeface="Arial" panose="020B0604020202020204" pitchFamily="34" charset="0"/>
              </a:rPr>
              <a:t>) attack, compromising all OAuth communications. </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Centered around bearer tokens</a:t>
            </a:r>
            <a:r>
              <a:rPr lang="en-US" altLang="en-US" dirty="0">
                <a:latin typeface="Arial" panose="020B0604020202020204" pitchFamily="34" charset="0"/>
              </a:rPr>
              <a:t>. </a:t>
            </a:r>
            <a:r>
              <a:rPr lang="en-US" altLang="en-US" sz="2400" dirty="0">
                <a:latin typeface="Arial" panose="020B0604020202020204" pitchFamily="34" charset="0"/>
              </a:rPr>
              <a:t>These are easy for integration but not great for security. Bearer tokens do not provide internal security mechanisms. They can be copied or stolen but are easier to implement. </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Much easier to work with</a:t>
            </a:r>
            <a:r>
              <a:rPr lang="en-US" altLang="en-US" dirty="0">
                <a:latin typeface="Arial" panose="020B0604020202020204" pitchFamily="34" charset="0"/>
              </a:rPr>
              <a:t>. </a:t>
            </a:r>
            <a:r>
              <a:rPr lang="en-US" altLang="en-US" sz="2400" dirty="0">
                <a:latin typeface="Arial" panose="020B0604020202020204" pitchFamily="34" charset="0"/>
              </a:rPr>
              <a:t>OAuth 2.0 is much more usable, but much more difficult to build securely. </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Much more flexible</a:t>
            </a:r>
            <a:r>
              <a:rPr lang="en-US" altLang="en-US" dirty="0">
                <a:latin typeface="Arial" panose="020B0604020202020204" pitchFamily="34" charset="0"/>
              </a:rPr>
              <a:t>. </a:t>
            </a:r>
            <a:r>
              <a:rPr lang="en-US" altLang="en-US" sz="2400" dirty="0">
                <a:latin typeface="Arial" panose="020B0604020202020204" pitchFamily="34" charset="0"/>
              </a:rPr>
              <a:t>OAuth 1.0 only handled web workflows, but OAuth 2.0 considers non-web clients as well. </a:t>
            </a:r>
          </a:p>
          <a:p>
            <a:pPr marL="0" lvl="0" indent="0" eaLnBrk="0" fontAlgn="base" hangingPunct="0">
              <a:lnSpc>
                <a:spcPct val="100000"/>
              </a:lnSpc>
              <a:spcBef>
                <a:spcPct val="0"/>
              </a:spcBef>
              <a:spcAft>
                <a:spcPct val="0"/>
              </a:spcAft>
              <a:buFontTx/>
              <a:buChar char="•"/>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Better separation of duties</a:t>
            </a:r>
            <a:r>
              <a:rPr lang="en-US" altLang="en-US" dirty="0">
                <a:latin typeface="Arial" panose="020B0604020202020204" pitchFamily="34" charset="0"/>
              </a:rPr>
              <a:t>. </a:t>
            </a:r>
            <a:r>
              <a:rPr lang="en-US" altLang="en-US" sz="2500" dirty="0">
                <a:latin typeface="Arial" panose="020B0604020202020204" pitchFamily="34" charset="0"/>
              </a:rPr>
              <a:t>Handling resource requests and handling user authorization can be decoupled in OAuth 2.0. </a:t>
            </a:r>
          </a:p>
          <a:p>
            <a:endParaRPr lang="en-IN" dirty="0"/>
          </a:p>
        </p:txBody>
      </p:sp>
    </p:spTree>
    <p:extLst>
      <p:ext uri="{BB962C8B-B14F-4D97-AF65-F5344CB8AC3E}">
        <p14:creationId xmlns:p14="http://schemas.microsoft.com/office/powerpoint/2010/main" val="174642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Oauth</a:t>
            </a:r>
            <a:r>
              <a:rPr lang="en-IN" dirty="0"/>
              <a:t>- Pros and Cons</a:t>
            </a:r>
          </a:p>
        </p:txBody>
      </p:sp>
      <p:sp>
        <p:nvSpPr>
          <p:cNvPr id="3" name="Content Placeholder 2"/>
          <p:cNvSpPr>
            <a:spLocks noGrp="1"/>
          </p:cNvSpPr>
          <p:nvPr>
            <p:ph idx="1"/>
          </p:nvPr>
        </p:nvSpPr>
        <p:spPr/>
        <p:txBody>
          <a:bodyPr>
            <a:normAutofit/>
          </a:bodyPr>
          <a:lstStyle/>
          <a:p>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1368607289"/>
              </p:ext>
            </p:extLst>
          </p:nvPr>
        </p:nvGraphicFramePr>
        <p:xfrm>
          <a:off x="1106129" y="1825625"/>
          <a:ext cx="10117394" cy="4044230"/>
        </p:xfrm>
        <a:graphic>
          <a:graphicData uri="http://schemas.openxmlformats.org/drawingml/2006/table">
            <a:tbl>
              <a:tblPr firstRow="1" bandRow="1">
                <a:tableStyleId>{5C22544A-7EE6-4342-B048-85BDC9FD1C3A}</a:tableStyleId>
              </a:tblPr>
              <a:tblGrid>
                <a:gridCol w="5058697">
                  <a:extLst>
                    <a:ext uri="{9D8B030D-6E8A-4147-A177-3AD203B41FA5}">
                      <a16:colId xmlns:a16="http://schemas.microsoft.com/office/drawing/2014/main" val="123556935"/>
                    </a:ext>
                  </a:extLst>
                </a:gridCol>
                <a:gridCol w="5058697">
                  <a:extLst>
                    <a:ext uri="{9D8B030D-6E8A-4147-A177-3AD203B41FA5}">
                      <a16:colId xmlns:a16="http://schemas.microsoft.com/office/drawing/2014/main" val="3623773094"/>
                    </a:ext>
                  </a:extLst>
                </a:gridCol>
              </a:tblGrid>
              <a:tr h="404423">
                <a:tc>
                  <a:txBody>
                    <a:bodyPr/>
                    <a:lstStyle/>
                    <a:p>
                      <a:r>
                        <a:rPr lang="en-IN" dirty="0"/>
                        <a:t>Pros</a:t>
                      </a:r>
                    </a:p>
                  </a:txBody>
                  <a:tcPr/>
                </a:tc>
                <a:tc>
                  <a:txBody>
                    <a:bodyPr/>
                    <a:lstStyle/>
                    <a:p>
                      <a:r>
                        <a:rPr lang="en-IN" sz="1800" kern="1200" dirty="0">
                          <a:solidFill>
                            <a:schemeClr val="dk1"/>
                          </a:solidFill>
                          <a:latin typeface="+mn-lt"/>
                          <a:ea typeface="+mn-ea"/>
                          <a:cs typeface="+mn-cs"/>
                        </a:rPr>
                        <a:t>Cons</a:t>
                      </a:r>
                    </a:p>
                  </a:txBody>
                  <a:tcPr/>
                </a:tc>
                <a:extLst>
                  <a:ext uri="{0D108BD9-81ED-4DB2-BD59-A6C34878D82A}">
                    <a16:rowId xmlns:a16="http://schemas.microsoft.com/office/drawing/2014/main" val="1144201665"/>
                  </a:ext>
                </a:extLst>
              </a:tr>
              <a:tr h="404423">
                <a:tc>
                  <a:txBody>
                    <a:bodyPr/>
                    <a:lstStyle/>
                    <a:p>
                      <a:r>
                        <a:rPr lang="en-IN" dirty="0"/>
                        <a:t>Ease of usage</a:t>
                      </a:r>
                    </a:p>
                  </a:txBody>
                  <a:tcPr/>
                </a:tc>
                <a:tc>
                  <a:txBody>
                    <a:bodyPr/>
                    <a:lstStyle/>
                    <a:p>
                      <a:r>
                        <a:rPr lang="en-IN" sz="1800" kern="1200" dirty="0">
                          <a:solidFill>
                            <a:schemeClr val="dk1"/>
                          </a:solidFill>
                          <a:latin typeface="+mn-lt"/>
                          <a:ea typeface="+mn-ea"/>
                          <a:cs typeface="+mn-cs"/>
                        </a:rPr>
                        <a:t>Lack of market saturation</a:t>
                      </a:r>
                    </a:p>
                  </a:txBody>
                  <a:tcPr/>
                </a:tc>
                <a:extLst>
                  <a:ext uri="{0D108BD9-81ED-4DB2-BD59-A6C34878D82A}">
                    <a16:rowId xmlns:a16="http://schemas.microsoft.com/office/drawing/2014/main" val="385578284"/>
                  </a:ext>
                </a:extLst>
              </a:tr>
              <a:tr h="404423">
                <a:tc>
                  <a:txBody>
                    <a:bodyPr/>
                    <a:lstStyle/>
                    <a:p>
                      <a:r>
                        <a:rPr lang="en-IN" dirty="0"/>
                        <a:t>Time Saving</a:t>
                      </a:r>
                    </a:p>
                  </a:txBody>
                  <a:tcPr/>
                </a:tc>
                <a:tc>
                  <a:txBody>
                    <a:bodyPr/>
                    <a:lstStyle/>
                    <a:p>
                      <a:r>
                        <a:rPr lang="en-IN" sz="1800" kern="1200" dirty="0">
                          <a:solidFill>
                            <a:schemeClr val="dk1"/>
                          </a:solidFill>
                          <a:latin typeface="+mn-lt"/>
                          <a:ea typeface="+mn-ea"/>
                          <a:cs typeface="+mn-cs"/>
                        </a:rPr>
                        <a:t>Phishing</a:t>
                      </a:r>
                    </a:p>
                  </a:txBody>
                  <a:tcPr/>
                </a:tc>
                <a:extLst>
                  <a:ext uri="{0D108BD9-81ED-4DB2-BD59-A6C34878D82A}">
                    <a16:rowId xmlns:a16="http://schemas.microsoft.com/office/drawing/2014/main" val="2148761424"/>
                  </a:ext>
                </a:extLst>
              </a:tr>
              <a:tr h="404423">
                <a:tc>
                  <a:txBody>
                    <a:bodyPr/>
                    <a:lstStyle/>
                    <a:p>
                      <a:r>
                        <a:rPr lang="en-IN" dirty="0"/>
                        <a:t>Networking</a:t>
                      </a:r>
                    </a:p>
                  </a:txBody>
                  <a:tcPr/>
                </a:tc>
                <a:tc>
                  <a:txBody>
                    <a:bodyPr/>
                    <a:lstStyle/>
                    <a:p>
                      <a:r>
                        <a:rPr lang="en-IN" sz="1800" kern="1200" dirty="0">
                          <a:solidFill>
                            <a:schemeClr val="dk1"/>
                          </a:solidFill>
                          <a:latin typeface="+mn-lt"/>
                          <a:ea typeface="+mn-ea"/>
                          <a:cs typeface="+mn-cs"/>
                        </a:rPr>
                        <a:t>Many eggs in one basket</a:t>
                      </a:r>
                    </a:p>
                  </a:txBody>
                  <a:tcPr/>
                </a:tc>
                <a:extLst>
                  <a:ext uri="{0D108BD9-81ED-4DB2-BD59-A6C34878D82A}">
                    <a16:rowId xmlns:a16="http://schemas.microsoft.com/office/drawing/2014/main" val="2018347064"/>
                  </a:ext>
                </a:extLst>
              </a:tr>
              <a:tr h="404423">
                <a:tc>
                  <a:txBody>
                    <a:bodyPr/>
                    <a:lstStyle/>
                    <a:p>
                      <a:r>
                        <a:rPr lang="en-IN" dirty="0"/>
                        <a:t>Privacy</a:t>
                      </a:r>
                    </a:p>
                  </a:txBody>
                  <a:tcPr/>
                </a:tc>
                <a:tc>
                  <a:txBody>
                    <a:bodyPr/>
                    <a:lstStyle/>
                    <a:p>
                      <a:r>
                        <a:rPr lang="en-IN" sz="1800" kern="1200" dirty="0">
                          <a:solidFill>
                            <a:schemeClr val="dk1"/>
                          </a:solidFill>
                          <a:latin typeface="+mn-lt"/>
                          <a:ea typeface="+mn-ea"/>
                          <a:cs typeface="+mn-cs"/>
                        </a:rPr>
                        <a:t>Data misuse</a:t>
                      </a:r>
                    </a:p>
                  </a:txBody>
                  <a:tcPr/>
                </a:tc>
                <a:extLst>
                  <a:ext uri="{0D108BD9-81ED-4DB2-BD59-A6C34878D82A}">
                    <a16:rowId xmlns:a16="http://schemas.microsoft.com/office/drawing/2014/main" val="420707294"/>
                  </a:ext>
                </a:extLst>
              </a:tr>
              <a:tr h="404423">
                <a:tc>
                  <a:txBody>
                    <a:bodyPr/>
                    <a:lstStyle/>
                    <a:p>
                      <a:r>
                        <a:rPr lang="en-IN" dirty="0"/>
                        <a:t>Security</a:t>
                      </a:r>
                    </a:p>
                  </a:txBody>
                  <a:tcPr/>
                </a:tc>
                <a:tc>
                  <a:txBody>
                    <a:bodyPr/>
                    <a:lstStyle/>
                    <a:p>
                      <a:endParaRPr lang="en-IN" sz="1800" kern="1200" dirty="0">
                        <a:solidFill>
                          <a:schemeClr val="dk1"/>
                        </a:solidFill>
                        <a:latin typeface="+mn-lt"/>
                        <a:ea typeface="+mn-ea"/>
                        <a:cs typeface="+mn-cs"/>
                      </a:endParaRPr>
                    </a:p>
                  </a:txBody>
                  <a:tcPr/>
                </a:tc>
                <a:extLst>
                  <a:ext uri="{0D108BD9-81ED-4DB2-BD59-A6C34878D82A}">
                    <a16:rowId xmlns:a16="http://schemas.microsoft.com/office/drawing/2014/main" val="2850332372"/>
                  </a:ext>
                </a:extLst>
              </a:tr>
              <a:tr h="404423">
                <a:tc>
                  <a:txBody>
                    <a:bodyPr/>
                    <a:lstStyle/>
                    <a:p>
                      <a:r>
                        <a:rPr lang="en-IN" dirty="0"/>
                        <a:t>Control</a:t>
                      </a:r>
                    </a:p>
                  </a:txBody>
                  <a:tcPr/>
                </a:tc>
                <a:tc>
                  <a:txBody>
                    <a:bodyPr/>
                    <a:lstStyle/>
                    <a:p>
                      <a:endParaRPr lang="en-IN" dirty="0"/>
                    </a:p>
                  </a:txBody>
                  <a:tcPr/>
                </a:tc>
                <a:extLst>
                  <a:ext uri="{0D108BD9-81ED-4DB2-BD59-A6C34878D82A}">
                    <a16:rowId xmlns:a16="http://schemas.microsoft.com/office/drawing/2014/main" val="826002709"/>
                  </a:ext>
                </a:extLst>
              </a:tr>
              <a:tr h="4044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Traffic</a:t>
                      </a:r>
                    </a:p>
                  </a:txBody>
                  <a:tcPr/>
                </a:tc>
                <a:tc>
                  <a:txBody>
                    <a:bodyPr/>
                    <a:lstStyle/>
                    <a:p>
                      <a:endParaRPr lang="en-IN" dirty="0"/>
                    </a:p>
                  </a:txBody>
                  <a:tcPr/>
                </a:tc>
                <a:extLst>
                  <a:ext uri="{0D108BD9-81ED-4DB2-BD59-A6C34878D82A}">
                    <a16:rowId xmlns:a16="http://schemas.microsoft.com/office/drawing/2014/main" val="4219634164"/>
                  </a:ext>
                </a:extLst>
              </a:tr>
              <a:tr h="40442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49103148"/>
                  </a:ext>
                </a:extLst>
              </a:tr>
              <a:tr h="40442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41952216"/>
                  </a:ext>
                </a:extLst>
              </a:tr>
            </a:tbl>
          </a:graphicData>
        </a:graphic>
      </p:graphicFrame>
    </p:spTree>
    <p:extLst>
      <p:ext uri="{BB962C8B-B14F-4D97-AF65-F5344CB8AC3E}">
        <p14:creationId xmlns:p14="http://schemas.microsoft.com/office/powerpoint/2010/main" val="2398781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of </a:t>
            </a:r>
            <a:r>
              <a:rPr lang="en-IN" dirty="0" err="1"/>
              <a:t>Oauth</a:t>
            </a:r>
            <a:r>
              <a:rPr lang="en-IN" dirty="0"/>
              <a:t> 2.</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57851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5091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3678" y="575186"/>
            <a:ext cx="10854812" cy="5973097"/>
          </a:xfrm>
          <a:prstGeom prst="rect">
            <a:avLst/>
          </a:prstGeom>
        </p:spPr>
      </p:pic>
    </p:spTree>
    <p:extLst>
      <p:ext uri="{BB962C8B-B14F-4D97-AF65-F5344CB8AC3E}">
        <p14:creationId xmlns:p14="http://schemas.microsoft.com/office/powerpoint/2010/main" val="1732512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Thanks.</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7165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206" y="748993"/>
            <a:ext cx="10515600" cy="4351338"/>
          </a:xfrm>
        </p:spPr>
        <p:txBody>
          <a:bodyPr/>
          <a:lstStyle/>
          <a:p>
            <a:pPr marL="0" indent="0">
              <a:buNone/>
            </a:pPr>
            <a:br>
              <a:rPr lang="en-IN" dirty="0"/>
            </a:br>
            <a:r>
              <a:rPr lang="en-IN" dirty="0"/>
              <a:t>A Question to non-technical people in </a:t>
            </a:r>
            <a:r>
              <a:rPr lang="en-IN" dirty="0" err="1"/>
              <a:t>Xebia</a:t>
            </a:r>
            <a:r>
              <a:rPr lang="en-IN" dirty="0"/>
              <a:t>.</a:t>
            </a:r>
            <a:br>
              <a:rPr lang="en-IN" dirty="0"/>
            </a:br>
            <a:br>
              <a:rPr lang="en-IN" dirty="0"/>
            </a:br>
            <a:r>
              <a:rPr lang="en-IN" dirty="0"/>
              <a:t>Have you ever Login With Facebook/Twitter/Google feature on any of the site.</a:t>
            </a:r>
          </a:p>
          <a:p>
            <a:pPr marL="0" indent="0">
              <a:buNone/>
            </a:pPr>
            <a:endParaRPr lang="en-IN" dirty="0"/>
          </a:p>
          <a:p>
            <a:pPr marL="0" indent="0">
              <a:buNone/>
            </a:pPr>
            <a:r>
              <a:rPr lang="en-IN" dirty="0">
                <a:hlinkClick r:id="rId2"/>
              </a:rPr>
              <a:t>https://www.freecharge.in/desktop/login</a:t>
            </a:r>
            <a:endParaRPr lang="en-IN" dirty="0"/>
          </a:p>
          <a:p>
            <a:pPr marL="0" indent="0">
              <a:buNone/>
            </a:pPr>
            <a:endParaRPr lang="en-IN" dirty="0"/>
          </a:p>
        </p:txBody>
      </p:sp>
    </p:spTree>
    <p:extLst>
      <p:ext uri="{BB962C8B-B14F-4D97-AF65-F5344CB8AC3E}">
        <p14:creationId xmlns:p14="http://schemas.microsoft.com/office/powerpoint/2010/main" val="251697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Oauth</a:t>
            </a:r>
            <a:endParaRPr lang="en-IN" b="1" dirty="0"/>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IN" dirty="0"/>
              <a:t>OAuth is an open standard for authorization that enables client applications to access server resources on behalf of a specific Resource Owner. OAuth also enables Resource Owners (end users) to authorize limited third-party access to their server resources without sharing their credentials.</a:t>
            </a:r>
          </a:p>
          <a:p>
            <a:pPr marL="0" indent="0">
              <a:buNone/>
            </a:pPr>
            <a:r>
              <a:rPr lang="en-IN" dirty="0"/>
              <a:t>For example, a Gmail user could allow LinkedIn or Flickr to have access to their list of contacts without sharing their Gmail username and password. </a:t>
            </a:r>
          </a:p>
          <a:p>
            <a:pPr marL="0" indent="0">
              <a:buNone/>
            </a:pPr>
            <a:endParaRPr lang="en-IN" b="1" dirty="0"/>
          </a:p>
          <a:p>
            <a:pPr marL="0" indent="0">
              <a:buNone/>
            </a:pPr>
            <a:endParaRPr lang="en-IN" sz="2000" dirty="0"/>
          </a:p>
        </p:txBody>
      </p:sp>
    </p:spTree>
    <p:extLst>
      <p:ext uri="{BB962C8B-B14F-4D97-AF65-F5344CB8AC3E}">
        <p14:creationId xmlns:p14="http://schemas.microsoft.com/office/powerpoint/2010/main" val="144061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65124"/>
            <a:ext cx="10576189" cy="5948589"/>
          </a:xfrm>
          <a:prstGeom prst="rect">
            <a:avLst/>
          </a:prstGeom>
        </p:spPr>
      </p:pic>
    </p:spTree>
    <p:extLst>
      <p:ext uri="{BB962C8B-B14F-4D97-AF65-F5344CB8AC3E}">
        <p14:creationId xmlns:p14="http://schemas.microsoft.com/office/powerpoint/2010/main" val="276917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43345" y="1258628"/>
            <a:ext cx="10577947"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2000" b="1" dirty="0">
                <a:latin typeface="Arial Unicode MS"/>
              </a:rPr>
              <a:t> Resource owner</a:t>
            </a:r>
            <a:r>
              <a:rPr lang="en-US" altLang="en-US" sz="2000" b="1" dirty="0"/>
              <a:t> </a:t>
            </a:r>
            <a:r>
              <a:rPr lang="en-US" altLang="en-US" sz="2000" dirty="0"/>
              <a:t>- The user who authorizes an application to access their account. </a:t>
            </a:r>
          </a:p>
          <a:p>
            <a:pPr marL="0" lvl="0" indent="0" eaLnBrk="0" fontAlgn="base" hangingPunct="0">
              <a:lnSpc>
                <a:spcPct val="100000"/>
              </a:lnSpc>
              <a:spcBef>
                <a:spcPct val="0"/>
              </a:spcBef>
              <a:spcAft>
                <a:spcPct val="0"/>
              </a:spcAft>
              <a:buNone/>
            </a:pPr>
            <a:r>
              <a:rPr lang="en-US" altLang="en-US" sz="2000" dirty="0"/>
              <a:t>The application’s access to the user’s account is limited to the “scope” of the authorization granted</a:t>
            </a:r>
          </a:p>
          <a:p>
            <a:pPr lvl="0" eaLnBrk="0" fontAlgn="base" hangingPunct="0">
              <a:lnSpc>
                <a:spcPct val="100000"/>
              </a:lnSpc>
              <a:spcBef>
                <a:spcPct val="0"/>
              </a:spcBef>
              <a:spcAft>
                <a:spcPct val="0"/>
              </a:spcAft>
              <a:buFontTx/>
              <a:buChar char="-"/>
            </a:pPr>
            <a:r>
              <a:rPr lang="en-US" altLang="en-US" sz="2000" dirty="0"/>
              <a:t>A (e.g. read or write access).</a:t>
            </a:r>
            <a:r>
              <a:rPr lang="en-US" altLang="en-US" sz="2000" dirty="0">
                <a:latin typeface="Arial" panose="020B0604020202020204" pitchFamily="34" charset="0"/>
              </a:rPr>
              <a:t> </a:t>
            </a:r>
          </a:p>
          <a:p>
            <a:pPr marL="0" indent="0" eaLnBrk="0" fontAlgn="base" hangingPunct="0">
              <a:lnSpc>
                <a:spcPct val="100000"/>
              </a:lnSpc>
              <a:spcBef>
                <a:spcPct val="0"/>
              </a:spcBef>
              <a:spcAft>
                <a:spcPct val="0"/>
              </a:spcAft>
              <a:buFontTx/>
              <a:buChar char="•"/>
            </a:pPr>
            <a:r>
              <a:rPr lang="en-US" altLang="en-US" sz="2000" b="1" dirty="0">
                <a:latin typeface="Arial Unicode MS"/>
              </a:rPr>
              <a:t> Resource server</a:t>
            </a:r>
            <a:r>
              <a:rPr lang="en-US" altLang="en-US" sz="2000" b="1" dirty="0"/>
              <a:t> </a:t>
            </a:r>
            <a:r>
              <a:rPr lang="en-US" altLang="en-US" sz="2000" dirty="0"/>
              <a:t>- A server which sits in front of protected resources (for example “tweets”, users’ photos, or personal data) and is capable of accepting and responding to protected resource requests using access tokens.</a:t>
            </a:r>
            <a:r>
              <a:rPr lang="en-US" altLang="en-US" sz="2000" dirty="0">
                <a:latin typeface="Arial" panose="020B0604020202020204" pitchFamily="34" charset="0"/>
              </a:rPr>
              <a:t> </a:t>
            </a:r>
          </a:p>
          <a:p>
            <a:pPr marL="0" indent="0" eaLnBrk="0" fontAlgn="base" hangingPunct="0">
              <a:lnSpc>
                <a:spcPct val="100000"/>
              </a:lnSpc>
              <a:spcBef>
                <a:spcPct val="0"/>
              </a:spcBef>
              <a:spcAft>
                <a:spcPct val="0"/>
              </a:spcAft>
              <a:buFontTx/>
              <a:buChar char="•"/>
            </a:pPr>
            <a:r>
              <a:rPr lang="en-US" altLang="en-US" sz="2000" b="1" dirty="0">
                <a:latin typeface="Arial Unicode MS"/>
              </a:rPr>
              <a:t> Client</a:t>
            </a:r>
            <a:r>
              <a:rPr lang="en-US" altLang="en-US" sz="2000" b="1" dirty="0"/>
              <a:t> </a:t>
            </a:r>
            <a:r>
              <a:rPr lang="en-US" altLang="en-US" sz="2000" dirty="0"/>
              <a:t>- An application which accesses protected resources on behalf of the resource owner (such as a user). The client could be hosted on a server, desktop, mobile or other device.</a:t>
            </a:r>
            <a:r>
              <a:rPr lang="en-US" altLang="en-US" sz="2000" dirty="0">
                <a:latin typeface="Arial" panose="020B0604020202020204" pitchFamily="34" charset="0"/>
              </a:rPr>
              <a:t> </a:t>
            </a:r>
            <a:endParaRPr kumimoji="0" lang="en-US" altLang="en-US" sz="20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 Authorization server</a:t>
            </a:r>
            <a:r>
              <a:rPr kumimoji="0" lang="en-US" altLang="en-US" sz="2000" b="0" i="0" u="none" strike="noStrike" cap="none" normalizeH="0" baseline="0" dirty="0">
                <a:ln>
                  <a:noFill/>
                </a:ln>
                <a:solidFill>
                  <a:schemeClr val="tx1"/>
                </a:solidFill>
                <a:effectLst/>
              </a:rPr>
              <a:t> - A server which issues access tokens after successfully authenticating a client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 Grant Type</a:t>
            </a:r>
            <a:r>
              <a:rPr kumimoji="0" lang="en-US" altLang="en-US" sz="2000" b="1"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 A grant is a method of acquiring an access token.</a:t>
            </a:r>
            <a:r>
              <a:rPr kumimoji="0" lang="en-US" altLang="en-US" sz="2000" b="0" i="0" u="none" strike="noStrike" cap="none" normalizeH="0" baseline="0" dirty="0">
                <a:ln>
                  <a:noFill/>
                </a:ln>
                <a:solidFill>
                  <a:schemeClr val="tx1"/>
                </a:solidFill>
                <a:effectLst/>
                <a:latin typeface="Arial" panose="020B0604020202020204" pitchFamily="34" charset="0"/>
              </a:rPr>
              <a:t> </a:t>
            </a:r>
          </a:p>
          <a:p>
            <a:r>
              <a:rPr lang="en-IN" sz="2000" b="1" dirty="0"/>
              <a:t>Client Id </a:t>
            </a:r>
            <a:r>
              <a:rPr lang="en-IN" sz="2000" dirty="0"/>
              <a:t>– Represent Identity of a Client</a:t>
            </a:r>
          </a:p>
          <a:p>
            <a:r>
              <a:rPr lang="en-IN" sz="2000" b="1" dirty="0"/>
              <a:t>Client Secret : </a:t>
            </a:r>
            <a:r>
              <a:rPr lang="en-IN" sz="2000" dirty="0"/>
              <a:t>A key to identify identity of a client.</a:t>
            </a:r>
          </a:p>
          <a:p>
            <a:pPr eaLnBrk="0" fontAlgn="base" hangingPunct="0">
              <a:lnSpc>
                <a:spcPct val="100000"/>
              </a:lnSpc>
              <a:spcBef>
                <a:spcPct val="0"/>
              </a:spcBef>
              <a:spcAft>
                <a:spcPct val="0"/>
              </a:spcAft>
            </a:pPr>
            <a:r>
              <a:rPr lang="en-US" altLang="en-US" sz="2000" b="1" dirty="0"/>
              <a:t>Scope</a:t>
            </a:r>
            <a:r>
              <a:rPr lang="en-US" altLang="en-US" sz="2000" dirty="0"/>
              <a:t>  permission (Read, Write, Trust)</a:t>
            </a:r>
            <a:r>
              <a:rPr lang="en-US" altLang="en-US" sz="2000" dirty="0">
                <a:latin typeface="Arial" panose="020B0604020202020204" pitchFamily="34" charset="0"/>
              </a:rPr>
              <a:t> </a:t>
            </a:r>
          </a:p>
          <a:p>
            <a:pPr eaLnBrk="0" fontAlgn="base" hangingPunct="0">
              <a:lnSpc>
                <a:spcPct val="100000"/>
              </a:lnSpc>
              <a:spcBef>
                <a:spcPct val="0"/>
              </a:spcBef>
              <a:spcAft>
                <a:spcPct val="0"/>
              </a:spcAft>
            </a:pPr>
            <a:r>
              <a:rPr lang="en-US" altLang="en-US" sz="2000" b="1" dirty="0">
                <a:latin typeface="Arial Unicode MS"/>
              </a:rPr>
              <a:t>Access token</a:t>
            </a:r>
            <a:r>
              <a:rPr lang="en-US" altLang="en-US" sz="2000" b="1" dirty="0"/>
              <a:t> </a:t>
            </a:r>
            <a:r>
              <a:rPr lang="en-US" altLang="en-US" sz="2000" dirty="0"/>
              <a:t>- A token used to access protected resources(Gate Pass).</a:t>
            </a:r>
            <a:r>
              <a:rPr lang="en-US" altLang="en-US" sz="2000" dirty="0">
                <a:latin typeface="Arial" panose="020B0604020202020204" pitchFamily="34" charset="0"/>
              </a:rPr>
              <a:t> </a:t>
            </a:r>
          </a:p>
          <a:p>
            <a:endParaRPr lang="en-IN" sz="2000" dirty="0"/>
          </a:p>
        </p:txBody>
      </p:sp>
      <p:sp>
        <p:nvSpPr>
          <p:cNvPr id="3" name="Title 1"/>
          <p:cNvSpPr>
            <a:spLocks noGrp="1"/>
          </p:cNvSpPr>
          <p:nvPr>
            <p:ph type="title"/>
          </p:nvPr>
        </p:nvSpPr>
        <p:spPr>
          <a:xfrm>
            <a:off x="838200" y="365125"/>
            <a:ext cx="10515600" cy="1325563"/>
          </a:xfrm>
        </p:spPr>
        <p:txBody>
          <a:bodyPr/>
          <a:lstStyle/>
          <a:p>
            <a:r>
              <a:rPr lang="en-IN" b="1" dirty="0" err="1"/>
              <a:t>Oauth</a:t>
            </a:r>
            <a:r>
              <a:rPr lang="en-IN" b="1" dirty="0"/>
              <a:t> 2.0 Terminology</a:t>
            </a:r>
          </a:p>
        </p:txBody>
      </p:sp>
    </p:spTree>
    <p:extLst>
      <p:ext uri="{BB962C8B-B14F-4D97-AF65-F5344CB8AC3E}">
        <p14:creationId xmlns:p14="http://schemas.microsoft.com/office/powerpoint/2010/main" val="70587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7042</TotalTime>
  <Words>407</Words>
  <Application>Microsoft Office PowerPoint</Application>
  <PresentationFormat>Widescreen</PresentationFormat>
  <Paragraphs>58</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Arial Unicode MS</vt:lpstr>
      <vt:lpstr>Calibri</vt:lpstr>
      <vt:lpstr>Calibri Light</vt:lpstr>
      <vt:lpstr>Office Theme</vt:lpstr>
      <vt:lpstr>OAuth-Authentication/Authorization  </vt:lpstr>
      <vt:lpstr>Authentication</vt:lpstr>
      <vt:lpstr>Authorization</vt:lpstr>
      <vt:lpstr>PowerPoint Presentation</vt:lpstr>
      <vt:lpstr>PowerPoint Presentation</vt:lpstr>
      <vt:lpstr>PowerPoint Presentation</vt:lpstr>
      <vt:lpstr>Oauth</vt:lpstr>
      <vt:lpstr>PowerPoint Presentation</vt:lpstr>
      <vt:lpstr>Oauth 2.0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Grant Type ? </vt:lpstr>
      <vt:lpstr>Oauth 2.0</vt:lpstr>
      <vt:lpstr>Oauth- Pros and Cons</vt:lpstr>
      <vt:lpstr>Future of Oauth 2.</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OAUTH-2 </dc:title>
  <dc:creator>Chandan Kumar</dc:creator>
  <cp:lastModifiedBy>Chandan Kumar</cp:lastModifiedBy>
  <cp:revision>144</cp:revision>
  <dcterms:created xsi:type="dcterms:W3CDTF">2016-12-24T04:58:10Z</dcterms:created>
  <dcterms:modified xsi:type="dcterms:W3CDTF">2017-01-13T05:28:25Z</dcterms:modified>
</cp:coreProperties>
</file>