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Type a quote here.”"/>
          <p:cNvSpPr/>
          <p:nvPr>
            <p:ph type="body" sz="quarter" idx="13"/>
          </p:nvPr>
        </p:nvSpPr>
        <p:spPr>
          <a:xfrm>
            <a:off x="1270000" y="4267200"/>
            <a:ext cx="10464800" cy="850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–Johnny Appleseed"/>
          <p:cNvSpPr/>
          <p:nvPr>
            <p:ph type="body" sz="quarter" idx="14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37299" y="9296400"/>
            <a:ext cx="323479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hallenges and Solutions for Test Automation"/>
          <p:cNvSpPr/>
          <p:nvPr>
            <p:ph type="ctrTitle"/>
          </p:nvPr>
        </p:nvSpPr>
        <p:spPr>
          <a:xfrm>
            <a:off x="2171700" y="1152078"/>
            <a:ext cx="8376940" cy="2010222"/>
          </a:xfrm>
          <a:prstGeom prst="rect">
            <a:avLst/>
          </a:prstGeom>
        </p:spPr>
        <p:txBody>
          <a:bodyPr/>
          <a:lstStyle>
            <a:lvl1pPr defTabSz="391414">
              <a:defRPr sz="4824"/>
            </a:lvl1pPr>
          </a:lstStyle>
          <a:p>
            <a:pPr/>
            <a:r>
              <a:t>Challenges and Solutions for Test Automation</a:t>
            </a:r>
          </a:p>
        </p:txBody>
      </p:sp>
      <p:sp>
        <p:nvSpPr>
          <p:cNvPr id="120" name="Scope: Regression &amp; Sanity Test Suites.…"/>
          <p:cNvSpPr/>
          <p:nvPr>
            <p:ph type="subTitle" idx="1"/>
          </p:nvPr>
        </p:nvSpPr>
        <p:spPr>
          <a:xfrm>
            <a:off x="1270000" y="2865883"/>
            <a:ext cx="10464800" cy="5974210"/>
          </a:xfrm>
          <a:prstGeom prst="rect">
            <a:avLst/>
          </a:prstGeom>
        </p:spPr>
        <p:txBody>
          <a:bodyPr/>
          <a:lstStyle/>
          <a:p>
            <a:pPr algn="l"/>
            <a:r>
              <a:t>Scope: Regression &amp; Sanity Test Suites.</a:t>
            </a:r>
          </a:p>
          <a:p>
            <a:pPr algn="l"/>
            <a:r>
              <a:t>Challenges: </a:t>
            </a:r>
          </a:p>
          <a:p>
            <a:pPr marL="571500" indent="-571500" algn="l">
              <a:buSzPct val="100000"/>
              <a:buAutoNum type="arabicPeriod" startAt="1"/>
              <a:defRPr sz="3000">
                <a:latin typeface="Tahoma"/>
                <a:ea typeface="Tahoma"/>
                <a:cs typeface="Tahoma"/>
                <a:sym typeface="Tahoma"/>
              </a:defRPr>
            </a:pPr>
            <a:r>
              <a:t>BDD oriented solution to leverage product side folks and QA folks.</a:t>
            </a:r>
          </a:p>
          <a:p>
            <a:pPr marL="571500" indent="-571500" algn="l">
              <a:buSzPct val="100000"/>
              <a:buAutoNum type="arabicPeriod" startAt="1"/>
              <a:defRPr sz="3000">
                <a:latin typeface="Tahoma"/>
                <a:ea typeface="Tahoma"/>
                <a:cs typeface="Tahoma"/>
                <a:sym typeface="Tahoma"/>
              </a:defRPr>
            </a:pPr>
            <a:r>
              <a:t>Reusability</a:t>
            </a:r>
          </a:p>
          <a:p>
            <a:pPr marL="571500" indent="-571500" algn="l">
              <a:buSzPct val="100000"/>
              <a:buAutoNum type="arabicPeriod" startAt="1"/>
              <a:defRPr sz="3000">
                <a:latin typeface="Tahoma"/>
                <a:ea typeface="Tahoma"/>
                <a:cs typeface="Tahoma"/>
                <a:sym typeface="Tahoma"/>
              </a:defRPr>
            </a:pPr>
            <a:r>
              <a:t>Maintenance</a:t>
            </a:r>
          </a:p>
          <a:p>
            <a:pPr marL="571500" indent="-571500" algn="l">
              <a:buSzPct val="100000"/>
              <a:buAutoNum type="arabicPeriod" startAt="1"/>
              <a:defRPr sz="3000">
                <a:latin typeface="Tahoma"/>
                <a:ea typeface="Tahoma"/>
                <a:cs typeface="Tahoma"/>
                <a:sym typeface="Tahoma"/>
              </a:defRPr>
            </a:pPr>
            <a:r>
              <a:t>Speed of execution</a:t>
            </a:r>
          </a:p>
          <a:p>
            <a:pPr marL="571500" indent="-571500" algn="l">
              <a:buSzPct val="100000"/>
              <a:buAutoNum type="arabicPeriod" startAt="1"/>
              <a:defRPr sz="3000">
                <a:latin typeface="Tahoma"/>
                <a:ea typeface="Tahoma"/>
                <a:cs typeface="Tahoma"/>
                <a:sym typeface="Tahoma"/>
              </a:defRPr>
            </a:pPr>
            <a:r>
              <a:t>OS &amp; Browser neutral scripts </a:t>
            </a:r>
          </a:p>
          <a:p>
            <a:pPr marL="571500" indent="-571500" algn="l">
              <a:buSzPct val="100000"/>
              <a:buAutoNum type="arabicPeriod" startAt="1"/>
              <a:defRPr sz="3000">
                <a:latin typeface="Tahoma"/>
                <a:ea typeface="Tahoma"/>
                <a:cs typeface="Tahoma"/>
                <a:sym typeface="Tahoma"/>
              </a:defRPr>
            </a:pPr>
            <a:r>
              <a:t>Compatibility with Cloud solutions</a:t>
            </a:r>
          </a:p>
          <a:p>
            <a:pPr marL="571500" indent="-571500" algn="l">
              <a:buSzPct val="100000"/>
              <a:buAutoNum type="arabicPeriod" startAt="1"/>
              <a:defRPr sz="3000">
                <a:latin typeface="Tahoma"/>
                <a:ea typeface="Tahoma"/>
                <a:cs typeface="Tahoma"/>
                <a:sym typeface="Tahoma"/>
              </a:defRPr>
            </a:pPr>
            <a:r>
              <a:t>Flakiness of scripts</a:t>
            </a:r>
          </a:p>
          <a:p>
            <a:pPr marL="571500" indent="-571500" algn="l">
              <a:buSzPct val="100000"/>
              <a:buAutoNum type="arabicPeriod" startAt="1"/>
              <a:defRPr sz="3000">
                <a:latin typeface="Tahoma"/>
                <a:ea typeface="Tahoma"/>
                <a:cs typeface="Tahoma"/>
                <a:sym typeface="Tahoma"/>
              </a:defRPr>
            </a:pPr>
            <a:r>
              <a:t>Result reporting and logging infrastructure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olution…"/>
          <p:cNvSpPr/>
          <p:nvPr>
            <p:ph type="ctrTitle"/>
          </p:nvPr>
        </p:nvSpPr>
        <p:spPr>
          <a:xfrm>
            <a:off x="2171700" y="1152078"/>
            <a:ext cx="8376940" cy="2010222"/>
          </a:xfrm>
          <a:prstGeom prst="rect">
            <a:avLst/>
          </a:prstGeom>
        </p:spPr>
        <p:txBody>
          <a:bodyPr/>
          <a:lstStyle/>
          <a:p>
            <a:pPr defTabSz="391414">
              <a:defRPr sz="3216"/>
            </a:pPr>
            <a:r>
              <a:t>Solution</a:t>
            </a:r>
          </a:p>
          <a:p>
            <a:pPr defTabSz="391414">
              <a:defRPr sz="3216"/>
            </a:pPr>
            <a:r>
              <a:t>For</a:t>
            </a:r>
          </a:p>
          <a:p>
            <a:pPr defTabSz="391414">
              <a:defRPr sz="3216"/>
            </a:pPr>
            <a:r>
              <a:t>BDD oriented approach</a:t>
            </a:r>
          </a:p>
        </p:txBody>
      </p:sp>
      <p:sp>
        <p:nvSpPr>
          <p:cNvPr id="123" name="Cucumber- gherkins based solution where major Keywords will be customised on TestRail and relevant testRail test ID will be associated in Jira stories.…"/>
          <p:cNvSpPr/>
          <p:nvPr>
            <p:ph type="subTitle" idx="1"/>
          </p:nvPr>
        </p:nvSpPr>
        <p:spPr>
          <a:xfrm>
            <a:off x="1270000" y="2931095"/>
            <a:ext cx="10464800" cy="5974210"/>
          </a:xfrm>
          <a:prstGeom prst="rect">
            <a:avLst/>
          </a:prstGeom>
        </p:spPr>
        <p:txBody>
          <a:bodyPr/>
          <a:lstStyle/>
          <a:p>
            <a:pPr algn="l"/>
          </a:p>
          <a:p>
            <a:pPr marL="370973" indent="-370973" algn="l">
              <a:buSzPct val="125000"/>
              <a:buChar char="•"/>
              <a:defRPr sz="2600">
                <a:latin typeface="Tahoma"/>
                <a:ea typeface="Tahoma"/>
                <a:cs typeface="Tahoma"/>
                <a:sym typeface="Tahoma"/>
              </a:defRPr>
            </a:pPr>
            <a:r>
              <a:t>Cucumber- gherkins based solution where major Keywords will be customised on TestRail and relevant testRail test ID will be associated in Jira stories.</a:t>
            </a:r>
          </a:p>
          <a:p>
            <a:pPr marL="370973" indent="-370973" algn="l">
              <a:buSzPct val="125000"/>
              <a:buChar char="•"/>
              <a:defRPr sz="2600">
                <a:latin typeface="Tahoma"/>
                <a:ea typeface="Tahoma"/>
                <a:cs typeface="Tahoma"/>
                <a:sym typeface="Tahoma"/>
              </a:defRPr>
            </a:pPr>
            <a:r>
              <a:t>Testrail custom tags will be used while writing scripts, so to maintain sanity and clarity among QA and QE vocabulary.</a:t>
            </a:r>
          </a:p>
          <a:p>
            <a:pPr marL="370973" indent="-370973" algn="l">
              <a:buSzPct val="125000"/>
              <a:buChar char="•"/>
              <a:defRPr sz="2600">
                <a:latin typeface="Tahoma"/>
                <a:ea typeface="Tahoma"/>
                <a:cs typeface="Tahoma"/>
                <a:sym typeface="Tahoma"/>
              </a:defRPr>
            </a:pPr>
            <a:r>
              <a:t>Jira can not trigger automation scripts directly and will not have significant meaning directly as keywords but TestRail will have and that’s because there is always a difference between story point and actual test case.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olution…"/>
          <p:cNvSpPr/>
          <p:nvPr>
            <p:ph type="ctrTitle"/>
          </p:nvPr>
        </p:nvSpPr>
        <p:spPr>
          <a:xfrm>
            <a:off x="2171700" y="1152078"/>
            <a:ext cx="8376940" cy="2010222"/>
          </a:xfrm>
          <a:prstGeom prst="rect">
            <a:avLst/>
          </a:prstGeom>
        </p:spPr>
        <p:txBody>
          <a:bodyPr/>
          <a:lstStyle/>
          <a:p>
            <a:pPr defTabSz="391414">
              <a:defRPr sz="3216"/>
            </a:pPr>
            <a:r>
              <a:t>Solution</a:t>
            </a:r>
          </a:p>
          <a:p>
            <a:pPr defTabSz="391414">
              <a:defRPr sz="3216"/>
            </a:pPr>
            <a:r>
              <a:t>For</a:t>
            </a:r>
          </a:p>
          <a:p>
            <a:pPr defTabSz="391414">
              <a:defRPr sz="3216"/>
            </a:pPr>
            <a:r>
              <a:t>Reusability</a:t>
            </a:r>
          </a:p>
        </p:txBody>
      </p:sp>
      <p:sp>
        <p:nvSpPr>
          <p:cNvPr id="126" name="Focus should remain on writing more object oriented code than simply writing sequential scripts…"/>
          <p:cNvSpPr/>
          <p:nvPr>
            <p:ph type="subTitle" idx="1"/>
          </p:nvPr>
        </p:nvSpPr>
        <p:spPr>
          <a:xfrm>
            <a:off x="1270000" y="3081783"/>
            <a:ext cx="10464800" cy="5974210"/>
          </a:xfrm>
          <a:prstGeom prst="rect">
            <a:avLst/>
          </a:prstGeom>
        </p:spPr>
        <p:txBody>
          <a:bodyPr/>
          <a:lstStyle/>
          <a:p>
            <a:pPr algn="l"/>
          </a:p>
          <a:p>
            <a:pPr marL="370973" indent="-370973" algn="l">
              <a:buSzPct val="125000"/>
              <a:buChar char="•"/>
              <a:defRPr sz="2600">
                <a:latin typeface="Tahoma"/>
                <a:ea typeface="Tahoma"/>
                <a:cs typeface="Tahoma"/>
                <a:sym typeface="Tahoma"/>
              </a:defRPr>
            </a:pPr>
            <a:r>
              <a:t>Focus should remain on writing more object oriented code than simply writing sequential scripts</a:t>
            </a:r>
          </a:p>
          <a:p>
            <a:pPr marL="370973" indent="-370973" algn="l">
              <a:buSzPct val="125000"/>
              <a:buChar char="•"/>
              <a:defRPr sz="2600">
                <a:latin typeface="Tahoma"/>
                <a:ea typeface="Tahoma"/>
                <a:cs typeface="Tahoma"/>
                <a:sym typeface="Tahoma"/>
              </a:defRPr>
            </a:pPr>
            <a:r>
              <a:t>Ideally should follow Page Object Model along with Facade design pattern</a:t>
            </a:r>
          </a:p>
          <a:p>
            <a:pPr marL="370973" indent="-370973" algn="l">
              <a:buSzPct val="125000"/>
              <a:buChar char="•"/>
              <a:defRPr sz="2600">
                <a:latin typeface="Tahoma"/>
                <a:ea typeface="Tahoma"/>
                <a:cs typeface="Tahoma"/>
                <a:sym typeface="Tahoma"/>
              </a:defRPr>
            </a:pPr>
            <a:r>
              <a:t>Yml based approach for passing data sets will also help in improving reusability and improve confidence on huge set of data to test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olution…"/>
          <p:cNvSpPr/>
          <p:nvPr>
            <p:ph type="ctrTitle"/>
          </p:nvPr>
        </p:nvSpPr>
        <p:spPr>
          <a:xfrm>
            <a:off x="2171700" y="847278"/>
            <a:ext cx="8376940" cy="2010222"/>
          </a:xfrm>
          <a:prstGeom prst="rect">
            <a:avLst/>
          </a:prstGeom>
        </p:spPr>
        <p:txBody>
          <a:bodyPr/>
          <a:lstStyle/>
          <a:p>
            <a:pPr defTabSz="391414">
              <a:defRPr sz="3216"/>
            </a:pPr>
            <a:r>
              <a:t>Solution</a:t>
            </a:r>
          </a:p>
          <a:p>
            <a:pPr defTabSz="391414">
              <a:defRPr sz="3216"/>
            </a:pPr>
            <a:r>
              <a:t>For</a:t>
            </a:r>
          </a:p>
          <a:p>
            <a:pPr lvl="1" indent="153162" algn="ctr" defTabSz="391414">
              <a:defRPr sz="3216"/>
            </a:pPr>
            <a:r>
              <a:t>High Maintenance</a:t>
            </a:r>
          </a:p>
        </p:txBody>
      </p:sp>
      <p:sp>
        <p:nvSpPr>
          <p:cNvPr id="129" name="Changes in UI should ideally only affect files having constants such as Yml or an Interface in case of Java.…"/>
          <p:cNvSpPr/>
          <p:nvPr>
            <p:ph type="subTitle" idx="1"/>
          </p:nvPr>
        </p:nvSpPr>
        <p:spPr>
          <a:xfrm>
            <a:off x="1270000" y="2865883"/>
            <a:ext cx="10464800" cy="5974210"/>
          </a:xfrm>
          <a:prstGeom prst="rect">
            <a:avLst/>
          </a:prstGeom>
        </p:spPr>
        <p:txBody>
          <a:bodyPr/>
          <a:lstStyle/>
          <a:p>
            <a:pPr algn="l"/>
          </a:p>
          <a:p>
            <a:pPr marL="370973" indent="-370973" algn="l">
              <a:buSzPct val="125000"/>
              <a:buChar char="•"/>
              <a:defRPr sz="2600">
                <a:latin typeface="Tahoma"/>
                <a:ea typeface="Tahoma"/>
                <a:cs typeface="Tahoma"/>
                <a:sym typeface="Tahoma"/>
              </a:defRPr>
            </a:pPr>
            <a:r>
              <a:t>Changes in UI should ideally only affect files having constants such as Yml or an Interface in case of Java.</a:t>
            </a:r>
          </a:p>
          <a:p>
            <a:pPr marL="370973" indent="-370973" algn="l">
              <a:buSzPct val="125000"/>
              <a:buChar char="•"/>
              <a:defRPr sz="2600">
                <a:latin typeface="Tahoma"/>
                <a:ea typeface="Tahoma"/>
                <a:cs typeface="Tahoma"/>
                <a:sym typeface="Tahoma"/>
              </a:defRPr>
            </a:pPr>
            <a:r>
              <a:t>Element locator changes alone can handle majority of changes along time.</a:t>
            </a:r>
          </a:p>
          <a:p>
            <a:pPr marL="370973" indent="-370973" algn="l">
              <a:buSzPct val="125000"/>
              <a:buChar char="•"/>
              <a:defRPr sz="2600">
                <a:latin typeface="Tahoma"/>
                <a:ea typeface="Tahoma"/>
                <a:cs typeface="Tahoma"/>
                <a:sym typeface="Tahoma"/>
              </a:defRPr>
            </a:pPr>
            <a:r>
              <a:t>Feature changes or revamp always need to be handled in detail which is like doing QA for new feature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olution…"/>
          <p:cNvSpPr/>
          <p:nvPr>
            <p:ph type="ctrTitle"/>
          </p:nvPr>
        </p:nvSpPr>
        <p:spPr>
          <a:xfrm>
            <a:off x="2171700" y="1152078"/>
            <a:ext cx="8376940" cy="2010222"/>
          </a:xfrm>
          <a:prstGeom prst="rect">
            <a:avLst/>
          </a:prstGeom>
        </p:spPr>
        <p:txBody>
          <a:bodyPr/>
          <a:lstStyle/>
          <a:p>
            <a:pPr defTabSz="391414">
              <a:defRPr sz="3216"/>
            </a:pPr>
            <a:r>
              <a:t>Solution</a:t>
            </a:r>
          </a:p>
          <a:p>
            <a:pPr defTabSz="391414">
              <a:defRPr sz="3216"/>
            </a:pPr>
            <a:r>
              <a:t>For</a:t>
            </a:r>
          </a:p>
          <a:p>
            <a:pPr defTabSz="391414">
              <a:defRPr sz="3216"/>
            </a:pPr>
            <a:r>
              <a:t>Speed of Execution</a:t>
            </a:r>
          </a:p>
        </p:txBody>
      </p:sp>
      <p:sp>
        <p:nvSpPr>
          <p:cNvPr id="132" name="Ideally there are tools and technologies supporting “on device” integration of automation framework with the product itself, for faster executions…"/>
          <p:cNvSpPr/>
          <p:nvPr>
            <p:ph type="subTitle" idx="1"/>
          </p:nvPr>
        </p:nvSpPr>
        <p:spPr>
          <a:xfrm>
            <a:off x="1270000" y="3132583"/>
            <a:ext cx="10464800" cy="5974210"/>
          </a:xfrm>
          <a:prstGeom prst="rect">
            <a:avLst/>
          </a:prstGeom>
        </p:spPr>
        <p:txBody>
          <a:bodyPr/>
          <a:lstStyle/>
          <a:p>
            <a:pPr algn="l"/>
          </a:p>
          <a:p>
            <a:pPr marL="370973" indent="-370973" algn="l">
              <a:buSzPct val="125000"/>
              <a:buChar char="•"/>
              <a:defRPr sz="2600">
                <a:latin typeface="Tahoma"/>
                <a:ea typeface="Tahoma"/>
                <a:cs typeface="Tahoma"/>
                <a:sym typeface="Tahoma"/>
              </a:defRPr>
            </a:pPr>
            <a:r>
              <a:t>Ideally there are tools and technologies supporting “on device” integration of automation framework with the product itself, for faster executions</a:t>
            </a:r>
          </a:p>
          <a:p>
            <a:pPr marL="370973" indent="-370973" algn="l">
              <a:buSzPct val="125000"/>
              <a:buChar char="•"/>
              <a:defRPr sz="2600">
                <a:latin typeface="Tahoma"/>
                <a:ea typeface="Tahoma"/>
                <a:cs typeface="Tahoma"/>
                <a:sym typeface="Tahoma"/>
              </a:defRPr>
            </a:pPr>
            <a:r>
              <a:t>But there is no such tool/technology in market which can support neutrally all product delivery modes on mobile devices and web.</a:t>
            </a:r>
          </a:p>
          <a:p>
            <a:pPr marL="370973" indent="-370973" algn="l">
              <a:buSzPct val="125000"/>
              <a:buChar char="•"/>
              <a:defRPr sz="2600">
                <a:latin typeface="Tahoma"/>
                <a:ea typeface="Tahoma"/>
                <a:cs typeface="Tahoma"/>
                <a:sym typeface="Tahoma"/>
              </a:defRPr>
            </a:pPr>
            <a:r>
              <a:t>Appium being most neutral and universal for majority of mobile devices along with selenium webDriver becomes default choice. Speed of execution among all “non-device” automation framework is relatively better for Appium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olution…"/>
          <p:cNvSpPr/>
          <p:nvPr>
            <p:ph type="ctrTitle"/>
          </p:nvPr>
        </p:nvSpPr>
        <p:spPr>
          <a:xfrm>
            <a:off x="2019300" y="745678"/>
            <a:ext cx="8376940" cy="2010222"/>
          </a:xfrm>
          <a:prstGeom prst="rect">
            <a:avLst/>
          </a:prstGeom>
        </p:spPr>
        <p:txBody>
          <a:bodyPr/>
          <a:lstStyle/>
          <a:p>
            <a:pPr defTabSz="391414">
              <a:defRPr sz="3216"/>
            </a:pPr>
            <a:r>
              <a:t>Solution</a:t>
            </a:r>
          </a:p>
          <a:p>
            <a:pPr defTabSz="391414">
              <a:defRPr sz="3216"/>
            </a:pPr>
            <a:r>
              <a:t>For</a:t>
            </a:r>
          </a:p>
          <a:p>
            <a:pPr defTabSz="391414">
              <a:defRPr sz="3216"/>
            </a:pPr>
            <a:r>
              <a:t>OS &amp; Browser Neutral</a:t>
            </a:r>
          </a:p>
        </p:txBody>
      </p:sp>
      <p:sp>
        <p:nvSpPr>
          <p:cNvPr id="135" name="Selenium webDriver comes to rescue when we talk about platform neutral solution for web as well as Mobile devices…"/>
          <p:cNvSpPr/>
          <p:nvPr>
            <p:ph type="subTitle" idx="1"/>
          </p:nvPr>
        </p:nvSpPr>
        <p:spPr>
          <a:xfrm>
            <a:off x="1270000" y="2865883"/>
            <a:ext cx="10464800" cy="5974210"/>
          </a:xfrm>
          <a:prstGeom prst="rect">
            <a:avLst/>
          </a:prstGeom>
        </p:spPr>
        <p:txBody>
          <a:bodyPr/>
          <a:lstStyle/>
          <a:p>
            <a:pPr marL="370973" indent="-370973" algn="l">
              <a:buSzPct val="125000"/>
              <a:buChar char="•"/>
              <a:defRPr sz="2600">
                <a:latin typeface="Tahoma"/>
                <a:ea typeface="Tahoma"/>
                <a:cs typeface="Tahoma"/>
                <a:sym typeface="Tahoma"/>
              </a:defRPr>
            </a:pPr>
            <a:r>
              <a:t>Selenium webDriver comes to rescue when we talk about platform neutral solution for web as well as Mobile devices</a:t>
            </a:r>
          </a:p>
          <a:p>
            <a:pPr marL="370973" indent="-370973" algn="l">
              <a:buSzPct val="125000"/>
              <a:buChar char="•"/>
              <a:defRPr sz="2600">
                <a:latin typeface="Tahoma"/>
                <a:ea typeface="Tahoma"/>
                <a:cs typeface="Tahoma"/>
                <a:sym typeface="Tahoma"/>
              </a:defRPr>
            </a:pPr>
            <a:r>
              <a:t>Appium is most popular wrapper on selenium webDriver to use which works well with Android, IOS, webViews, Mobile Browser such as safari on IOS and Chrome on Android.</a:t>
            </a:r>
          </a:p>
          <a:p>
            <a:pPr marL="370973" indent="-370973" algn="l">
              <a:buSzPct val="125000"/>
              <a:buChar char="•"/>
              <a:defRPr sz="2600">
                <a:latin typeface="Tahoma"/>
                <a:ea typeface="Tahoma"/>
                <a:cs typeface="Tahoma"/>
                <a:sym typeface="Tahoma"/>
              </a:defRPr>
            </a:pPr>
            <a:r>
              <a:t>There is no comparable solution then having selenium webDriver and Appium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olution…"/>
          <p:cNvSpPr/>
          <p:nvPr>
            <p:ph type="ctrTitle"/>
          </p:nvPr>
        </p:nvSpPr>
        <p:spPr>
          <a:xfrm>
            <a:off x="2171700" y="910778"/>
            <a:ext cx="8376940" cy="2010222"/>
          </a:xfrm>
          <a:prstGeom prst="rect">
            <a:avLst/>
          </a:prstGeom>
        </p:spPr>
        <p:txBody>
          <a:bodyPr/>
          <a:lstStyle/>
          <a:p>
            <a:pPr defTabSz="391414">
              <a:defRPr sz="3216"/>
            </a:pPr>
            <a:r>
              <a:t>Solution</a:t>
            </a:r>
          </a:p>
          <a:p>
            <a:pPr defTabSz="391414">
              <a:defRPr sz="3216"/>
            </a:pPr>
            <a:r>
              <a:t>For</a:t>
            </a:r>
          </a:p>
          <a:p>
            <a:pPr defTabSz="391414">
              <a:defRPr sz="3216"/>
            </a:pPr>
            <a:r>
              <a:t>Compatibility with Cloud</a:t>
            </a:r>
          </a:p>
        </p:txBody>
      </p:sp>
      <p:sp>
        <p:nvSpPr>
          <p:cNvPr id="138" name="Two most popular Cloud solutions for executing automation test cases are - AWS Device Farm &amp; Saucelabs solution…"/>
          <p:cNvSpPr/>
          <p:nvPr>
            <p:ph type="subTitle" idx="1"/>
          </p:nvPr>
        </p:nvSpPr>
        <p:spPr>
          <a:xfrm>
            <a:off x="1270000" y="2865883"/>
            <a:ext cx="10464800" cy="5974210"/>
          </a:xfrm>
          <a:prstGeom prst="rect">
            <a:avLst/>
          </a:prstGeom>
        </p:spPr>
        <p:txBody>
          <a:bodyPr/>
          <a:lstStyle/>
          <a:p>
            <a:pPr algn="l"/>
          </a:p>
          <a:p>
            <a:pPr marL="370973" indent="-370973" algn="l">
              <a:buSzPct val="125000"/>
              <a:buChar char="•"/>
              <a:defRPr sz="2600">
                <a:latin typeface="Tahoma"/>
                <a:ea typeface="Tahoma"/>
                <a:cs typeface="Tahoma"/>
                <a:sym typeface="Tahoma"/>
              </a:defRPr>
            </a:pPr>
            <a:r>
              <a:t>Two most popular Cloud solutions for executing automation test cases are - AWS Device Farm &amp; Saucelabs solution</a:t>
            </a:r>
          </a:p>
          <a:p>
            <a:pPr marL="370973" indent="-370973" algn="l">
              <a:buSzPct val="125000"/>
              <a:buChar char="•"/>
              <a:defRPr sz="2600">
                <a:latin typeface="Tahoma"/>
                <a:ea typeface="Tahoma"/>
                <a:cs typeface="Tahoma"/>
                <a:sym typeface="Tahoma"/>
              </a:defRPr>
            </a:pPr>
            <a:r>
              <a:t>Both supports selenium webDriver scripts having testNg as well as Junits</a:t>
            </a:r>
          </a:p>
          <a:p>
            <a:pPr marL="370973" indent="-370973" algn="l">
              <a:buSzPct val="125000"/>
              <a:buChar char="•"/>
              <a:defRPr sz="2600">
                <a:latin typeface="Tahoma"/>
                <a:ea typeface="Tahoma"/>
                <a:cs typeface="Tahoma"/>
                <a:sym typeface="Tahoma"/>
              </a:defRPr>
            </a:pPr>
            <a:r>
              <a:t>Both supports Appium oriented solutions for mobile devices</a:t>
            </a:r>
          </a:p>
          <a:p>
            <a:pPr marL="370973" indent="-370973" algn="l">
              <a:buSzPct val="125000"/>
              <a:buChar char="•"/>
              <a:defRPr sz="2600">
                <a:latin typeface="Tahoma"/>
                <a:ea typeface="Tahoma"/>
                <a:cs typeface="Tahoma"/>
                <a:sym typeface="Tahoma"/>
              </a:defRPr>
            </a:pPr>
            <a:r>
              <a:t>Based on pricing we can go for one of these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olution…"/>
          <p:cNvSpPr/>
          <p:nvPr>
            <p:ph type="ctrTitle"/>
          </p:nvPr>
        </p:nvSpPr>
        <p:spPr>
          <a:xfrm>
            <a:off x="2171700" y="1152078"/>
            <a:ext cx="8376940" cy="2010222"/>
          </a:xfrm>
          <a:prstGeom prst="rect">
            <a:avLst/>
          </a:prstGeom>
        </p:spPr>
        <p:txBody>
          <a:bodyPr/>
          <a:lstStyle/>
          <a:p>
            <a:pPr defTabSz="391414">
              <a:defRPr sz="3216"/>
            </a:pPr>
            <a:r>
              <a:t>Solution</a:t>
            </a:r>
          </a:p>
          <a:p>
            <a:pPr defTabSz="391414">
              <a:defRPr sz="3216"/>
            </a:pPr>
            <a:r>
              <a:t>For</a:t>
            </a:r>
          </a:p>
          <a:p>
            <a:pPr defTabSz="391414">
              <a:defRPr sz="3216"/>
            </a:pPr>
            <a:r>
              <a:t>Flakiness of Scripts</a:t>
            </a:r>
          </a:p>
        </p:txBody>
      </p:sp>
      <p:sp>
        <p:nvSpPr>
          <p:cNvPr id="141" name="This is a serious area to improve.…"/>
          <p:cNvSpPr/>
          <p:nvPr>
            <p:ph type="subTitle" idx="1"/>
          </p:nvPr>
        </p:nvSpPr>
        <p:spPr>
          <a:xfrm>
            <a:off x="1270000" y="2865883"/>
            <a:ext cx="10464800" cy="5974210"/>
          </a:xfrm>
          <a:prstGeom prst="rect">
            <a:avLst/>
          </a:prstGeom>
        </p:spPr>
        <p:txBody>
          <a:bodyPr/>
          <a:lstStyle/>
          <a:p>
            <a:pPr algn="l"/>
          </a:p>
          <a:p>
            <a:pPr marL="370973" indent="-370973" algn="l">
              <a:buSzPct val="125000"/>
              <a:buChar char="•"/>
              <a:defRPr sz="2600">
                <a:latin typeface="Tahoma"/>
                <a:ea typeface="Tahoma"/>
                <a:cs typeface="Tahoma"/>
                <a:sym typeface="Tahoma"/>
              </a:defRPr>
            </a:pPr>
            <a:r>
              <a:t>This is a serious area to improve.</a:t>
            </a:r>
          </a:p>
          <a:p>
            <a:pPr marL="370973" indent="-370973" algn="l">
              <a:buSzPct val="125000"/>
              <a:buChar char="•"/>
              <a:defRPr sz="2600">
                <a:latin typeface="Tahoma"/>
                <a:ea typeface="Tahoma"/>
                <a:cs typeface="Tahoma"/>
                <a:sym typeface="Tahoma"/>
              </a:defRPr>
            </a:pPr>
            <a:r>
              <a:t>There are various factor contributing to flakiness of scripts some of them are </a:t>
            </a:r>
          </a:p>
          <a:p>
            <a:pPr marL="495300" indent="-495300" algn="l">
              <a:buSzPct val="100000"/>
              <a:buAutoNum type="arabicPeriod" startAt="1"/>
              <a:defRPr sz="2600">
                <a:latin typeface="Tahoma"/>
                <a:ea typeface="Tahoma"/>
                <a:cs typeface="Tahoma"/>
                <a:sym typeface="Tahoma"/>
              </a:defRPr>
            </a:pPr>
            <a:r>
              <a:t>Not having correct precondition to a test step</a:t>
            </a:r>
          </a:p>
          <a:p>
            <a:pPr marL="495300" indent="-495300" algn="l">
              <a:buSzPct val="100000"/>
              <a:buAutoNum type="arabicPeriod" startAt="1"/>
              <a:defRPr sz="2600">
                <a:latin typeface="Tahoma"/>
                <a:ea typeface="Tahoma"/>
                <a:cs typeface="Tahoma"/>
                <a:sym typeface="Tahoma"/>
              </a:defRPr>
            </a:pPr>
            <a:r>
              <a:t>Not having correct timeout strategies like fluent wait</a:t>
            </a:r>
          </a:p>
          <a:p>
            <a:pPr marL="495300" indent="-495300" algn="l">
              <a:buSzPct val="100000"/>
              <a:buAutoNum type="arabicPeriod" startAt="1"/>
              <a:defRPr sz="2600">
                <a:latin typeface="Tahoma"/>
                <a:ea typeface="Tahoma"/>
                <a:cs typeface="Tahoma"/>
                <a:sym typeface="Tahoma"/>
              </a:defRPr>
            </a:pPr>
            <a:r>
              <a:t>Network bandwidth getting changed during execution</a:t>
            </a:r>
          </a:p>
          <a:p>
            <a:pPr marL="495300" indent="-495300" algn="l">
              <a:buSzPct val="100000"/>
              <a:buAutoNum type="arabicPeriod" startAt="1"/>
              <a:defRPr sz="2600">
                <a:latin typeface="Tahoma"/>
                <a:ea typeface="Tahoma"/>
                <a:cs typeface="Tahoma"/>
                <a:sym typeface="Tahoma"/>
              </a:defRPr>
            </a:pPr>
            <a:r>
              <a:t>Interruption by other applications while execution is under process</a:t>
            </a:r>
          </a:p>
          <a:p>
            <a:pPr marL="495300" indent="-495300" algn="l">
              <a:buSzPct val="100000"/>
              <a:buAutoNum type="arabicPeriod" startAt="1"/>
              <a:defRPr sz="2600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321510" indent="-321510" algn="l">
              <a:buSzPct val="125000"/>
              <a:buChar char="•"/>
              <a:defRPr sz="2600">
                <a:latin typeface="Tahoma"/>
                <a:ea typeface="Tahoma"/>
                <a:cs typeface="Tahoma"/>
                <a:sym typeface="Tahoma"/>
              </a:defRPr>
            </a:pPr>
            <a:r>
              <a:t>Solution or 1, 2 is quite possible having good in depth knowledge of how an ideal automation framework should be developed</a:t>
            </a:r>
          </a:p>
          <a:p>
            <a:pPr marL="321510" indent="-321510" algn="l">
              <a:buSzPct val="125000"/>
              <a:buChar char="•"/>
              <a:defRPr sz="2600">
                <a:latin typeface="Tahoma"/>
                <a:ea typeface="Tahoma"/>
                <a:cs typeface="Tahoma"/>
                <a:sym typeface="Tahoma"/>
              </a:defRPr>
            </a:pPr>
            <a:r>
              <a:t>For 3,4 we need to host execution on better device/network setup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olution…"/>
          <p:cNvSpPr/>
          <p:nvPr>
            <p:ph type="ctrTitle"/>
          </p:nvPr>
        </p:nvSpPr>
        <p:spPr>
          <a:xfrm>
            <a:off x="2171700" y="1152078"/>
            <a:ext cx="8376940" cy="2010222"/>
          </a:xfrm>
          <a:prstGeom prst="rect">
            <a:avLst/>
          </a:prstGeom>
        </p:spPr>
        <p:txBody>
          <a:bodyPr/>
          <a:lstStyle/>
          <a:p>
            <a:pPr defTabSz="391414">
              <a:defRPr sz="3216"/>
            </a:pPr>
            <a:r>
              <a:t>Solution</a:t>
            </a:r>
          </a:p>
          <a:p>
            <a:pPr defTabSz="391414">
              <a:defRPr sz="3216"/>
            </a:pPr>
            <a:r>
              <a:t>For</a:t>
            </a:r>
          </a:p>
          <a:p>
            <a:pPr defTabSz="391414">
              <a:defRPr sz="3216"/>
            </a:pPr>
            <a:r>
              <a:t>Reporting &amp; Logging</a:t>
            </a:r>
          </a:p>
        </p:txBody>
      </p:sp>
      <p:sp>
        <p:nvSpPr>
          <p:cNvPr id="144" name="Reporting &amp; Logging capabilities can be developed once the basic framework is ready and stable.…"/>
          <p:cNvSpPr/>
          <p:nvPr>
            <p:ph type="subTitle" idx="1"/>
          </p:nvPr>
        </p:nvSpPr>
        <p:spPr>
          <a:xfrm>
            <a:off x="1270000" y="3183383"/>
            <a:ext cx="10464800" cy="5974210"/>
          </a:xfrm>
          <a:prstGeom prst="rect">
            <a:avLst/>
          </a:prstGeom>
        </p:spPr>
        <p:txBody>
          <a:bodyPr/>
          <a:lstStyle/>
          <a:p>
            <a:pPr algn="l"/>
          </a:p>
          <a:p>
            <a:pPr marL="370973" indent="-370973" algn="l">
              <a:buSzPct val="125000"/>
              <a:buChar char="•"/>
              <a:defRPr sz="2600">
                <a:latin typeface="Tahoma"/>
                <a:ea typeface="Tahoma"/>
                <a:cs typeface="Tahoma"/>
                <a:sym typeface="Tahoma"/>
              </a:defRPr>
            </a:pPr>
            <a:r>
              <a:t>Reporting &amp; Logging capabilities can be developed once the basic framework is ready and stable.</a:t>
            </a:r>
          </a:p>
          <a:p>
            <a:pPr marL="370973" indent="-370973" algn="l">
              <a:buSzPct val="125000"/>
              <a:buChar char="•"/>
              <a:defRPr sz="2600">
                <a:latin typeface="Tahoma"/>
                <a:ea typeface="Tahoma"/>
                <a:cs typeface="Tahoma"/>
                <a:sym typeface="Tahoma"/>
              </a:defRPr>
            </a:pPr>
            <a:r>
              <a:t>TestNg along with couple of Jenkins Plugins provide a detailed reporting capabilities</a:t>
            </a:r>
          </a:p>
          <a:p>
            <a:pPr marL="370973" indent="-370973" algn="l">
              <a:buSzPct val="125000"/>
              <a:buChar char="•"/>
              <a:defRPr sz="2600">
                <a:latin typeface="Tahoma"/>
                <a:ea typeface="Tahoma"/>
                <a:cs typeface="Tahoma"/>
                <a:sym typeface="Tahoma"/>
              </a:defRPr>
            </a:pPr>
            <a:r>
              <a:t>Appium logging is hard to understand and we can use simple log4j api to report from page object methods directly.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