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Cabin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Cabin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bin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abin-boldItalic.fntdata"/><Relationship Id="rId30" Type="http://schemas.openxmlformats.org/officeDocument/2006/relationships/font" Target="fonts/Cabin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446533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581191" y="1020430"/>
            <a:ext cx="10993549" cy="1475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abin"/>
              <a:buNone/>
              <a:defRPr b="0" i="0" sz="36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581193" y="2495444"/>
            <a:ext cx="10993545" cy="59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7605950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40285" y="61440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581191" y="702156"/>
            <a:ext cx="11029616" cy="1013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4334602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8839200" y="599725"/>
            <a:ext cx="2906817" cy="5816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 rot="5400000">
            <a:off x="7249746" y="2265180"/>
            <a:ext cx="5183073" cy="20041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x="2131526" y="-680876"/>
            <a:ext cx="5183073" cy="78962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8993672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774922" y="5951810"/>
            <a:ext cx="7896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10446614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900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440285" y="61440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581191" y="702156"/>
            <a:ext cx="11029616" cy="1013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81191" y="2180496"/>
            <a:ext cx="11029614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445981" y="606554"/>
            <a:ext cx="11300035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581193" y="729658"/>
            <a:ext cx="11029616" cy="9883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81193" y="2228002"/>
            <a:ext cx="542238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88417" y="2228002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47816" y="5141973"/>
            <a:ext cx="11290859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581193" y="3043909"/>
            <a:ext cx="11029614" cy="14975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abin"/>
              <a:buNone/>
              <a:defRPr b="0" i="0" sz="36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581191" y="4541417"/>
            <a:ext cx="11029614" cy="600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900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45981" y="606554"/>
            <a:ext cx="11300035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581193" y="729658"/>
            <a:ext cx="11029616" cy="9883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887219" y="2250891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581193" y="2926051"/>
            <a:ext cx="5393100" cy="2934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6523735" y="2250891"/>
            <a:ext cx="5087072" cy="5533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6217708" y="2926051"/>
            <a:ext cx="5393100" cy="2934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40683" y="606554"/>
            <a:ext cx="11300035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575893" y="729658"/>
            <a:ext cx="11029616" cy="9883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47816" y="5141973"/>
            <a:ext cx="11298199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581191" y="5262296"/>
            <a:ext cx="4909444" cy="689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9F276A"/>
              </a:buClr>
              <a:buFont typeface="Cabin"/>
              <a:buNone/>
              <a:defRPr b="0" i="0" sz="20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9160" lvl="0" marL="306000" marR="0" rtl="0" algn="l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07344" lvl="1" marL="630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84228" lvl="2" marL="90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56911" lvl="3" marL="1242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61311" lvl="4" marL="1602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4511" lvl="5" marL="1899999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49711" lvl="6" marL="22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7611" lvl="7" marL="25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811" lvl="8" marL="28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5740823" y="5262296"/>
            <a:ext cx="5869986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900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581193" y="4693389"/>
            <a:ext cx="11029616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abin"/>
              <a:buNone/>
              <a:defRPr b="0" i="0" sz="24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447816" y="599725"/>
            <a:ext cx="11290858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581191" y="5260126"/>
            <a:ext cx="11029616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581191" y="705124"/>
            <a:ext cx="11029616" cy="118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581191" y="2336002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sp>
        <p:nvSpPr>
          <p:cNvPr id="15" name="Shape 15"/>
          <p:cNvSpPr/>
          <p:nvPr/>
        </p:nvSpPr>
        <p:spPr>
          <a:xfrm>
            <a:off x="446533" y="457200"/>
            <a:ext cx="3703319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8042146" y="453643"/>
            <a:ext cx="3703319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4241830" y="457200"/>
            <a:ext cx="3703319" cy="914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amitkumar@xebia.com" TargetMode="External"/><Relationship Id="rId4" Type="http://schemas.openxmlformats.org/officeDocument/2006/relationships/hyperlink" Target="mailto:amit.kumar2@travelex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Domain-driven_design#Building_block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581191" y="1020430"/>
            <a:ext cx="10993549" cy="1475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bin"/>
              <a:buNone/>
            </a:pPr>
            <a:r>
              <a:rPr lang="en-IN" sz="4000"/>
              <a:t>BDD as a Process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581193" y="2495444"/>
            <a:ext cx="10993545" cy="59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1" lang="en-IN" sz="2400"/>
              <a:t>Building a software that matters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IN" sz="4000"/>
              <a:t>Identifying the business goals</a:t>
            </a:r>
          </a:p>
        </p:txBody>
      </p:sp>
      <p:pic>
        <p:nvPicPr>
          <p:cNvPr descr="BDD_Example.PN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050" y="1871950"/>
            <a:ext cx="7710399" cy="498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IN" sz="4000"/>
              <a:t>Understanding the business goals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08350" y="2254900"/>
            <a:ext cx="11175300" cy="4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There are three strategies that can be used to understand business goals: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Char char="●"/>
            </a:pPr>
            <a:r>
              <a:rPr b="1"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Feature Injection</a:t>
            </a: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 takes BDD beyond scenarios and stories and can help you discover what features you really need to satisfy the underlying business goals of a project.</a:t>
            </a:r>
          </a:p>
          <a:p>
            <a:pPr indent="-342900" lvl="0" marL="457200" rtl="0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Char char="●"/>
            </a:pPr>
            <a:r>
              <a:rPr b="1"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Impact Mapping</a:t>
            </a: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 helps you identify and visualize the relationships between business goals, stakeholders, and features.</a:t>
            </a:r>
          </a:p>
          <a:p>
            <a:pPr indent="-342900" lvl="0" marL="457200" rtl="0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Char char="●"/>
            </a:pPr>
            <a:r>
              <a:rPr b="1"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The Purpose-Based Alignment Model</a:t>
            </a: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 can help you judge how much effort you should put into different features.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4000"/>
              <a:t>Explore goals, capabilities, features at a high level</a:t>
            </a:r>
          </a:p>
        </p:txBody>
      </p:sp>
      <p:pic>
        <p:nvPicPr>
          <p:cNvPr descr="ImpactMaps.PN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00" y="1884124"/>
            <a:ext cx="9345150" cy="480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IN" sz="4000"/>
              <a:t>Mapping triangle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686946" y="2200575"/>
            <a:ext cx="3095400" cy="4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r>
              <a:rPr lang="en-IN" sz="24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All </a:t>
            </a:r>
          </a:p>
          <a:p>
            <a:pPr lvl="0">
              <a:spcBef>
                <a:spcPts val="0"/>
              </a:spcBef>
              <a:buNone/>
            </a:pPr>
            <a:r>
              <a:rPr lang="en-IN" sz="24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features, </a:t>
            </a:r>
          </a:p>
          <a:p>
            <a:pPr lvl="0">
              <a:spcBef>
                <a:spcPts val="0"/>
              </a:spcBef>
              <a:buNone/>
            </a:pPr>
            <a:r>
              <a:rPr lang="en-IN" sz="24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</a:p>
          <a:p>
            <a:pPr lvl="0">
              <a:spcBef>
                <a:spcPts val="0"/>
              </a:spcBef>
              <a:buNone/>
            </a:pPr>
            <a:r>
              <a:rPr lang="en-IN" sz="24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ultimately </a:t>
            </a:r>
          </a:p>
          <a:p>
            <a:pPr lvl="0">
              <a:spcBef>
                <a:spcPts val="0"/>
              </a:spcBef>
              <a:buNone/>
            </a:pPr>
            <a:r>
              <a:rPr lang="en-IN" sz="24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all code, </a:t>
            </a:r>
          </a:p>
          <a:p>
            <a:pPr lvl="0">
              <a:spcBef>
                <a:spcPts val="0"/>
              </a:spcBef>
              <a:buNone/>
            </a:pPr>
            <a:r>
              <a:rPr lang="en-IN" sz="24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should map </a:t>
            </a:r>
          </a:p>
          <a:p>
            <a:pPr lvl="0">
              <a:spcBef>
                <a:spcPts val="0"/>
              </a:spcBef>
              <a:buNone/>
            </a:pPr>
            <a:r>
              <a:rPr lang="en-IN" sz="24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back to </a:t>
            </a:r>
          </a:p>
          <a:p>
            <a:pPr lvl="0">
              <a:spcBef>
                <a:spcPts val="0"/>
              </a:spcBef>
              <a:buNone/>
            </a:pPr>
            <a:r>
              <a:rPr b="1" lang="en-IN" sz="24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business goals </a:t>
            </a:r>
          </a:p>
          <a:p>
            <a:pPr lvl="0">
              <a:spcBef>
                <a:spcPts val="0"/>
              </a:spcBef>
              <a:buNone/>
            </a:pPr>
            <a:r>
              <a:rPr lang="en-IN" sz="24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and the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IN" sz="24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project vision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BDD_Mapping_Traingle.PN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849" y="1899300"/>
            <a:ext cx="8111025" cy="465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4000"/>
              <a:t>BDD in Build Process</a:t>
            </a:r>
          </a:p>
        </p:txBody>
      </p:sp>
      <p:pic>
        <p:nvPicPr>
          <p:cNvPr descr="BDD_InBuildProcess.PN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725" y="1868237"/>
            <a:ext cx="5600700" cy="4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IN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IN" sz="4000"/>
              <a:t>ntroducing the 3 Amigos</a:t>
            </a:r>
          </a:p>
        </p:txBody>
      </p:sp>
      <p:grpSp>
        <p:nvGrpSpPr>
          <p:cNvPr id="195" name="Shape 195"/>
          <p:cNvGrpSpPr/>
          <p:nvPr/>
        </p:nvGrpSpPr>
        <p:grpSpPr>
          <a:xfrm>
            <a:off x="898502" y="2180766"/>
            <a:ext cx="10395122" cy="3677826"/>
            <a:chOff x="317310" y="270"/>
            <a:chExt cx="10395122" cy="3677826"/>
          </a:xfrm>
        </p:grpSpPr>
        <p:sp>
          <p:nvSpPr>
            <p:cNvPr id="196" name="Shape 196"/>
            <p:cNvSpPr/>
            <p:nvPr/>
          </p:nvSpPr>
          <p:spPr>
            <a:xfrm>
              <a:off x="5514807" y="1520005"/>
              <a:ext cx="3677700" cy="638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59999"/>
                  </a:lnTo>
                  <a:lnTo>
                    <a:pt x="120000" y="59999"/>
                  </a:lnTo>
                  <a:lnTo>
                    <a:pt x="120000" y="119999"/>
                  </a:lnTo>
                </a:path>
              </a:pathLst>
            </a:custGeom>
            <a:noFill/>
            <a:ln cap="rnd" cmpd="sng" w="22225">
              <a:solidFill>
                <a:srgbClr val="3D619D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7" name="Shape 197"/>
            <p:cNvSpPr/>
            <p:nvPr/>
          </p:nvSpPr>
          <p:spPr>
            <a:xfrm>
              <a:off x="5469087" y="1520005"/>
              <a:ext cx="91500" cy="63840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119999"/>
                  </a:lnTo>
                </a:path>
              </a:pathLst>
            </a:custGeom>
            <a:noFill/>
            <a:ln cap="rnd" cmpd="sng" w="22225">
              <a:solidFill>
                <a:srgbClr val="3D619D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8" name="Shape 198"/>
            <p:cNvSpPr/>
            <p:nvPr/>
          </p:nvSpPr>
          <p:spPr>
            <a:xfrm>
              <a:off x="1837046" y="1520005"/>
              <a:ext cx="3677700" cy="6384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59999"/>
                  </a:lnTo>
                  <a:lnTo>
                    <a:pt x="0" y="59999"/>
                  </a:lnTo>
                  <a:lnTo>
                    <a:pt x="0" y="119999"/>
                  </a:lnTo>
                </a:path>
              </a:pathLst>
            </a:custGeom>
            <a:noFill/>
            <a:ln cap="rnd" cmpd="sng" w="22225">
              <a:solidFill>
                <a:srgbClr val="3D619D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9" name="Shape 199"/>
            <p:cNvSpPr/>
            <p:nvPr/>
          </p:nvSpPr>
          <p:spPr>
            <a:xfrm>
              <a:off x="3995071" y="269"/>
              <a:ext cx="3039600" cy="1519800"/>
            </a:xfrm>
            <a:prstGeom prst="rect">
              <a:avLst/>
            </a:prstGeom>
            <a:solidFill>
              <a:schemeClr val="accent4"/>
            </a:solidFill>
            <a:ln cap="rnd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3995071" y="269"/>
              <a:ext cx="3039600" cy="15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rIns="2285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IN" sz="36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3 Amigos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317310" y="2158296"/>
              <a:ext cx="3039600" cy="1519800"/>
            </a:xfrm>
            <a:prstGeom prst="rect">
              <a:avLst/>
            </a:prstGeom>
            <a:solidFill>
              <a:srgbClr val="3D619D"/>
            </a:solidFill>
            <a:ln cap="rnd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317310" y="2158296"/>
              <a:ext cx="3039600" cy="15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rIns="2285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IN" sz="36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Business    Roles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3995071" y="2158296"/>
              <a:ext cx="3039600" cy="1519800"/>
            </a:xfrm>
            <a:prstGeom prst="rect">
              <a:avLst/>
            </a:prstGeom>
            <a:solidFill>
              <a:srgbClr val="3D619D"/>
            </a:solidFill>
            <a:ln cap="rnd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3995071" y="2158296"/>
              <a:ext cx="3039600" cy="15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rIns="2285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IN" sz="36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Developer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7672832" y="2158296"/>
              <a:ext cx="3039600" cy="1519800"/>
            </a:xfrm>
            <a:prstGeom prst="rect">
              <a:avLst/>
            </a:prstGeom>
            <a:solidFill>
              <a:srgbClr val="3D619D"/>
            </a:solidFill>
            <a:ln cap="rnd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7672832" y="2158296"/>
              <a:ext cx="3039600" cy="15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rIns="22850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IN" sz="36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Tester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IN" sz="4000"/>
              <a:t>Introducing the 3 Amigos</a:t>
            </a:r>
          </a:p>
        </p:txBody>
      </p:sp>
      <p:grpSp>
        <p:nvGrpSpPr>
          <p:cNvPr id="212" name="Shape 212"/>
          <p:cNvGrpSpPr/>
          <p:nvPr/>
        </p:nvGrpSpPr>
        <p:grpSpPr>
          <a:xfrm>
            <a:off x="504991" y="1959020"/>
            <a:ext cx="11251192" cy="4743630"/>
            <a:chOff x="0" y="7128"/>
            <a:chExt cx="11029500" cy="4487400"/>
          </a:xfrm>
        </p:grpSpPr>
        <p:sp>
          <p:nvSpPr>
            <p:cNvPr id="213" name="Shape 213"/>
            <p:cNvSpPr/>
            <p:nvPr/>
          </p:nvSpPr>
          <p:spPr>
            <a:xfrm>
              <a:off x="0" y="7127"/>
              <a:ext cx="11029500" cy="864000"/>
            </a:xfrm>
            <a:prstGeom prst="rect">
              <a:avLst/>
            </a:prstGeom>
            <a:solidFill>
              <a:srgbClr val="902E62"/>
            </a:solidFill>
            <a:ln cap="rnd" cmpd="sng" w="22225">
              <a:solidFill>
                <a:srgbClr val="902E6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0" y="7127"/>
              <a:ext cx="11029500" cy="86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0025" lIns="227575" rIns="227575" tIns="130025">
              <a:noAutofit/>
            </a:bodyPr>
            <a:lstStyle/>
            <a:p>
              <a:pPr lvl="0" rtl="0" algn="ctr">
                <a:lnSpc>
                  <a:spcPct val="9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IN" sz="28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Business Roles – Product Owner or Analyst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0" y="871128"/>
              <a:ext cx="11029500" cy="3623400"/>
            </a:xfrm>
            <a:prstGeom prst="rect">
              <a:avLst/>
            </a:prstGeom>
            <a:solidFill>
              <a:srgbClr val="DBCAD1">
                <a:alpha val="89800"/>
              </a:srgbClr>
            </a:solidFill>
            <a:ln cap="rnd" cmpd="sng" w="22225">
              <a:solidFill>
                <a:srgbClr val="DBCAD1">
                  <a:alpha val="8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0" y="871128"/>
              <a:ext cx="11029500" cy="36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4025" lIns="149350" rIns="199125" tIns="149350">
              <a:noAutofit/>
            </a:bodyPr>
            <a:lstStyle/>
            <a:p>
              <a:pPr indent="-285750" lvl="1" marL="285750" rtl="0">
                <a:lnSpc>
                  <a:spcPct val="9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lang="en-IN" sz="2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Business value and risk evaluation domain</a:t>
              </a:r>
            </a:p>
            <a:p>
              <a:pPr indent="-285750" lvl="1" marL="285750" rtl="0">
                <a:lnSpc>
                  <a:spcPct val="90000"/>
                </a:lnSpc>
                <a:spcBef>
                  <a:spcPts val="420"/>
                </a:spcBef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lang="en-IN" sz="2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Their insight and input is extremely important if you want to deliver software that matters.</a:t>
              </a:r>
            </a:p>
            <a:p>
              <a:pPr indent="-285750" lvl="1" marL="285750" rtl="0">
                <a:lnSpc>
                  <a:spcPct val="90000"/>
                </a:lnSpc>
                <a:spcBef>
                  <a:spcPts val="420"/>
                </a:spcBef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lang="en-IN" sz="2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These people will generally ask questions like ‘is it valuable? Do we really care about this?’</a:t>
              </a:r>
            </a:p>
            <a:p>
              <a:pPr indent="-285750" lvl="1" marL="285750" rtl="0">
                <a:lnSpc>
                  <a:spcPct val="90000"/>
                </a:lnSpc>
                <a:spcBef>
                  <a:spcPts val="420"/>
                </a:spcBef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lang="en-IN" sz="2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Demos will be done in form of executable feature files</a:t>
              </a:r>
            </a:p>
            <a:p>
              <a:pPr indent="-285750" lvl="1" marL="285750" rtl="0">
                <a:lnSpc>
                  <a:spcPct val="90000"/>
                </a:lnSpc>
                <a:spcBef>
                  <a:spcPts val="420"/>
                </a:spcBef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lang="en-IN" sz="2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BA agreement on reducing the manual UAT cycle 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IN" sz="4000"/>
              <a:t>Introducing the 3 Amigos</a:t>
            </a:r>
          </a:p>
        </p:txBody>
      </p:sp>
      <p:grpSp>
        <p:nvGrpSpPr>
          <p:cNvPr id="222" name="Shape 222"/>
          <p:cNvGrpSpPr/>
          <p:nvPr/>
        </p:nvGrpSpPr>
        <p:grpSpPr>
          <a:xfrm>
            <a:off x="504991" y="1959020"/>
            <a:ext cx="11251192" cy="4743630"/>
            <a:chOff x="0" y="7128"/>
            <a:chExt cx="11029500" cy="4487400"/>
          </a:xfrm>
        </p:grpSpPr>
        <p:sp>
          <p:nvSpPr>
            <p:cNvPr id="223" name="Shape 223"/>
            <p:cNvSpPr/>
            <p:nvPr/>
          </p:nvSpPr>
          <p:spPr>
            <a:xfrm>
              <a:off x="0" y="7127"/>
              <a:ext cx="11029500" cy="864000"/>
            </a:xfrm>
            <a:prstGeom prst="rect">
              <a:avLst/>
            </a:prstGeom>
            <a:solidFill>
              <a:srgbClr val="902E62"/>
            </a:solidFill>
            <a:ln cap="rnd" cmpd="sng" w="22225">
              <a:solidFill>
                <a:srgbClr val="902E6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0" y="7127"/>
              <a:ext cx="11029500" cy="86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0025" lIns="227575" rIns="227575" tIns="130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IN" sz="32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Develops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0" y="871128"/>
              <a:ext cx="11029500" cy="3623400"/>
            </a:xfrm>
            <a:prstGeom prst="rect">
              <a:avLst/>
            </a:prstGeom>
            <a:solidFill>
              <a:srgbClr val="DBCAD1">
                <a:alpha val="89800"/>
              </a:srgbClr>
            </a:solidFill>
            <a:ln cap="rnd" cmpd="sng" w="22225">
              <a:solidFill>
                <a:srgbClr val="DBCAD1">
                  <a:alpha val="8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0" y="871128"/>
              <a:ext cx="11029500" cy="36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4025" lIns="149350" rIns="199125" tIns="1493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lang="en-IN" sz="2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Developers talk in the same language as business does </a:t>
              </a: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lang="en-IN" sz="2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Developers start using drop point approach within sprints</a:t>
              </a:r>
            </a:p>
            <a:p>
              <a:pPr indent="-285750" lvl="1" marL="285750" rtl="0">
                <a:lnSpc>
                  <a:spcPct val="90000"/>
                </a:lnSpc>
                <a:spcBef>
                  <a:spcPts val="420"/>
                </a:spcBef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lang="en-IN" sz="2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Input will give you an invaluable context into how much detail the feature should have in order to be implementable</a:t>
              </a: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lang="en-IN" sz="2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Developers can push back business for their ideas which are not possible, or not feasibility at that moment</a:t>
              </a: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lang="en-IN" sz="2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Developers start being developers but not only for code but also for business development and follow test first approach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IN" sz="4000"/>
              <a:t>Introducing the 3 Amigos</a:t>
            </a:r>
          </a:p>
        </p:txBody>
      </p:sp>
      <p:grpSp>
        <p:nvGrpSpPr>
          <p:cNvPr id="232" name="Shape 232"/>
          <p:cNvGrpSpPr/>
          <p:nvPr/>
        </p:nvGrpSpPr>
        <p:grpSpPr>
          <a:xfrm>
            <a:off x="504991" y="1959020"/>
            <a:ext cx="11251192" cy="4743630"/>
            <a:chOff x="0" y="7128"/>
            <a:chExt cx="11029500" cy="4487400"/>
          </a:xfrm>
        </p:grpSpPr>
        <p:sp>
          <p:nvSpPr>
            <p:cNvPr id="233" name="Shape 233"/>
            <p:cNvSpPr/>
            <p:nvPr/>
          </p:nvSpPr>
          <p:spPr>
            <a:xfrm>
              <a:off x="0" y="7127"/>
              <a:ext cx="11029500" cy="864000"/>
            </a:xfrm>
            <a:prstGeom prst="rect">
              <a:avLst/>
            </a:prstGeom>
            <a:solidFill>
              <a:srgbClr val="902E62"/>
            </a:solidFill>
            <a:ln cap="rnd" cmpd="sng" w="22225">
              <a:solidFill>
                <a:srgbClr val="902E6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0" y="7127"/>
              <a:ext cx="11029500" cy="86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0025" lIns="227575" rIns="227575" tIns="130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IN" sz="32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Testers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0" y="871128"/>
              <a:ext cx="11029500" cy="3623400"/>
            </a:xfrm>
            <a:prstGeom prst="rect">
              <a:avLst/>
            </a:prstGeom>
            <a:solidFill>
              <a:srgbClr val="DBCAD1">
                <a:alpha val="89800"/>
              </a:srgbClr>
            </a:solidFill>
            <a:ln cap="rnd" cmpd="sng" w="22225">
              <a:solidFill>
                <a:srgbClr val="DBCAD1">
                  <a:alpha val="898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0" y="871128"/>
              <a:ext cx="11029500" cy="36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4025" lIns="149350" rIns="199125" tIns="1493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b="0" i="0" lang="en-IN" sz="28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Usually represent the ‘problem’ space.</a:t>
              </a: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lang="en-IN" sz="2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With test focused perspective, identify scenarios to test positive and negative behaviours</a:t>
              </a: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lang="en-IN" sz="2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Test analysis — determining the types and structure of the test data</a:t>
              </a: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lang="en-IN" sz="2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Focus on maintaining, updating and monitoring test pyramid</a:t>
              </a: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lang="en-IN" sz="2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Perform error guessing and exploratory testing</a:t>
              </a: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lang="en-IN" sz="2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Write executable acceptance criteria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IN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 AMIGOS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581191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1" lang="en-IN" sz="3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The core premise of BDD is not to replace these different expertise, but to move them all in one room and have a meaningful discussion about each feature before development starts. </a:t>
            </a:r>
            <a:r>
              <a:rPr b="1" i="1" lang="en-IN" sz="3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This process is called the Three Amigos or an Example Workshop and must be conducted before the team or a developer commits to deliver the feature in question.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IN" sz="4000"/>
              <a:t>Introduction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08300" y="1943875"/>
            <a:ext cx="11175300" cy="47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This is to introduce the BDD as process, where in we will be discussing about: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914400" rtl="0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What is behavior driven development</a:t>
            </a:r>
          </a:p>
          <a:p>
            <a:pPr indent="-342900" lvl="0" marL="914400" rtl="0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Building a software that matters</a:t>
            </a:r>
          </a:p>
          <a:p>
            <a:pPr indent="-342900" lvl="0" marL="914400" rtl="0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Current and proposed process in Tech Refresh</a:t>
            </a:r>
          </a:p>
          <a:p>
            <a:pPr indent="-342900" lvl="0" marL="914400" rtl="0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Activities and outcomes of BDD</a:t>
            </a:r>
          </a:p>
          <a:p>
            <a:pPr indent="-342900" lvl="0" marL="914400" rtl="0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Executable specifications in BDD vocabulary</a:t>
            </a:r>
          </a:p>
          <a:p>
            <a:pPr indent="-342900" lvl="0" marL="914400" rtl="0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Low level specifications written as unit tests</a:t>
            </a:r>
          </a:p>
          <a:p>
            <a:pPr indent="-342900" lvl="0" marL="914400" rtl="0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Example of identifying the business goals</a:t>
            </a:r>
          </a:p>
          <a:p>
            <a:pPr indent="-342900" lvl="0" marL="914400" rtl="0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Understanding the business goals</a:t>
            </a:r>
          </a:p>
          <a:p>
            <a:pPr indent="-342900" lvl="0" marL="914400" rtl="0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Explore goals, capabilities and features at high level</a:t>
            </a:r>
          </a:p>
          <a:p>
            <a:pPr indent="-342900" lvl="0" marL="914400" rtl="0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Mapping triangle</a:t>
            </a:r>
          </a:p>
          <a:p>
            <a:pPr indent="-342900" lvl="0" marL="914400" rtl="0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BDD in Build Process</a:t>
            </a:r>
          </a:p>
          <a:p>
            <a:pPr indent="-342900" lvl="0" marL="914400" rtl="0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Three Amigos- BA, QA and Dev</a:t>
            </a:r>
          </a:p>
          <a:p>
            <a:pPr indent="-342900" lvl="0" marL="914400" rtl="0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What more with BDD</a:t>
            </a:r>
          </a:p>
          <a:p>
            <a:pPr indent="-342900" lvl="0" marL="914400" rtl="0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And finally advantages and disadvantages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4000"/>
              <a:t>What more can we do...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581191" y="2317346"/>
            <a:ext cx="11029500" cy="3678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AutoNum type="arabicPeriod"/>
            </a:pPr>
            <a:r>
              <a:rPr b="1" lang="en-IN">
                <a:solidFill>
                  <a:schemeClr val="dk1"/>
                </a:solidFill>
              </a:rPr>
              <a:t>Continuous Business Planning: </a:t>
            </a:r>
            <a:r>
              <a:rPr lang="en-IN">
                <a:solidFill>
                  <a:schemeClr val="dk1"/>
                </a:solidFill>
              </a:rPr>
              <a:t>Continuously plan, measure and bring business strategy and customer feedback into development cycle. All the team members from TechRefresh/SALT should be part of business discussion meetings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AutoNum type="arabicPeriod"/>
            </a:pPr>
            <a:r>
              <a:rPr b="1" lang="en-IN">
                <a:solidFill>
                  <a:schemeClr val="dk1"/>
                </a:solidFill>
              </a:rPr>
              <a:t>Collaborative Development: </a:t>
            </a:r>
            <a:r>
              <a:rPr lang="en-IN">
                <a:solidFill>
                  <a:schemeClr val="dk1"/>
                </a:solidFill>
              </a:rPr>
              <a:t>Enable collaboration between business, development and QA to deliver innovative, quality software continuously.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AutoNum type="arabicPeriod"/>
            </a:pPr>
            <a:r>
              <a:rPr b="1" lang="en-IN">
                <a:solidFill>
                  <a:schemeClr val="dk1"/>
                </a:solidFill>
              </a:rPr>
              <a:t>Continuous Testing: </a:t>
            </a:r>
            <a:r>
              <a:rPr lang="en-IN">
                <a:solidFill>
                  <a:schemeClr val="dk1"/>
                </a:solidFill>
              </a:rPr>
              <a:t>Reduce the cost of testing while helping development teams balance quality and speed.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AutoNum type="arabicPeriod"/>
            </a:pPr>
            <a:r>
              <a:rPr b="1" lang="en-IN">
                <a:solidFill>
                  <a:schemeClr val="dk1"/>
                </a:solidFill>
              </a:rPr>
              <a:t>Continuous Release and Development: </a:t>
            </a:r>
            <a:r>
              <a:rPr lang="en-IN">
                <a:solidFill>
                  <a:schemeClr val="dk1"/>
                </a:solidFill>
              </a:rPr>
              <a:t>Deliver software to customers and internal users faster and more frequently with better quality, lower cost, and reduced risk.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AutoNum type="arabicPeriod"/>
            </a:pPr>
            <a:r>
              <a:rPr b="1" lang="en-IN">
                <a:solidFill>
                  <a:schemeClr val="dk1"/>
                </a:solidFill>
              </a:rPr>
              <a:t>Continuous Monitoring: </a:t>
            </a:r>
            <a:r>
              <a:rPr lang="en-IN">
                <a:solidFill>
                  <a:schemeClr val="dk1"/>
                </a:solidFill>
              </a:rPr>
              <a:t>Understand and accommodate the user perspective to achieve service levels with better visibility and continuous feedback across the entire software cycle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AutoNum type="arabicPeriod"/>
            </a:pPr>
            <a:r>
              <a:rPr b="1" lang="en-IN">
                <a:solidFill>
                  <a:schemeClr val="dk1"/>
                </a:solidFill>
              </a:rPr>
              <a:t>Continuous Customer Feedback and Optimization: </a:t>
            </a:r>
            <a:r>
              <a:rPr lang="en-IN">
                <a:solidFill>
                  <a:schemeClr val="dk1"/>
                </a:solidFill>
              </a:rPr>
              <a:t>Provide the visual evidence and full context for analyzing customer behavior and pinpointing pain points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IN" sz="4000"/>
              <a:t>Key Benefits</a:t>
            </a:r>
          </a:p>
        </p:txBody>
      </p:sp>
      <p:grpSp>
        <p:nvGrpSpPr>
          <p:cNvPr id="255" name="Shape 255"/>
          <p:cNvGrpSpPr/>
          <p:nvPr/>
        </p:nvGrpSpPr>
        <p:grpSpPr>
          <a:xfrm>
            <a:off x="-4532768" y="1396779"/>
            <a:ext cx="16083312" cy="6092400"/>
            <a:chOff x="-5113960" y="-783716"/>
            <a:chExt cx="16083312" cy="6092400"/>
          </a:xfrm>
        </p:grpSpPr>
        <p:sp>
          <p:nvSpPr>
            <p:cNvPr id="256" name="Shape 256"/>
            <p:cNvSpPr/>
            <p:nvPr/>
          </p:nvSpPr>
          <p:spPr>
            <a:xfrm>
              <a:off x="-5113960" y="-783716"/>
              <a:ext cx="6092400" cy="6092400"/>
            </a:xfrm>
            <a:prstGeom prst="blockArc">
              <a:avLst>
                <a:gd fmla="val 18900000" name="adj1"/>
                <a:gd fmla="val 2700000" name="adj2"/>
                <a:gd fmla="val 355" name="adj3"/>
              </a:avLst>
            </a:prstGeom>
            <a:noFill/>
            <a:ln cap="rnd" cmpd="sng" w="22225">
              <a:solidFill>
                <a:srgbClr val="3D0D2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317436" y="205711"/>
              <a:ext cx="10651800" cy="411300"/>
            </a:xfrm>
            <a:prstGeom prst="rect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317436" y="205711"/>
              <a:ext cx="106518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326400" rIns="40625" tIns="40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IN" sz="16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All development work can be traced back directly to business objectives.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60409" y="154306"/>
              <a:ext cx="514200" cy="514200"/>
            </a:xfrm>
            <a:prstGeom prst="ellipse">
              <a:avLst/>
            </a:prstGeom>
            <a:solidFill>
              <a:schemeClr val="lt1"/>
            </a:solidFill>
            <a:ln cap="rnd" cmpd="sng" w="22225">
              <a:solidFill>
                <a:srgbClr val="4D113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89852" y="822934"/>
              <a:ext cx="10279500" cy="411300"/>
            </a:xfrm>
            <a:prstGeom prst="rect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689852" y="822934"/>
              <a:ext cx="102795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326400" rIns="40625" tIns="40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IN" sz="16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Software development meets user need. Satisfied users = good business.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432825" y="771529"/>
              <a:ext cx="514200" cy="514200"/>
            </a:xfrm>
            <a:prstGeom prst="ellipse">
              <a:avLst/>
            </a:prstGeom>
            <a:solidFill>
              <a:schemeClr val="lt1"/>
            </a:solidFill>
            <a:ln cap="rnd" cmpd="sng" w="22225">
              <a:solidFill>
                <a:srgbClr val="4D113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893933" y="1439707"/>
              <a:ext cx="10075200" cy="411300"/>
            </a:xfrm>
            <a:prstGeom prst="rect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 txBox="1"/>
            <p:nvPr/>
          </p:nvSpPr>
          <p:spPr>
            <a:xfrm>
              <a:off x="893933" y="1439707"/>
              <a:ext cx="100752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326400" rIns="40625" tIns="40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IN" sz="16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Efficient prioritisation - business-critical features are delivered first.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636908" y="1388300"/>
              <a:ext cx="514200" cy="514199"/>
            </a:xfrm>
            <a:prstGeom prst="ellipse">
              <a:avLst/>
            </a:prstGeom>
            <a:solidFill>
              <a:schemeClr val="lt1"/>
            </a:solidFill>
            <a:ln cap="rnd" cmpd="sng" w="22225">
              <a:solidFill>
                <a:srgbClr val="4D113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959095" y="2056931"/>
              <a:ext cx="10010100" cy="411300"/>
            </a:xfrm>
            <a:prstGeom prst="rect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959095" y="2056931"/>
              <a:ext cx="100101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326400" rIns="40625" tIns="40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IN" sz="16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All parties have a shared understanding of the project and can be involved in the communication.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702068" y="2005525"/>
              <a:ext cx="514200" cy="514200"/>
            </a:xfrm>
            <a:prstGeom prst="ellipse">
              <a:avLst/>
            </a:prstGeom>
            <a:solidFill>
              <a:schemeClr val="lt1"/>
            </a:solidFill>
            <a:ln cap="rnd" cmpd="sng" w="22225">
              <a:solidFill>
                <a:srgbClr val="4D113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893933" y="2674155"/>
              <a:ext cx="10075200" cy="411300"/>
            </a:xfrm>
            <a:prstGeom prst="rect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 txBox="1"/>
            <p:nvPr/>
          </p:nvSpPr>
          <p:spPr>
            <a:xfrm>
              <a:off x="893933" y="2674155"/>
              <a:ext cx="100752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326400" rIns="40625" tIns="40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IN" sz="16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A shared language ensures everyone (technical or not) has thorough visibility into the project’s progression.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636908" y="2622750"/>
              <a:ext cx="514200" cy="514200"/>
            </a:xfrm>
            <a:prstGeom prst="ellipse">
              <a:avLst/>
            </a:prstGeom>
            <a:solidFill>
              <a:schemeClr val="lt1"/>
            </a:solidFill>
            <a:ln cap="rnd" cmpd="sng" w="22225">
              <a:solidFill>
                <a:srgbClr val="4D113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89852" y="3290926"/>
              <a:ext cx="10279500" cy="411300"/>
            </a:xfrm>
            <a:prstGeom prst="rect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 txBox="1"/>
            <p:nvPr/>
          </p:nvSpPr>
          <p:spPr>
            <a:xfrm>
              <a:off x="689852" y="3290926"/>
              <a:ext cx="102795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326400" rIns="40625" tIns="40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IN" sz="16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Resulting software design that matches existing and supports upcoming business needs.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432825" y="3239521"/>
              <a:ext cx="514200" cy="514200"/>
            </a:xfrm>
            <a:prstGeom prst="ellipse">
              <a:avLst/>
            </a:prstGeom>
            <a:solidFill>
              <a:schemeClr val="lt1"/>
            </a:solidFill>
            <a:ln cap="rnd" cmpd="sng" w="22225">
              <a:solidFill>
                <a:srgbClr val="4D113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317436" y="3908151"/>
              <a:ext cx="10651800" cy="411300"/>
            </a:xfrm>
            <a:prstGeom prst="rect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 txBox="1"/>
            <p:nvPr/>
          </p:nvSpPr>
          <p:spPr>
            <a:xfrm>
              <a:off x="317436" y="3908151"/>
              <a:ext cx="106518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326400" rIns="40625" tIns="40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IN" sz="16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Improved quality code reducing costs of maintenance and minimizing project risk.</a:t>
              </a:r>
            </a:p>
          </p:txBody>
        </p:sp>
        <p:sp>
          <p:nvSpPr>
            <p:cNvPr id="277" name="Shape 277"/>
            <p:cNvSpPr/>
            <p:nvPr/>
          </p:nvSpPr>
          <p:spPr>
            <a:xfrm>
              <a:off x="60409" y="3856746"/>
              <a:ext cx="514200" cy="514200"/>
            </a:xfrm>
            <a:prstGeom prst="ellipse">
              <a:avLst/>
            </a:prstGeom>
            <a:solidFill>
              <a:schemeClr val="lt1"/>
            </a:solidFill>
            <a:ln cap="rnd" cmpd="sng" w="22225">
              <a:solidFill>
                <a:srgbClr val="4D113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4000"/>
              <a:t>Disadvantages and Potential Challenges with BDD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581191" y="2180496"/>
            <a:ext cx="11029500" cy="3678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IN" sz="3000"/>
              <a:t>BDD requires high business engagement and collaboration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IN" sz="3000"/>
              <a:t>BDD works best in an Agile or iterative context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IN" sz="3000"/>
              <a:t>BDD doesn’t work well in a silo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IN" sz="3000"/>
              <a:t>Poorly written tests can lead to higher test-maintenance costs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4000"/>
              <a:t>Questions ??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504991" y="2713896"/>
            <a:ext cx="11029500" cy="3678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>
              <a:spcBef>
                <a:spcPts val="0"/>
              </a:spcBef>
              <a:buNone/>
            </a:pPr>
            <a:r>
              <a:rPr lang="en-IN" sz="4800"/>
              <a:t>Thank You</a:t>
            </a:r>
          </a:p>
          <a:p>
            <a:pPr lvl="0">
              <a:spcBef>
                <a:spcPts val="0"/>
              </a:spcBef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amitkumar@xebia.com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-IN" u="sng">
                <a:solidFill>
                  <a:schemeClr val="hlink"/>
                </a:solidFill>
                <a:hlinkClick r:id="rId4"/>
              </a:rPr>
              <a:t>amit.kumar2@travelex.com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4000"/>
              <a:t>What is Behavior Driven Development?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581191" y="1951896"/>
            <a:ext cx="11029500" cy="3678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BDD is a second-generation, </a:t>
            </a:r>
            <a:r>
              <a:rPr b="1" lang="en-I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outside-in</a:t>
            </a:r>
            <a:r>
              <a:rPr lang="en-I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n-I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pull based</a:t>
            </a:r>
            <a:r>
              <a:rPr lang="en-I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n-I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multiple-stakeholder</a:t>
            </a:r>
            <a:r>
              <a:rPr lang="en-I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, multiple-scale, </a:t>
            </a:r>
            <a:r>
              <a:rPr b="1" lang="en-I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high-automation</a:t>
            </a:r>
            <a:r>
              <a:rPr lang="en-I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, agile methodology. It describes a </a:t>
            </a:r>
            <a:r>
              <a:rPr b="1" lang="en-I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cycle of interactions</a:t>
            </a:r>
            <a:r>
              <a:rPr lang="en-I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 with </a:t>
            </a:r>
            <a:r>
              <a:rPr b="1" lang="en-I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well defined outputs</a:t>
            </a:r>
            <a:r>
              <a:rPr lang="en-I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, resulting in the delivery of working, tested </a:t>
            </a:r>
            <a:r>
              <a:rPr b="1" lang="en-I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software that matters</a:t>
            </a:r>
            <a:r>
              <a:rPr lang="en-I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Wikipedia defines Behavior Driven Development 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“In software engineering, behavior-driven development (BDD) is a software development process that emerged from test-driven development (TDD). Behavior-driven development combines the general techniques and principles of TDD with ideas from domain-driven design and object-oriented analysis and design to provide software development and management teams with shared tools and a shared process to collaborate on software development.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 The tools serve to add automation to the </a:t>
            </a:r>
            <a:r>
              <a:rPr i="1" lang="en-I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ubiquitous language</a:t>
            </a:r>
            <a:r>
              <a:rPr i="1" lang="en-I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 that is a central theme of BDD”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4000"/>
              <a:t>Building a software that matters</a:t>
            </a:r>
          </a:p>
        </p:txBody>
      </p:sp>
      <p:pic>
        <p:nvPicPr>
          <p:cNvPr descr="SoftwareThatMatters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00" y="1850747"/>
            <a:ext cx="6889537" cy="500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4000"/>
              <a:t>Current Process in Tech-Refresh</a:t>
            </a:r>
          </a:p>
        </p:txBody>
      </p:sp>
      <p:pic>
        <p:nvPicPr>
          <p:cNvPr descr="Current_Process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48" y="1803924"/>
            <a:ext cx="8047224" cy="50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4000"/>
              <a:t>Proposed BDD Process in Tech-Refresh</a:t>
            </a:r>
          </a:p>
        </p:txBody>
      </p:sp>
      <p:pic>
        <p:nvPicPr>
          <p:cNvPr descr="Proposed_BDD_Process.PN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00" y="1858200"/>
            <a:ext cx="7865775" cy="49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575893" y="729658"/>
            <a:ext cx="11029500" cy="98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4000"/>
              <a:t>Activities and Outcomes of BDD</a:t>
            </a:r>
          </a:p>
        </p:txBody>
      </p:sp>
      <p:pic>
        <p:nvPicPr>
          <p:cNvPr descr="Activities_n_Outcomes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375" y="1938554"/>
            <a:ext cx="6559266" cy="491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575893" y="729658"/>
            <a:ext cx="11029500" cy="98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4000"/>
              <a:t>Executable specifications in business vocabulary</a:t>
            </a:r>
          </a:p>
        </p:txBody>
      </p:sp>
      <p:pic>
        <p:nvPicPr>
          <p:cNvPr descr="Executable_specifications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928" y="1901351"/>
            <a:ext cx="4129344" cy="492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575893" y="729658"/>
            <a:ext cx="11029500" cy="98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4000"/>
              <a:t>Low level specifications written as unit tests</a:t>
            </a:r>
          </a:p>
        </p:txBody>
      </p:sp>
      <p:pic>
        <p:nvPicPr>
          <p:cNvPr descr="LowLevelSpecifications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58" y="1875452"/>
            <a:ext cx="6284464" cy="501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