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Ubuntu"/>
      <p:regular r:id="rId22"/>
      <p:bold r:id="rId23"/>
      <p:italic r:id="rId24"/>
      <p:boldItalic r:id="rId25"/>
    </p:embeddedFont>
    <p:embeddedFont>
      <p:font typeface="Cabin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DE39A48-48F0-4C9D-B58D-9B4E5CCC56DA}">
  <a:tblStyle styleId="{7DE39A48-48F0-4C9D-B58D-9B4E5CCC56D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regular.fntdata"/><Relationship Id="rId21" Type="http://schemas.openxmlformats.org/officeDocument/2006/relationships/slide" Target="slides/slide16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bin-regular.fntdata"/><Relationship Id="rId25" Type="http://schemas.openxmlformats.org/officeDocument/2006/relationships/font" Target="fonts/Ubuntu-boldItalic.fntdata"/><Relationship Id="rId28" Type="http://schemas.openxmlformats.org/officeDocument/2006/relationships/font" Target="fonts/Cabin-italic.fntdata"/><Relationship Id="rId27" Type="http://schemas.openxmlformats.org/officeDocument/2006/relationships/font" Target="fonts/Cab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6533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581191" y="1020430"/>
            <a:ext cx="10993549" cy="1475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81193" y="2495444"/>
            <a:ext cx="10993545" cy="5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7605950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0285" y="61440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4334602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8839200" y="599725"/>
            <a:ext cx="2906817" cy="5816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 rot="5400000">
            <a:off x="7249746" y="2265180"/>
            <a:ext cx="5183073" cy="200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2131526" y="-680876"/>
            <a:ext cx="5183073" cy="7896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993672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774922" y="5951810"/>
            <a:ext cx="7896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10446614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0285" y="61440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81191" y="2180496"/>
            <a:ext cx="1102961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445981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81193" y="2228002"/>
            <a:ext cx="542238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88417" y="2228002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47816" y="5141973"/>
            <a:ext cx="11290859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581193" y="3043909"/>
            <a:ext cx="11029614" cy="14975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81191" y="4541417"/>
            <a:ext cx="11029614" cy="6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45981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887219" y="2250891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581193" y="2926051"/>
            <a:ext cx="5393100" cy="2934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523735" y="2250891"/>
            <a:ext cx="5087072" cy="553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4" type="body"/>
          </p:nvPr>
        </p:nvSpPr>
        <p:spPr>
          <a:xfrm>
            <a:off x="6217708" y="2926051"/>
            <a:ext cx="5393100" cy="2934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0683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758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47816" y="5141973"/>
            <a:ext cx="11298199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581191" y="5262296"/>
            <a:ext cx="4909444" cy="689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9F276A"/>
              </a:buClr>
              <a:buFont typeface="Cabin"/>
              <a:buNone/>
              <a:defRPr b="0" i="0" sz="2000" u="none" cap="none" strike="noStrik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9160" lvl="0" marL="3060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07344" lvl="1" marL="630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84228" lvl="2" marL="90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56911" lvl="3" marL="1242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61311" lvl="4" marL="1602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4511" lvl="5" marL="1899999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49711" lvl="6" marL="22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7611" lvl="7" marL="25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811" lvl="8" marL="28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740823" y="5262296"/>
            <a:ext cx="5869986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81193" y="4693389"/>
            <a:ext cx="11029616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2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447816" y="599725"/>
            <a:ext cx="11290858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81191" y="5260126"/>
            <a:ext cx="11029616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81191" y="705124"/>
            <a:ext cx="11029616" cy="118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81191" y="2336002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15" name="Shape 15"/>
          <p:cNvSpPr/>
          <p:nvPr/>
        </p:nvSpPr>
        <p:spPr>
          <a:xfrm>
            <a:off x="446533" y="457200"/>
            <a:ext cx="3703319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8042146" y="453643"/>
            <a:ext cx="3703319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4241830" y="457200"/>
            <a:ext cx="3703319" cy="91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amitkumar@xebia.com" TargetMode="External"/><Relationship Id="rId4" Type="http://schemas.openxmlformats.org/officeDocument/2006/relationships/hyperlink" Target="mailto:amit.kumar2@travelex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81191" y="1020430"/>
            <a:ext cx="10993549" cy="147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bin"/>
              <a:buNone/>
            </a:pPr>
            <a:r>
              <a:rPr lang="en-IN" sz="4000"/>
              <a:t>Tech-Refresh Test Strategy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581193" y="2495444"/>
            <a:ext cx="10993545" cy="5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lang="en-IN" sz="2400"/>
              <a:t>Commitment to deliver software that matters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75893" y="729658"/>
            <a:ext cx="11029500" cy="98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/>
              <a:t>BDD implementation roadmap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609400" y="19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{7DE39A48-48F0-4C9D-B58D-9B4E5CCC56DA}</a:tableStyleId>
              </a:tblPr>
              <a:tblGrid>
                <a:gridCol w="3770475"/>
                <a:gridCol w="3741325"/>
                <a:gridCol w="3461400"/>
              </a:tblGrid>
              <a:tr h="4823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Phase 1 - Sprint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Phase 2 - Sprint 2 &amp;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Phase 3 - Sprint 4</a:t>
                      </a:r>
                    </a:p>
                  </a:txBody>
                  <a:tcPr marT="91425" marB="91425" marR="91425" marL="91425"/>
                </a:tc>
              </a:tr>
              <a:tr h="482300">
                <a:tc rowSpan="6">
                  <a:txBody>
                    <a:bodyPr>
                      <a:noAutofit/>
                    </a:bodyPr>
                    <a:lstStyle/>
                    <a:p>
                      <a:pPr indent="-6985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78571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BDD process training for the entire team</a:t>
                      </a:r>
                    </a:p>
                    <a:p>
                      <a:pPr indent="-6985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78571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Highlight the roles and responsibilities of Dev, QA and BA as part of BDD implementation</a:t>
                      </a:r>
                    </a:p>
                    <a:p>
                      <a:pPr indent="-6985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78571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Dev and QA to understand requirements directly from BA's</a:t>
                      </a:r>
                    </a:p>
                    <a:p>
                      <a:pPr indent="-6985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78571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Identify cases for regression automation and identify smoke and acceptance tests</a:t>
                      </a:r>
                    </a:p>
                    <a:p>
                      <a:pPr indent="-6985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78571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 Take partial in-sprint automation/partial pending tasks</a:t>
                      </a:r>
                    </a:p>
                    <a:p>
                      <a:pPr indent="-6985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78571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6. Join the sprint and pair within team members</a:t>
                      </a:r>
                    </a:p>
                    <a:p>
                      <a:pPr indent="-6985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78571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7. Acknowledge all the problems and queries</a:t>
                      </a:r>
                    </a:p>
                    <a:p>
                      <a:pPr indent="-6985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78571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Clear the goal explaining the strategy of BDD implementation </a:t>
                      </a:r>
                    </a:p>
                    <a:p>
                      <a:pPr indent="-6985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78571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 Gap analysis for BDD implementation</a:t>
                      </a:r>
                    </a:p>
                    <a:p>
                      <a:pPr indent="-6985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78571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 Acknowledge BA with format of writing test</a:t>
                      </a:r>
                    </a:p>
                    <a:p>
                      <a:pPr indent="-6985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78571"/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 Live In-Sprint Feature file for BA, QA and Dev</a:t>
                      </a:r>
                    </a:p>
                  </a:txBody>
                  <a:tcPr marT="91425" marB="91425" marR="91425" marL="91425"/>
                </a:tc>
                <a:tc rowSpan="6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Demos to happen on Feature file reports and not exact executions to BA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Dev to go with drop points approach for smoother delivery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Testers get enough time to test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Finalize the branching and CI pipeline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Tagging regression cases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Emphasize BA, QA and Dev's for best practices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Formulate the business readable text using </a:t>
                      </a: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ubiquitous</a:t>
                      </a: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language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BA is acknowledged with automated test reports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 Continuous monitoring of test pyramid and test reports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 Integration of unit test, code coverage, static analysis and api test in CI pipeline</a:t>
                      </a:r>
                    </a:p>
                  </a:txBody>
                  <a:tcPr marT="91425" marB="91425" marR="91425" marL="91425"/>
                </a:tc>
                <a:tc rowSpan="6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Bug fixes also automated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Integrate entire process in CI pipeline and reporting 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Testers focus on automated test rather than Manual tests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BA/End user in agreement to reduce/automate UAT cycles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Writing corner cases within scenario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Regression to be added to regression suite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Executing sprint changes target automation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Brainstorming with BA in writing scenario examples for understanding business goals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 Validate the outcomes of BDD</a:t>
                      </a:r>
                    </a:p>
                  </a:txBody>
                  <a:tcPr marT="91425" marB="91425" marR="91425" marL="91425"/>
                </a:tc>
              </a:tr>
              <a:tr h="482300">
                <a:tc vMerge="1"/>
                <a:tc vMerge="1"/>
                <a:tc vMerge="1"/>
              </a:tr>
              <a:tr h="482300">
                <a:tc vMerge="1"/>
                <a:tc vMerge="1"/>
                <a:tc vMerge="1"/>
              </a:tr>
              <a:tr h="482300">
                <a:tc vMerge="1"/>
                <a:tc vMerge="1"/>
                <a:tc vMerge="1"/>
              </a:tr>
              <a:tr h="482300">
                <a:tc vMerge="1"/>
                <a:tc vMerge="1"/>
                <a:tc vMerge="1"/>
              </a:tr>
              <a:tr h="954925"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581200" y="702151"/>
            <a:ext cx="11029500" cy="728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BDD implementation mapping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182650" y="204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{7DE39A48-48F0-4C9D-B58D-9B4E5CCC56DA}</a:tableStyleId>
              </a:tblPr>
              <a:tblGrid>
                <a:gridCol w="1961400"/>
                <a:gridCol w="2661175"/>
                <a:gridCol w="3376500"/>
                <a:gridCol w="3827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Parameters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Phase 1 – week 1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Phase 2- week 2 and 3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Phase 3- week 4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Test Pyramid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Unit test = 88%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Integration test = 0%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GUI tests = 100%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Unit test &gt; 90%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Integration test= 5%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GUI tests = 100%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Unit test &gt; 90%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Integration test &gt; 20%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GUI tests = 100%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</a:tr>
              <a:tr h="248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Execution Time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6hrs &lt;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6hrs &lt;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6hrs &lt;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Test </a:t>
                      </a: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Resource utilization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Sprint N-1, 50% effort/Sprint N, 50% effort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Sprint N-1, 60% effort/Sprint N, 40% effort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N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Defects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10% increment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20% increment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40% increment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Throughput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-20%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-5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BA Manual % Validation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As is,10</a:t>
                      </a: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0% Manual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60% Manual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0% manual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V&amp;V Environment Readiness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1. Plan of tests  execution in CI 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2. 100% success report triggers deployment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Automated test execution for: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a. Unit Tests b. Static Code Analysis c. Code Coverage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Automated execution for:</a:t>
                      </a:r>
                    </a:p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N" sz="12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a. Integration/API tests b. Functional Tests</a:t>
                      </a:r>
                    </a:p>
                  </a:txBody>
                  <a:tcPr marT="91425" marB="91425" marR="91425" marL="91425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Security / Performance Left Shit approach I</a:t>
            </a:r>
          </a:p>
        </p:txBody>
      </p:sp>
      <p:sp>
        <p:nvSpPr>
          <p:cNvPr id="171" name="Shape 171"/>
          <p:cNvSpPr/>
          <p:nvPr/>
        </p:nvSpPr>
        <p:spPr>
          <a:xfrm>
            <a:off x="390600" y="2114955"/>
            <a:ext cx="112203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Performance/Security testing is part of Definition of Done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Development activity stops before the sprint ends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The performance/Security testing is done only for individual features by feature sprint teams.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Performance testing is not done at the system level.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Security / Performance Left Shit approach II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50" y="1809821"/>
            <a:ext cx="9750500" cy="50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Security / Performance Left Shit approach II</a:t>
            </a:r>
          </a:p>
        </p:txBody>
      </p:sp>
      <p:sp>
        <p:nvSpPr>
          <p:cNvPr id="183" name="Shape 183"/>
          <p:cNvSpPr/>
          <p:nvPr/>
        </p:nvSpPr>
        <p:spPr>
          <a:xfrm>
            <a:off x="390600" y="2114955"/>
            <a:ext cx="112203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Conduct </a:t>
            </a: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a separate sprint team consisting of performance/Security test engineers.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This team takes the sprint build that got released in the previous sprint.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The team continued to perform performance /Security testing at the feature level and system level as and when the features were developed and added to the system in every sprint.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Any issues related to performance /Security were addressed in the subsequent sprints.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The team completed the reliability testing in between, with the initial features to address early being issues on reliability, and continued as and when features were added to the system.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The project had scheduled, additional sprints called "hardening sprints" before the actual release of the product.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Assumptions</a:t>
            </a:r>
          </a:p>
        </p:txBody>
      </p:sp>
      <p:sp>
        <p:nvSpPr>
          <p:cNvPr id="189" name="Shape 189"/>
          <p:cNvSpPr/>
          <p:nvPr/>
        </p:nvSpPr>
        <p:spPr>
          <a:xfrm>
            <a:off x="390600" y="2114955"/>
            <a:ext cx="11220300" cy="3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Team are already practising Agile with stories groomed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BA’s writing stories with clear acceptance criteria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Team Tech Refresh is available during all the phases of transformation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Team is open for accepting changes and recommendation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We get all the environments provisioned including QA, DEV and PRE-PROD</a:t>
            </a:r>
          </a:p>
          <a:p>
            <a:pPr indent="-342900" lvl="0" marL="914400" marR="0" rtl="0" algn="l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Performance SLAs are defined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4000"/>
              <a:t>Questions ??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504991" y="2713896"/>
            <a:ext cx="11029500" cy="3678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>
              <a:spcBef>
                <a:spcPts val="0"/>
              </a:spcBef>
              <a:buNone/>
            </a:pPr>
            <a:r>
              <a:rPr lang="en-IN" sz="4800"/>
              <a:t>Thank You</a:t>
            </a:r>
          </a:p>
          <a:p>
            <a:pPr lvl="0">
              <a:spcBef>
                <a:spcPts val="0"/>
              </a:spcBef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amitkumar@xebia.com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amit.kumar2@travelex.com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Introduction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08350" y="2254900"/>
            <a:ext cx="111753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This document describes high level “BDD Process strategy” for Tech Refresh project to achieve  BDD as process implementation in Travelex, including :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914400" rtl="0">
              <a:spcBef>
                <a:spcPts val="0"/>
              </a:spcBef>
              <a:buSzPct val="111111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Problems and it’s impact in existing process</a:t>
            </a:r>
          </a:p>
          <a:p>
            <a:pPr indent="-342900" lvl="0" marL="914400" rtl="0">
              <a:spcBef>
                <a:spcPts val="0"/>
              </a:spcBef>
              <a:buClr>
                <a:srgbClr val="555555"/>
              </a:buClr>
              <a:buSzPct val="100000"/>
              <a:buFont typeface="Open Sans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Current and proposed BDD process</a:t>
            </a:r>
          </a:p>
          <a:p>
            <a:pPr indent="-355600" lvl="0" marL="914400" rtl="0">
              <a:spcBef>
                <a:spcPts val="0"/>
              </a:spcBef>
              <a:buSzPct val="111111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Current and proposed release cycle</a:t>
            </a:r>
          </a:p>
          <a:p>
            <a:pPr indent="-355600" lvl="0" marL="914400" rtl="0">
              <a:spcBef>
                <a:spcPts val="0"/>
              </a:spcBef>
              <a:buSzPct val="111111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Test pyramid roadmap</a:t>
            </a:r>
          </a:p>
          <a:p>
            <a:pPr indent="-355600" lvl="0" marL="914400" rtl="0">
              <a:spcBef>
                <a:spcPts val="0"/>
              </a:spcBef>
              <a:buSzPct val="111111"/>
              <a:buAutoNum type="arabicPeriod"/>
            </a:pPr>
            <a:r>
              <a:rPr lang="en-IN" sz="1800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Phase vise BDD transformation roadmap and mapping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Problems and Impact </a:t>
            </a:r>
            <a:r>
              <a:rPr lang="en-IN" sz="4000"/>
              <a:t>in existing process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491823" y="234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{7DE39A48-48F0-4C9D-B58D-9B4E5CCC56DA}</a:tableStyleId>
              </a:tblPr>
              <a:tblGrid>
                <a:gridCol w="5455350"/>
                <a:gridCol w="57530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IN" sz="1800">
                          <a:solidFill>
                            <a:srgbClr val="55555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Problems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IN" sz="1800">
                          <a:solidFill>
                            <a:srgbClr val="55555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Impact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N" sz="1800">
                          <a:solidFill>
                            <a:srgbClr val="55555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Functional automation and its automation is not done within Sprint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IN" sz="1800">
                          <a:solidFill>
                            <a:srgbClr val="55555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Automation issues found later, thereby costly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N" sz="1800">
                          <a:solidFill>
                            <a:srgbClr val="55555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UAT is done my Business manually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IN" sz="1800">
                          <a:solidFill>
                            <a:srgbClr val="55555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Extra environment is maintained for UAT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N" sz="1800">
                          <a:solidFill>
                            <a:srgbClr val="55555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estimation of in-sprint automation is done, it is taken separately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IN" sz="1800">
                          <a:solidFill>
                            <a:srgbClr val="55555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Extra planning effort, and delayed quality assurance to production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N" sz="1800">
                          <a:solidFill>
                            <a:srgbClr val="55555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Team is only acknowledged to what, not why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IN" sz="1800">
                          <a:solidFill>
                            <a:srgbClr val="555555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Team is not aligned to think in terms of business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/>
              <a:t>Current Process in Tech-Refresh</a:t>
            </a:r>
          </a:p>
        </p:txBody>
      </p:sp>
      <p:pic>
        <p:nvPicPr>
          <p:cNvPr descr="Current_Process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48" y="1803924"/>
            <a:ext cx="8047224" cy="5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/>
              <a:t>Proposed BDD Process in Tech-Refresh</a:t>
            </a:r>
          </a:p>
        </p:txBody>
      </p:sp>
      <p:pic>
        <p:nvPicPr>
          <p:cNvPr descr="Proposed_BDD_Process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0" y="1858200"/>
            <a:ext cx="7865775" cy="49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Ideal Release Cycle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74" y="2541650"/>
            <a:ext cx="11789626" cy="23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81200" y="5878275"/>
            <a:ext cx="6344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/>
              <a:t>CI Integrated test cycle, excluding Performance and Security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Current Release Cycle</a:t>
            </a:r>
          </a:p>
        </p:txBody>
      </p:sp>
      <p:pic>
        <p:nvPicPr>
          <p:cNvPr descr="Current_Cycle_TechRefresh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679" y="1962149"/>
            <a:ext cx="8395300" cy="38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Release Cycle proposed</a:t>
            </a:r>
          </a:p>
        </p:txBody>
      </p:sp>
      <p:pic>
        <p:nvPicPr>
          <p:cNvPr descr="TechRefresh_ReleasePipeline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7" y="2090700"/>
            <a:ext cx="11896524" cy="39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IN" sz="4000"/>
              <a:t>Ideal Vs Tech Refresh Test Pyramid</a:t>
            </a:r>
          </a:p>
        </p:txBody>
      </p:sp>
      <p:pic>
        <p:nvPicPr>
          <p:cNvPr descr="TechRefreshTestPyramid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49" y="1906449"/>
            <a:ext cx="9282599" cy="467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