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66"/>
  </p:notesMasterIdLst>
  <p:handoutMasterIdLst>
    <p:handoutMasterId r:id="rId67"/>
  </p:handoutMasterIdLst>
  <p:sldIdLst>
    <p:sldId id="260" r:id="rId5"/>
    <p:sldId id="258" r:id="rId6"/>
    <p:sldId id="263" r:id="rId7"/>
    <p:sldId id="262" r:id="rId8"/>
    <p:sldId id="305" r:id="rId9"/>
    <p:sldId id="306" r:id="rId10"/>
    <p:sldId id="307" r:id="rId11"/>
    <p:sldId id="319" r:id="rId12"/>
    <p:sldId id="320" r:id="rId13"/>
    <p:sldId id="324" r:id="rId14"/>
    <p:sldId id="323" r:id="rId15"/>
    <p:sldId id="327" r:id="rId16"/>
    <p:sldId id="325" r:id="rId17"/>
    <p:sldId id="322" r:id="rId18"/>
    <p:sldId id="321" r:id="rId19"/>
    <p:sldId id="312" r:id="rId20"/>
    <p:sldId id="330" r:id="rId21"/>
    <p:sldId id="272" r:id="rId22"/>
    <p:sldId id="328" r:id="rId23"/>
    <p:sldId id="311" r:id="rId24"/>
    <p:sldId id="313" r:id="rId25"/>
    <p:sldId id="308" r:id="rId26"/>
    <p:sldId id="331" r:id="rId27"/>
    <p:sldId id="270" r:id="rId28"/>
    <p:sldId id="317" r:id="rId29"/>
    <p:sldId id="273" r:id="rId30"/>
    <p:sldId id="271" r:id="rId31"/>
    <p:sldId id="274" r:id="rId32"/>
    <p:sldId id="275" r:id="rId33"/>
    <p:sldId id="276" r:id="rId34"/>
    <p:sldId id="277" r:id="rId35"/>
    <p:sldId id="278" r:id="rId36"/>
    <p:sldId id="332" r:id="rId37"/>
    <p:sldId id="279" r:id="rId38"/>
    <p:sldId id="318" r:id="rId39"/>
    <p:sldId id="281" r:id="rId40"/>
    <p:sldId id="288" r:id="rId41"/>
    <p:sldId id="282" r:id="rId42"/>
    <p:sldId id="285" r:id="rId43"/>
    <p:sldId id="289" r:id="rId44"/>
    <p:sldId id="290" r:id="rId45"/>
    <p:sldId id="287" r:id="rId46"/>
    <p:sldId id="291" r:id="rId47"/>
    <p:sldId id="292" r:id="rId48"/>
    <p:sldId id="293" r:id="rId49"/>
    <p:sldId id="294" r:id="rId50"/>
    <p:sldId id="296" r:id="rId51"/>
    <p:sldId id="295" r:id="rId52"/>
    <p:sldId id="314" r:id="rId53"/>
    <p:sldId id="297" r:id="rId54"/>
    <p:sldId id="298" r:id="rId55"/>
    <p:sldId id="299" r:id="rId56"/>
    <p:sldId id="300" r:id="rId57"/>
    <p:sldId id="302" r:id="rId58"/>
    <p:sldId id="301" r:id="rId59"/>
    <p:sldId id="315" r:id="rId60"/>
    <p:sldId id="316" r:id="rId61"/>
    <p:sldId id="304" r:id="rId62"/>
    <p:sldId id="303" r:id="rId63"/>
    <p:sldId id="310" r:id="rId64"/>
    <p:sldId id="28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95" autoAdjust="0"/>
  </p:normalViewPr>
  <p:slideViewPr>
    <p:cSldViewPr>
      <p:cViewPr varScale="1">
        <p:scale>
          <a:sx n="87" d="100"/>
          <a:sy n="87" d="100"/>
        </p:scale>
        <p:origin x="-222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389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15293D-DB74-40B0-83AC-C3651F45E0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F66F82E-A9A3-41BA-813E-64F7B8C5689F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000" b="1" baseline="0" dirty="0" smtClean="0"/>
            <a:t>Feature File</a:t>
          </a:r>
          <a:endParaRPr lang="en-US" sz="2000" b="1" baseline="0" dirty="0"/>
        </a:p>
      </dgm:t>
    </dgm:pt>
    <dgm:pt modelId="{DFD2DE6C-C29A-4D0A-9158-938006CCC124}" type="parTrans" cxnId="{98B7CE4C-3913-40F3-80C2-B064DD14C2F0}">
      <dgm:prSet/>
      <dgm:spPr/>
      <dgm:t>
        <a:bodyPr/>
        <a:lstStyle/>
        <a:p>
          <a:endParaRPr lang="en-US"/>
        </a:p>
      </dgm:t>
    </dgm:pt>
    <dgm:pt modelId="{9BF58EB5-785A-4790-82A6-0F3E153FD68D}" type="sibTrans" cxnId="{98B7CE4C-3913-40F3-80C2-B064DD14C2F0}">
      <dgm:prSet/>
      <dgm:spPr/>
      <dgm:t>
        <a:bodyPr/>
        <a:lstStyle/>
        <a:p>
          <a:endParaRPr lang="en-US"/>
        </a:p>
      </dgm:t>
    </dgm:pt>
    <dgm:pt modelId="{245AC34A-9583-42A2-9B9B-599865BE8D2D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000" b="1" baseline="0" dirty="0" smtClean="0"/>
            <a:t>Step </a:t>
          </a:r>
          <a:r>
            <a:rPr lang="en-US" sz="2000" b="1" baseline="0" dirty="0" smtClean="0"/>
            <a:t>Definition</a:t>
          </a:r>
          <a:r>
            <a:rPr lang="en-US" sz="1800" dirty="0" smtClean="0"/>
            <a:t>	</a:t>
          </a:r>
          <a:endParaRPr lang="en-US" sz="1800" dirty="0"/>
        </a:p>
      </dgm:t>
    </dgm:pt>
    <dgm:pt modelId="{2617C794-E8F2-4A58-B3EA-3F944B90F9B4}" type="parTrans" cxnId="{9C56DB13-E776-4427-A37F-48160DC3B951}">
      <dgm:prSet/>
      <dgm:spPr/>
      <dgm:t>
        <a:bodyPr/>
        <a:lstStyle/>
        <a:p>
          <a:endParaRPr lang="en-US"/>
        </a:p>
      </dgm:t>
    </dgm:pt>
    <dgm:pt modelId="{74280E8E-4C78-4904-A55C-21D63A8EDC52}" type="sibTrans" cxnId="{9C56DB13-E776-4427-A37F-48160DC3B951}">
      <dgm:prSet/>
      <dgm:spPr/>
      <dgm:t>
        <a:bodyPr/>
        <a:lstStyle/>
        <a:p>
          <a:endParaRPr lang="en-US"/>
        </a:p>
      </dgm:t>
    </dgm:pt>
    <dgm:pt modelId="{EBA43A6C-03A8-4473-9571-E0DEAD876504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100" b="1" baseline="0" dirty="0" smtClean="0"/>
            <a:t>Automation Code</a:t>
          </a:r>
          <a:endParaRPr lang="en-US" sz="2100" b="1" baseline="0" dirty="0"/>
        </a:p>
      </dgm:t>
    </dgm:pt>
    <dgm:pt modelId="{2A8D987E-765D-460A-A078-EE586B69774E}" type="parTrans" cxnId="{C9366A00-82A0-4C0C-8B21-086127A2943E}">
      <dgm:prSet/>
      <dgm:spPr/>
      <dgm:t>
        <a:bodyPr/>
        <a:lstStyle/>
        <a:p>
          <a:endParaRPr lang="en-US"/>
        </a:p>
      </dgm:t>
    </dgm:pt>
    <dgm:pt modelId="{B62417EA-69AF-4770-93D4-A341E88CF39D}" type="sibTrans" cxnId="{C9366A00-82A0-4C0C-8B21-086127A2943E}">
      <dgm:prSet/>
      <dgm:spPr/>
      <dgm:t>
        <a:bodyPr/>
        <a:lstStyle/>
        <a:p>
          <a:endParaRPr lang="en-US"/>
        </a:p>
      </dgm:t>
    </dgm:pt>
    <dgm:pt modelId="{963EF17D-F063-4932-86EB-B580F6F6D6E6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2100" b="1" baseline="0" dirty="0" smtClean="0"/>
            <a:t>Reports</a:t>
          </a:r>
          <a:endParaRPr lang="en-US" sz="2100" b="1" baseline="0" dirty="0"/>
        </a:p>
      </dgm:t>
    </dgm:pt>
    <dgm:pt modelId="{04F21D96-A915-4E5B-82D6-BF41E1D312B4}" type="parTrans" cxnId="{6DDB465E-188A-4D95-9B97-9A2162F6A018}">
      <dgm:prSet/>
      <dgm:spPr/>
      <dgm:t>
        <a:bodyPr/>
        <a:lstStyle/>
        <a:p>
          <a:endParaRPr lang="en-US"/>
        </a:p>
      </dgm:t>
    </dgm:pt>
    <dgm:pt modelId="{DD5F3980-9581-4244-99D0-E57F5E41EC8C}" type="sibTrans" cxnId="{6DDB465E-188A-4D95-9B97-9A2162F6A018}">
      <dgm:prSet/>
      <dgm:spPr/>
      <dgm:t>
        <a:bodyPr/>
        <a:lstStyle/>
        <a:p>
          <a:endParaRPr lang="en-US"/>
        </a:p>
      </dgm:t>
    </dgm:pt>
    <dgm:pt modelId="{FA5C4B32-2EB4-4E15-9F5A-596455445903}" type="pres">
      <dgm:prSet presAssocID="{B315293D-DB74-40B0-83AC-C3651F45E020}" presName="Name0" presStyleCnt="0">
        <dgm:presLayoutVars>
          <dgm:dir/>
          <dgm:resizeHandles val="exact"/>
        </dgm:presLayoutVars>
      </dgm:prSet>
      <dgm:spPr/>
    </dgm:pt>
    <dgm:pt modelId="{A24AA795-9A23-40F6-A456-7AC64E42CD63}" type="pres">
      <dgm:prSet presAssocID="{6F66F82E-A9A3-41BA-813E-64F7B8C5689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55F6B-1A7B-491E-9C6C-7B71228A4B55}" type="pres">
      <dgm:prSet presAssocID="{9BF58EB5-785A-4790-82A6-0F3E153FD68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63AA103B-8F51-482A-957F-FF2804B5BBB0}" type="pres">
      <dgm:prSet presAssocID="{9BF58EB5-785A-4790-82A6-0F3E153FD68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09BB40AE-A903-43D3-A0E3-72FABC27C86F}" type="pres">
      <dgm:prSet presAssocID="{245AC34A-9583-42A2-9B9B-599865BE8D2D}" presName="node" presStyleLbl="node1" presStyleIdx="1" presStyleCnt="4" custLinFactNeighborY="14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1D185-FA50-4487-B160-7E377F7E2FBE}" type="pres">
      <dgm:prSet presAssocID="{74280E8E-4C78-4904-A55C-21D63A8EDC52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64F0875-2D46-4AC0-9282-CD72C56C858D}" type="pres">
      <dgm:prSet presAssocID="{74280E8E-4C78-4904-A55C-21D63A8EDC5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3EAD09D-11A0-4169-AE98-8C918B989176}" type="pres">
      <dgm:prSet presAssocID="{EBA43A6C-03A8-4473-9571-E0DEAD876504}" presName="node" presStyleLbl="node1" presStyleIdx="2" presStyleCnt="4" custScaleX="147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AA8ED-CB9F-4C44-B6F1-3457120F7E47}" type="pres">
      <dgm:prSet presAssocID="{B62417EA-69AF-4770-93D4-A341E88CF39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E22CEC8B-C4C5-47E8-820F-866F6805AF9B}" type="pres">
      <dgm:prSet presAssocID="{B62417EA-69AF-4770-93D4-A341E88CF39D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0470425-EB04-4130-8F55-4112E00BC937}" type="pres">
      <dgm:prSet presAssocID="{963EF17D-F063-4932-86EB-B580F6F6D6E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DB465E-188A-4D95-9B97-9A2162F6A018}" srcId="{B315293D-DB74-40B0-83AC-C3651F45E020}" destId="{963EF17D-F063-4932-86EB-B580F6F6D6E6}" srcOrd="3" destOrd="0" parTransId="{04F21D96-A915-4E5B-82D6-BF41E1D312B4}" sibTransId="{DD5F3980-9581-4244-99D0-E57F5E41EC8C}"/>
    <dgm:cxn modelId="{AD924DE3-3C91-44CD-9903-AAEA88F80541}" type="presOf" srcId="{6F66F82E-A9A3-41BA-813E-64F7B8C5689F}" destId="{A24AA795-9A23-40F6-A456-7AC64E42CD63}" srcOrd="0" destOrd="0" presId="urn:microsoft.com/office/officeart/2005/8/layout/process1"/>
    <dgm:cxn modelId="{9CC3E370-7472-4E15-B526-72FB300D91E9}" type="presOf" srcId="{9BF58EB5-785A-4790-82A6-0F3E153FD68D}" destId="{63AA103B-8F51-482A-957F-FF2804B5BBB0}" srcOrd="1" destOrd="0" presId="urn:microsoft.com/office/officeart/2005/8/layout/process1"/>
    <dgm:cxn modelId="{AE87F1B5-B26D-4BEB-80B5-2EE5437F07AC}" type="presOf" srcId="{9BF58EB5-785A-4790-82A6-0F3E153FD68D}" destId="{E6055F6B-1A7B-491E-9C6C-7B71228A4B55}" srcOrd="0" destOrd="0" presId="urn:microsoft.com/office/officeart/2005/8/layout/process1"/>
    <dgm:cxn modelId="{9C56DB13-E776-4427-A37F-48160DC3B951}" srcId="{B315293D-DB74-40B0-83AC-C3651F45E020}" destId="{245AC34A-9583-42A2-9B9B-599865BE8D2D}" srcOrd="1" destOrd="0" parTransId="{2617C794-E8F2-4A58-B3EA-3F944B90F9B4}" sibTransId="{74280E8E-4C78-4904-A55C-21D63A8EDC52}"/>
    <dgm:cxn modelId="{4F04CF62-8F18-45CD-AB96-39775CAC5015}" type="presOf" srcId="{963EF17D-F063-4932-86EB-B580F6F6D6E6}" destId="{00470425-EB04-4130-8F55-4112E00BC937}" srcOrd="0" destOrd="0" presId="urn:microsoft.com/office/officeart/2005/8/layout/process1"/>
    <dgm:cxn modelId="{EAACA13B-0526-4918-B80E-B27A909BE331}" type="presOf" srcId="{B62417EA-69AF-4770-93D4-A341E88CF39D}" destId="{E22CEC8B-C4C5-47E8-820F-866F6805AF9B}" srcOrd="1" destOrd="0" presId="urn:microsoft.com/office/officeart/2005/8/layout/process1"/>
    <dgm:cxn modelId="{30520559-034C-4BFC-8837-50E9479DA840}" type="presOf" srcId="{B62417EA-69AF-4770-93D4-A341E88CF39D}" destId="{D35AA8ED-CB9F-4C44-B6F1-3457120F7E47}" srcOrd="0" destOrd="0" presId="urn:microsoft.com/office/officeart/2005/8/layout/process1"/>
    <dgm:cxn modelId="{C9366A00-82A0-4C0C-8B21-086127A2943E}" srcId="{B315293D-DB74-40B0-83AC-C3651F45E020}" destId="{EBA43A6C-03A8-4473-9571-E0DEAD876504}" srcOrd="2" destOrd="0" parTransId="{2A8D987E-765D-460A-A078-EE586B69774E}" sibTransId="{B62417EA-69AF-4770-93D4-A341E88CF39D}"/>
    <dgm:cxn modelId="{ED89552C-BCDD-4B8E-948E-1D4EB2BC1CAD}" type="presOf" srcId="{245AC34A-9583-42A2-9B9B-599865BE8D2D}" destId="{09BB40AE-A903-43D3-A0E3-72FABC27C86F}" srcOrd="0" destOrd="0" presId="urn:microsoft.com/office/officeart/2005/8/layout/process1"/>
    <dgm:cxn modelId="{28951A41-5206-430C-AEA2-38D62B8C54BD}" type="presOf" srcId="{74280E8E-4C78-4904-A55C-21D63A8EDC52}" destId="{3411D185-FA50-4487-B160-7E377F7E2FBE}" srcOrd="0" destOrd="0" presId="urn:microsoft.com/office/officeart/2005/8/layout/process1"/>
    <dgm:cxn modelId="{D43C66BE-20BD-4D20-A6D9-977178D657A5}" type="presOf" srcId="{B315293D-DB74-40B0-83AC-C3651F45E020}" destId="{FA5C4B32-2EB4-4E15-9F5A-596455445903}" srcOrd="0" destOrd="0" presId="urn:microsoft.com/office/officeart/2005/8/layout/process1"/>
    <dgm:cxn modelId="{78A147EC-014A-4745-B9C6-8897F9631D10}" type="presOf" srcId="{74280E8E-4C78-4904-A55C-21D63A8EDC52}" destId="{064F0875-2D46-4AC0-9282-CD72C56C858D}" srcOrd="1" destOrd="0" presId="urn:microsoft.com/office/officeart/2005/8/layout/process1"/>
    <dgm:cxn modelId="{9B40F589-0BC5-43A0-B71C-2A2E576008C2}" type="presOf" srcId="{EBA43A6C-03A8-4473-9571-E0DEAD876504}" destId="{33EAD09D-11A0-4169-AE98-8C918B989176}" srcOrd="0" destOrd="0" presId="urn:microsoft.com/office/officeart/2005/8/layout/process1"/>
    <dgm:cxn modelId="{98B7CE4C-3913-40F3-80C2-B064DD14C2F0}" srcId="{B315293D-DB74-40B0-83AC-C3651F45E020}" destId="{6F66F82E-A9A3-41BA-813E-64F7B8C5689F}" srcOrd="0" destOrd="0" parTransId="{DFD2DE6C-C29A-4D0A-9158-938006CCC124}" sibTransId="{9BF58EB5-785A-4790-82A6-0F3E153FD68D}"/>
    <dgm:cxn modelId="{FBD5C812-7B2E-41A5-A271-C940F132120E}" type="presParOf" srcId="{FA5C4B32-2EB4-4E15-9F5A-596455445903}" destId="{A24AA795-9A23-40F6-A456-7AC64E42CD63}" srcOrd="0" destOrd="0" presId="urn:microsoft.com/office/officeart/2005/8/layout/process1"/>
    <dgm:cxn modelId="{4E5A5D9D-715A-42C9-9909-64AEC77269E6}" type="presParOf" srcId="{FA5C4B32-2EB4-4E15-9F5A-596455445903}" destId="{E6055F6B-1A7B-491E-9C6C-7B71228A4B55}" srcOrd="1" destOrd="0" presId="urn:microsoft.com/office/officeart/2005/8/layout/process1"/>
    <dgm:cxn modelId="{8A3FEC54-D335-4696-A97B-BEBF153F59FD}" type="presParOf" srcId="{E6055F6B-1A7B-491E-9C6C-7B71228A4B55}" destId="{63AA103B-8F51-482A-957F-FF2804B5BBB0}" srcOrd="0" destOrd="0" presId="urn:microsoft.com/office/officeart/2005/8/layout/process1"/>
    <dgm:cxn modelId="{DFCE8685-F285-43C6-B8C2-048FE80A3699}" type="presParOf" srcId="{FA5C4B32-2EB4-4E15-9F5A-596455445903}" destId="{09BB40AE-A903-43D3-A0E3-72FABC27C86F}" srcOrd="2" destOrd="0" presId="urn:microsoft.com/office/officeart/2005/8/layout/process1"/>
    <dgm:cxn modelId="{668E6732-81BB-43E1-BCCB-211E0EB42DF9}" type="presParOf" srcId="{FA5C4B32-2EB4-4E15-9F5A-596455445903}" destId="{3411D185-FA50-4487-B160-7E377F7E2FBE}" srcOrd="3" destOrd="0" presId="urn:microsoft.com/office/officeart/2005/8/layout/process1"/>
    <dgm:cxn modelId="{A059E43E-AE2A-44D7-87DB-27C5138BACA6}" type="presParOf" srcId="{3411D185-FA50-4487-B160-7E377F7E2FBE}" destId="{064F0875-2D46-4AC0-9282-CD72C56C858D}" srcOrd="0" destOrd="0" presId="urn:microsoft.com/office/officeart/2005/8/layout/process1"/>
    <dgm:cxn modelId="{6CF11708-4AD2-453A-AFC3-0F3A7B43E962}" type="presParOf" srcId="{FA5C4B32-2EB4-4E15-9F5A-596455445903}" destId="{33EAD09D-11A0-4169-AE98-8C918B989176}" srcOrd="4" destOrd="0" presId="urn:microsoft.com/office/officeart/2005/8/layout/process1"/>
    <dgm:cxn modelId="{5F5A0FC9-42D4-47B9-8E01-3B0CA5E1F89C}" type="presParOf" srcId="{FA5C4B32-2EB4-4E15-9F5A-596455445903}" destId="{D35AA8ED-CB9F-4C44-B6F1-3457120F7E47}" srcOrd="5" destOrd="0" presId="urn:microsoft.com/office/officeart/2005/8/layout/process1"/>
    <dgm:cxn modelId="{EA62C81A-2247-4719-8350-402ADB9F0FD4}" type="presParOf" srcId="{D35AA8ED-CB9F-4C44-B6F1-3457120F7E47}" destId="{E22CEC8B-C4C5-47E8-820F-866F6805AF9B}" srcOrd="0" destOrd="0" presId="urn:microsoft.com/office/officeart/2005/8/layout/process1"/>
    <dgm:cxn modelId="{CCFE813A-91B3-4E7C-A74B-161290A6E36D}" type="presParOf" srcId="{FA5C4B32-2EB4-4E15-9F5A-596455445903}" destId="{00470425-EB04-4130-8F55-4112E00BC937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AA795-9A23-40F6-A456-7AC64E42CD63}">
      <dsp:nvSpPr>
        <dsp:cNvPr id="0" name=""/>
        <dsp:cNvSpPr/>
      </dsp:nvSpPr>
      <dsp:spPr>
        <a:xfrm>
          <a:off x="7747" y="762786"/>
          <a:ext cx="1165803" cy="1042727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 smtClean="0"/>
            <a:t>Feature File</a:t>
          </a:r>
          <a:endParaRPr lang="en-US" sz="2000" b="1" kern="1200" baseline="0" dirty="0"/>
        </a:p>
      </dsp:txBody>
      <dsp:txXfrm>
        <a:off x="38287" y="793326"/>
        <a:ext cx="1104723" cy="981647"/>
      </dsp:txXfrm>
    </dsp:sp>
    <dsp:sp modelId="{E6055F6B-1A7B-491E-9C6C-7B71228A4B55}">
      <dsp:nvSpPr>
        <dsp:cNvPr id="0" name=""/>
        <dsp:cNvSpPr/>
      </dsp:nvSpPr>
      <dsp:spPr>
        <a:xfrm rot="32768">
          <a:off x="1290125" y="1147435"/>
          <a:ext cx="247161" cy="289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290127" y="1204906"/>
        <a:ext cx="173013" cy="173471"/>
      </dsp:txXfrm>
    </dsp:sp>
    <dsp:sp modelId="{09BB40AE-A903-43D3-A0E3-72FABC27C86F}">
      <dsp:nvSpPr>
        <dsp:cNvPr id="0" name=""/>
        <dsp:cNvSpPr/>
      </dsp:nvSpPr>
      <dsp:spPr>
        <a:xfrm>
          <a:off x="1639872" y="778343"/>
          <a:ext cx="1165803" cy="1042727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 smtClean="0"/>
            <a:t>Step </a:t>
          </a:r>
          <a:r>
            <a:rPr lang="en-US" sz="2000" b="1" kern="1200" baseline="0" dirty="0" smtClean="0"/>
            <a:t>Definition</a:t>
          </a:r>
          <a:r>
            <a:rPr lang="en-US" sz="1800" kern="1200" dirty="0" smtClean="0"/>
            <a:t>	</a:t>
          </a:r>
          <a:endParaRPr lang="en-US" sz="1800" kern="1200" dirty="0"/>
        </a:p>
      </dsp:txBody>
      <dsp:txXfrm>
        <a:off x="1670412" y="808883"/>
        <a:ext cx="1104723" cy="981647"/>
      </dsp:txXfrm>
    </dsp:sp>
    <dsp:sp modelId="{3411D185-FA50-4487-B160-7E377F7E2FBE}">
      <dsp:nvSpPr>
        <dsp:cNvPr id="0" name=""/>
        <dsp:cNvSpPr/>
      </dsp:nvSpPr>
      <dsp:spPr>
        <a:xfrm rot="21571970">
          <a:off x="2922251" y="1148436"/>
          <a:ext cx="247158" cy="289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2922252" y="1206562"/>
        <a:ext cx="173011" cy="173471"/>
      </dsp:txXfrm>
    </dsp:sp>
    <dsp:sp modelId="{33EAD09D-11A0-4169-AE98-8C918B989176}">
      <dsp:nvSpPr>
        <dsp:cNvPr id="0" name=""/>
        <dsp:cNvSpPr/>
      </dsp:nvSpPr>
      <dsp:spPr>
        <a:xfrm>
          <a:off x="3271996" y="762786"/>
          <a:ext cx="1717531" cy="1042727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baseline="0" dirty="0" smtClean="0"/>
            <a:t>Automation Code</a:t>
          </a:r>
          <a:endParaRPr lang="en-US" sz="2100" b="1" kern="1200" baseline="0" dirty="0"/>
        </a:p>
      </dsp:txBody>
      <dsp:txXfrm>
        <a:off x="3302536" y="793326"/>
        <a:ext cx="1656451" cy="981647"/>
      </dsp:txXfrm>
    </dsp:sp>
    <dsp:sp modelId="{D35AA8ED-CB9F-4C44-B6F1-3457120F7E47}">
      <dsp:nvSpPr>
        <dsp:cNvPr id="0" name=""/>
        <dsp:cNvSpPr/>
      </dsp:nvSpPr>
      <dsp:spPr>
        <a:xfrm>
          <a:off x="5106108" y="1139590"/>
          <a:ext cx="247150" cy="289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5106108" y="1197414"/>
        <a:ext cx="173005" cy="173471"/>
      </dsp:txXfrm>
    </dsp:sp>
    <dsp:sp modelId="{00470425-EB04-4130-8F55-4112E00BC937}">
      <dsp:nvSpPr>
        <dsp:cNvPr id="0" name=""/>
        <dsp:cNvSpPr/>
      </dsp:nvSpPr>
      <dsp:spPr>
        <a:xfrm>
          <a:off x="5455849" y="762786"/>
          <a:ext cx="1165803" cy="1042727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baseline="0" dirty="0" smtClean="0"/>
            <a:t>Reports</a:t>
          </a:r>
          <a:endParaRPr lang="en-US" sz="2100" b="1" kern="1200" baseline="0" dirty="0"/>
        </a:p>
      </dsp:txBody>
      <dsp:txXfrm>
        <a:off x="5486389" y="793326"/>
        <a:ext cx="1104723" cy="981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A4F5A-BD45-3E47-814B-816513ADF290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D3D24-2402-514C-936F-8FB708CB7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2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10B53-3B09-4086-83BD-8F6B26BC6CD9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74516-4FEF-406F-8218-9650BFD86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D5D357-131A-4A38-808F-DA5D745A7D7A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 dirty="0">
              <a:latin typeface="Arial" charset="0"/>
              <a:ea typeface="Microsoft YaHei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fld id="{DC92A6A0-396D-490D-A749-785D60CB396C}" type="slidenum">
              <a:rPr lang="en-US" sz="1400">
                <a:solidFill>
                  <a:srgbClr val="000000"/>
                </a:solidFill>
                <a:latin typeface="Arial" charset="0"/>
                <a:ea typeface="Microsoft YaHei" charset="-122"/>
              </a:rPr>
              <a:pPr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1</a:t>
            </a:fld>
            <a:endParaRPr lang="en-US" sz="1400">
              <a:solidFill>
                <a:srgbClr val="000000"/>
              </a:solidFill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29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Test Pyramid and explain</a:t>
            </a:r>
            <a:r>
              <a:rPr lang="en-US" baseline="0" dirty="0" smtClean="0"/>
              <a:t> it</a:t>
            </a:r>
          </a:p>
          <a:p>
            <a:r>
              <a:rPr lang="en-US" baseline="0" dirty="0" smtClean="0"/>
              <a:t>Also associate BDD with test pyramid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16-4FEF-406F-8218-9650BFD860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9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Example: Login of Gmail</a:t>
            </a:r>
          </a:p>
          <a:p>
            <a:r>
              <a:rPr lang="en-US" baseline="0" dirty="0" smtClean="0"/>
              <a:t>Second Example : Same as above but in context of communication tool</a:t>
            </a:r>
          </a:p>
          <a:p>
            <a:r>
              <a:rPr lang="en-US" baseline="0" dirty="0" smtClean="0"/>
              <a:t>Third example: </a:t>
            </a:r>
            <a:r>
              <a:rPr lang="en-US" baseline="0" dirty="0" err="1" smtClean="0"/>
              <a:t>Whats</a:t>
            </a:r>
            <a:r>
              <a:rPr lang="en-US" baseline="0" dirty="0" smtClean="0"/>
              <a:t> the next best thing a compose email does not do ? Save as Draft or send?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16-4FEF-406F-8218-9650BFD860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51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r>
              <a:rPr lang="en-US" baseline="0" dirty="0" smtClean="0"/>
              <a:t> the background – What’s the Objective, End Goal of any Project lifecycle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16-4FEF-406F-8218-9650BFD860F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5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Focuses on Intent rather than Implementation</a:t>
            </a:r>
          </a:p>
          <a:p>
            <a:r>
              <a:rPr lang="en-US" dirty="0" smtClean="0"/>
              <a:t>Involves Non Technical members of the Team also</a:t>
            </a:r>
          </a:p>
          <a:p>
            <a:r>
              <a:rPr lang="en-US" dirty="0" smtClean="0"/>
              <a:t>Better Communication in Team</a:t>
            </a:r>
          </a:p>
          <a:p>
            <a:r>
              <a:rPr lang="en-US" dirty="0" smtClean="0"/>
              <a:t>Better Commitment and buy-in</a:t>
            </a:r>
          </a:p>
          <a:p>
            <a:r>
              <a:rPr lang="en-US" dirty="0" smtClean="0"/>
              <a:t>Ubiquitous domain language</a:t>
            </a:r>
          </a:p>
          <a:p>
            <a:r>
              <a:rPr lang="en-US" dirty="0" smtClean="0"/>
              <a:t>Right Focus</a:t>
            </a:r>
          </a:p>
          <a:p>
            <a:r>
              <a:rPr lang="en-US" dirty="0" smtClean="0"/>
              <a:t>Evolutionary Design</a:t>
            </a:r>
          </a:p>
          <a:p>
            <a:r>
              <a:rPr lang="en-US" dirty="0" smtClean="0"/>
              <a:t>Breaking the knowledge Silos in distributed team</a:t>
            </a:r>
          </a:p>
          <a:p>
            <a:r>
              <a:rPr lang="en-US" dirty="0" smtClean="0"/>
              <a:t>Increases Confidence in code</a:t>
            </a:r>
          </a:p>
          <a:p>
            <a:r>
              <a:rPr lang="en-US" dirty="0" smtClean="0"/>
              <a:t>Less Bugs and app is always tested</a:t>
            </a:r>
          </a:p>
          <a:p>
            <a:r>
              <a:rPr lang="en-US" dirty="0" smtClean="0"/>
              <a:t>Everything is always Documented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16-4FEF-406F-8218-9650BFD860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1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D5D357-131A-4A38-808F-DA5D745A7D7A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ea typeface="Microsoft YaHei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fld id="{DC92A6A0-396D-490D-A749-785D60CB396C}" type="slidenum">
              <a:rPr lang="en-US" sz="1400">
                <a:solidFill>
                  <a:srgbClr val="000000"/>
                </a:solidFill>
                <a:latin typeface="Arial" charset="0"/>
                <a:ea typeface="Microsoft YaHei" charset="-122"/>
              </a:rPr>
              <a:pPr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22</a:t>
            </a:fld>
            <a:endParaRPr lang="en-US" sz="1400">
              <a:solidFill>
                <a:srgbClr val="000000"/>
              </a:solidFill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697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D5D357-131A-4A38-808F-DA5D745A7D7A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ea typeface="Microsoft YaHei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fld id="{DC92A6A0-396D-490D-A749-785D60CB396C}" type="slidenum">
              <a:rPr lang="en-US" sz="1400">
                <a:solidFill>
                  <a:srgbClr val="000000"/>
                </a:solidFill>
                <a:latin typeface="Arial" charset="0"/>
                <a:ea typeface="Microsoft YaHei" charset="-122"/>
              </a:rPr>
              <a:pPr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23</a:t>
            </a:fld>
            <a:endParaRPr lang="en-US" sz="1400">
              <a:solidFill>
                <a:srgbClr val="000000"/>
              </a:solidFill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697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an</a:t>
            </a:r>
            <a:r>
              <a:rPr lang="en-US" baseline="0" dirty="0" smtClean="0"/>
              <a:t> exercise about Given When Then</a:t>
            </a:r>
          </a:p>
          <a:p>
            <a:r>
              <a:rPr lang="en-US" baseline="0" dirty="0" smtClean="0"/>
              <a:t>Confuse </a:t>
            </a:r>
            <a:r>
              <a:rPr lang="en-US" baseline="0" smtClean="0"/>
              <a:t>aidience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16-4FEF-406F-8218-9650BFD860F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89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D5D357-131A-4A38-808F-DA5D745A7D7A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ea typeface="Microsoft YaHei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fld id="{DC92A6A0-396D-490D-A749-785D60CB396C}" type="slidenum">
              <a:rPr lang="en-US" sz="1400">
                <a:solidFill>
                  <a:srgbClr val="000000"/>
                </a:solidFill>
                <a:latin typeface="Arial" charset="0"/>
                <a:ea typeface="Microsoft YaHei" charset="-122"/>
              </a:rPr>
              <a:pPr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33</a:t>
            </a:fld>
            <a:endParaRPr lang="en-US" sz="1400">
              <a:solidFill>
                <a:srgbClr val="000000"/>
              </a:solidFill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697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/>
              <a:t>Step Definitions should be unique across all files.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/>
              <a:t>Where we store Step Definition files that can be Defined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16-4FEF-406F-8218-9650BFD860F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33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features parameter is not specified Cucumber-JVM will search for feature files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classpath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the same package as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RunTests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16-4FEF-406F-8218-9650BFD860F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31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D5D357-131A-4A38-808F-DA5D745A7D7A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ea typeface="Microsoft YaHei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fld id="{DC92A6A0-396D-490D-A749-785D60CB396C}" type="slidenum">
              <a:rPr lang="en-US" sz="1400">
                <a:solidFill>
                  <a:srgbClr val="000000"/>
                </a:solidFill>
                <a:latin typeface="Arial" charset="0"/>
                <a:ea typeface="Microsoft YaHei" charset="-122"/>
              </a:rPr>
              <a:pPr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3</a:t>
            </a:fld>
            <a:endParaRPr lang="en-US" sz="1400">
              <a:solidFill>
                <a:srgbClr val="000000"/>
              </a:solidFill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311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16-4FEF-406F-8218-9650BFD860F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6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test -</a:t>
            </a:r>
            <a:r>
              <a:rPr lang="en-US" dirty="0" err="1" smtClean="0"/>
              <a:t>Dcucumber.options</a:t>
            </a:r>
            <a:r>
              <a:rPr lang="en-US" smtClean="0"/>
              <a:t>="--tags @rest"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16-4FEF-406F-8218-9650BFD860F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58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Comments</a:t>
            </a:r>
            <a:r>
              <a:rPr lang="en-US" baseline="0" dirty="0" smtClean="0"/>
              <a:t> tags </a:t>
            </a:r>
            <a:r>
              <a:rPr lang="en-US" baseline="0" smtClean="0"/>
              <a:t>in RunCukeTest.java </a:t>
            </a:r>
            <a:r>
              <a:rPr lang="en-US" baseline="0" dirty="0" smtClean="0"/>
              <a:t>file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Remove all tags from scenario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- Then do: </a:t>
            </a:r>
            <a:r>
              <a:rPr lang="en-US" dirty="0" err="1" smtClean="0"/>
              <a:t>mvn</a:t>
            </a:r>
            <a:r>
              <a:rPr lang="en-US" dirty="0" smtClean="0"/>
              <a:t> test  -</a:t>
            </a:r>
            <a:r>
              <a:rPr lang="en-US" dirty="0" err="1" smtClean="0"/>
              <a:t>Dcucumber.options</a:t>
            </a:r>
            <a:r>
              <a:rPr lang="en-US" dirty="0" smtClean="0"/>
              <a:t>="</a:t>
            </a:r>
            <a:r>
              <a:rPr lang="en-US" dirty="0" err="1" smtClean="0"/>
              <a:t>src</a:t>
            </a:r>
            <a:r>
              <a:rPr lang="en-US" dirty="0" smtClean="0"/>
              <a:t>/test/features/com/sample/demo.feature:13"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16-4FEF-406F-8218-9650BFD860F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7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D5D357-131A-4A38-808F-DA5D745A7D7A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</a:pPr>
            <a:endParaRPr lang="en-US" sz="2000">
              <a:latin typeface="Arial" charset="0"/>
              <a:ea typeface="Microsoft YaHei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/>
          <a:p>
            <a:pPr defTabSz="45720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fld id="{DC92A6A0-396D-490D-A749-785D60CB396C}" type="slidenum">
              <a:rPr lang="en-US" sz="1400">
                <a:solidFill>
                  <a:srgbClr val="000000"/>
                </a:solidFill>
                <a:latin typeface="Arial" charset="0"/>
                <a:ea typeface="Microsoft YaHei" charset="-122"/>
              </a:rPr>
              <a:pPr defTabSz="45720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7</a:t>
            </a:fld>
            <a:endParaRPr lang="en-US" sz="1400">
              <a:solidFill>
                <a:srgbClr val="000000"/>
              </a:solidFill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16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r>
              <a:rPr lang="en-US" baseline="0" dirty="0" smtClean="0"/>
              <a:t> the background – What’s the Objective, End Goal of any Project lifecycle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16-4FEF-406F-8218-9650BFD860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"single" unit test describing an aspect of the program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the test, which should fail because the program lacks that feature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"just enough" code, the simplest possible, to make the test pass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"refactor" the code until it conforms to the simplicity criteria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repeat, "accumulating" unit tests over 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16-4FEF-406F-8218-9650BFD860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65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how a TDD test looks like.</a:t>
            </a:r>
          </a:p>
          <a:p>
            <a:endParaRPr lang="en-US" dirty="0" smtClean="0"/>
          </a:p>
          <a:p>
            <a:r>
              <a:rPr lang="en-US" dirty="0" smtClean="0"/>
              <a:t>TDD is more related to:</a:t>
            </a:r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16-4FEF-406F-8218-9650BFD860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49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how a TDD test looks like.</a:t>
            </a:r>
          </a:p>
          <a:p>
            <a:endParaRPr lang="en-US" dirty="0" smtClean="0"/>
          </a:p>
          <a:p>
            <a:r>
              <a:rPr lang="en-US" dirty="0" smtClean="0"/>
              <a:t>TDD is more related to:</a:t>
            </a:r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16-4FEF-406F-8218-9650BFD860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4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r>
              <a:rPr lang="en-US" baseline="0" dirty="0" smtClean="0"/>
              <a:t> the background – What’s the Objective, End Goal of any Project lifecycle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16-4FEF-406F-8218-9650BFD860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74516-4FEF-406F-8218-9650BFD860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4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3/10/14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fld id="{9EC35E08-BF8A-4269-9727-267419EF2D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3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0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0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82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5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5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3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97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61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02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99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50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3/10/14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fld id="{9EC35E08-BF8A-4269-9727-267419EF2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9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16/08/15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056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16/08/15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45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16/08/15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873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16/08/15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86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16/08/15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4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77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16/08/15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743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16/08/15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145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16/08/15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668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16/08/15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810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16/08/15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223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16/08/15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16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3/10/14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fld id="{9EC35E08-BF8A-4269-9727-267419EF2D4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468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3/10/14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76D06E6-78EC-4FC1-88BF-94B70F929F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720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3/10/14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7AEAC34-2101-4EDF-82BD-ED57E4B103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25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3/10/14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7A578E9-A501-4943-89BD-A9644871E1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64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3/10/14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B4720F2-F18B-4280-BA8F-47978F2DD2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398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3/10/14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5638F7D-9F52-4F43-B0DD-400E900D7B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7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3/10/14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82317A7-9315-4C09-BBCB-680D764357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1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3/10/14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AE398C7-9628-4133-8F13-6A2B8E297D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91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3/10/14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CDC525A-D37C-4DF3-93BB-727A604423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38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3/10/14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BB2E3A3-AA2F-4D71-8166-CFAB2354D2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465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3/10/14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AC394FC-0594-4919-B8D1-155937F1E3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11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3/10/14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F077A04-0FC9-446A-9442-00AA7EDC24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9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3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3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7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fld id="{D152E09E-4D37-40E9-9761-F132ECAEBBF1}" type="datetimeFigureOut">
              <a:rPr lang="en-US" smtClean="0"/>
              <a:t>16/08/15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fld id="{32DFC4FC-586B-452C-8941-DCF90824FC2E}" type="slidenum">
              <a:rPr lang="en-US" smtClean="0"/>
              <a:t>‹#›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71848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2E09E-4D37-40E9-9761-F132ECAEBBF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16/08/15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C4FC-586B-452C-8941-DCF90824FC2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45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 cap="flat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0"/>
            <a:r>
              <a:rPr lang="en-GB" smtClean="0"/>
              <a:t>Ninth Outline LevelClick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/>
              <a:t>3/10/14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fld id="{16BACB0E-3EF1-4623-9AAD-6F3F3E1DB943}" type="slidenum">
              <a:rPr lang="en-US"/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6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/>
  <p:txStyles>
    <p:titleStyle>
      <a:lvl1pPr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3.ntu.edu.sg/home/ehchua/programming/howto/jdk_howto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etsy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behat.org/guides/1.gherkin.html" TargetMode="External"/><Relationship Id="rId4" Type="http://schemas.openxmlformats.org/officeDocument/2006/relationships/hyperlink" Target="https://github.com/cucumber/cucumber/wiki" TargetMode="External"/><Relationship Id="rId5" Type="http://schemas.openxmlformats.org/officeDocument/2006/relationships/hyperlink" Target="https://github.com/cucumber/cucumber-jvm" TargetMode="External"/><Relationship Id="rId6" Type="http://schemas.openxmlformats.org/officeDocument/2006/relationships/hyperlink" Target="http://cukes.info/api/cucumber/jvm/javadoc/cucumber/api/CucumberOptions.html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ukes.info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indMap%5CBDD.p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ln/>
        </p:spPr>
        <p:txBody>
          <a:bodyPr/>
          <a:lstStyle/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>
                <a:solidFill>
                  <a:srgbClr val="7030A0"/>
                </a:solidFill>
                <a:latin typeface="Calibri" charset="0"/>
              </a:rPr>
              <a:t>BDD using Cucumber-JVM</a:t>
            </a:r>
            <a:endParaRPr lang="en-US" dirty="0">
              <a:solidFill>
                <a:srgbClr val="7030A0"/>
              </a:solidFill>
              <a:latin typeface="Calibri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29000"/>
            <a:ext cx="438484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31213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848600" cy="914400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sz="3600" dirty="0" smtClean="0">
                <a:solidFill>
                  <a:srgbClr val="7030A0"/>
                </a:solidFill>
                <a:latin typeface="Calibri" charset="0"/>
              </a:rPr>
              <a:t>Test Driven Development</a:t>
            </a:r>
            <a:endParaRPr lang="en-US" sz="3600" dirty="0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997090"/>
            <a:ext cx="6248400" cy="563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2400" dirty="0"/>
              <a:t>A</a:t>
            </a:r>
            <a:r>
              <a:rPr lang="en-IN" sz="2400" dirty="0" smtClean="0"/>
              <a:t>ctivities </a:t>
            </a:r>
            <a:r>
              <a:rPr lang="en-IN" sz="2400" dirty="0"/>
              <a:t>are tightly interwoven: </a:t>
            </a:r>
            <a:endParaRPr lang="en-IN" sz="2400" dirty="0" smtClean="0"/>
          </a:p>
          <a:p>
            <a:pPr marL="742950" lvl="1" indent="-285750">
              <a:buFont typeface="Arial"/>
              <a:buChar char="•"/>
            </a:pPr>
            <a:r>
              <a:rPr lang="en-IN" sz="2400" b="1" dirty="0"/>
              <a:t>C</a:t>
            </a:r>
            <a:r>
              <a:rPr lang="en-IN" sz="2400" b="1" dirty="0" smtClean="0"/>
              <a:t>oding</a:t>
            </a:r>
            <a:r>
              <a:rPr lang="en-IN" sz="2400" dirty="0" smtClean="0"/>
              <a:t>,</a:t>
            </a:r>
          </a:p>
          <a:p>
            <a:pPr marL="742950" lvl="1" indent="-285750">
              <a:buFont typeface="Arial"/>
              <a:buChar char="•"/>
            </a:pPr>
            <a:r>
              <a:rPr lang="en-IN" sz="2400" b="1" dirty="0"/>
              <a:t>T</a:t>
            </a:r>
            <a:r>
              <a:rPr lang="en-IN" sz="2400" b="1" dirty="0" smtClean="0"/>
              <a:t>esting</a:t>
            </a:r>
            <a:r>
              <a:rPr lang="en-IN" sz="2400" dirty="0" smtClean="0"/>
              <a:t> </a:t>
            </a:r>
            <a:r>
              <a:rPr lang="en-IN" sz="2400" dirty="0"/>
              <a:t>(in the form of writing </a:t>
            </a:r>
            <a:r>
              <a:rPr lang="en-IN" sz="2400" i="1" u="sng" dirty="0"/>
              <a:t>unit tests</a:t>
            </a:r>
            <a:r>
              <a:rPr lang="en-IN" sz="2400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IN" sz="2400" b="1" dirty="0" smtClean="0"/>
              <a:t>Design</a:t>
            </a:r>
            <a:r>
              <a:rPr lang="en-IN" sz="2400" dirty="0" smtClean="0"/>
              <a:t> </a:t>
            </a:r>
            <a:r>
              <a:rPr lang="en-IN" sz="2400" dirty="0"/>
              <a:t>(in the form of </a:t>
            </a:r>
            <a:r>
              <a:rPr lang="en-IN" sz="2400" i="1" u="sng" dirty="0"/>
              <a:t>refactoring</a:t>
            </a:r>
            <a:r>
              <a:rPr lang="en-IN" sz="2400" dirty="0"/>
              <a:t>). </a:t>
            </a:r>
            <a:endParaRPr lang="en-IN" sz="2400" dirty="0" smtClean="0"/>
          </a:p>
          <a:p>
            <a:pPr marL="742950" lvl="1" indent="-285750">
              <a:buFont typeface="Arial"/>
              <a:buChar char="•"/>
            </a:pPr>
            <a:endParaRPr lang="en-IN" sz="2400" dirty="0"/>
          </a:p>
          <a:p>
            <a:pPr marL="285750" indent="-285750">
              <a:buFont typeface="Arial"/>
              <a:buChar char="•"/>
            </a:pPr>
            <a:r>
              <a:rPr lang="en-IN" sz="2400" dirty="0" smtClean="0"/>
              <a:t>Typical Pitfalls:</a:t>
            </a:r>
          </a:p>
          <a:p>
            <a:pPr marL="742950" lvl="1" indent="-285750">
              <a:buFont typeface="Arial"/>
              <a:buChar char="•"/>
            </a:pPr>
            <a:r>
              <a:rPr lang="en-IN" sz="2400" b="1" i="1" u="sng" dirty="0"/>
              <a:t>P</a:t>
            </a:r>
            <a:r>
              <a:rPr lang="en-IN" sz="2400" b="1" i="1" u="sng" dirty="0" smtClean="0"/>
              <a:t>artial </a:t>
            </a:r>
            <a:r>
              <a:rPr lang="en-IN" sz="2400" b="1" i="1" u="sng" dirty="0"/>
              <a:t>adoption </a:t>
            </a:r>
            <a:r>
              <a:rPr lang="en-IN" sz="2400" dirty="0"/>
              <a:t>- only a few </a:t>
            </a:r>
            <a:r>
              <a:rPr lang="en-IN" sz="2400" b="1" dirty="0">
                <a:solidFill>
                  <a:srgbClr val="FF0000"/>
                </a:solidFill>
              </a:rPr>
              <a:t>developers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on the team use TDD</a:t>
            </a:r>
          </a:p>
          <a:p>
            <a:pPr marL="742950" lvl="1" indent="-285750">
              <a:buFont typeface="Arial"/>
              <a:buChar char="•"/>
            </a:pPr>
            <a:r>
              <a:rPr lang="en-IN" sz="2400" b="1" i="1" u="sng" dirty="0"/>
              <a:t>P</a:t>
            </a:r>
            <a:r>
              <a:rPr lang="en-IN" sz="2400" b="1" i="1" u="sng" dirty="0" smtClean="0"/>
              <a:t>oor </a:t>
            </a:r>
            <a:r>
              <a:rPr lang="en-IN" sz="2400" b="1" i="1" u="sng" dirty="0"/>
              <a:t>maintenance of the test suite </a:t>
            </a:r>
            <a:r>
              <a:rPr lang="en-IN" sz="2400" dirty="0"/>
              <a:t>- most commonly leading to a test suite with a prohibitively long running time</a:t>
            </a:r>
          </a:p>
          <a:p>
            <a:pPr marL="742950" lvl="1" indent="-285750">
              <a:buFont typeface="Arial"/>
              <a:buChar char="•"/>
            </a:pPr>
            <a:r>
              <a:rPr lang="en-IN" sz="2400" b="1" i="1" u="sng" dirty="0" smtClean="0"/>
              <a:t>Abandoned </a:t>
            </a:r>
            <a:r>
              <a:rPr lang="en-IN" sz="2400" b="1" i="1" u="sng" dirty="0"/>
              <a:t>test suite </a:t>
            </a:r>
            <a:r>
              <a:rPr lang="en-IN" sz="2400" dirty="0"/>
              <a:t>(i.e. seldom or never run) - sometimes as a result of poor maintenance, sometimes as a result of team </a:t>
            </a:r>
            <a:r>
              <a:rPr lang="en-IN" sz="2400" dirty="0" smtClean="0"/>
              <a:t>turnover</a:t>
            </a:r>
          </a:p>
        </p:txBody>
      </p:sp>
    </p:spTree>
    <p:extLst>
      <p:ext uri="{BB962C8B-B14F-4D97-AF65-F5344CB8AC3E}">
        <p14:creationId xmlns:p14="http://schemas.microsoft.com/office/powerpoint/2010/main" val="120431288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dirty="0" smtClean="0">
                <a:solidFill>
                  <a:srgbClr val="7030A0"/>
                </a:solidFill>
                <a:latin typeface="Calibri" charset="0"/>
              </a:rPr>
              <a:t>Test Driven Development</a:t>
            </a:r>
            <a:endParaRPr lang="en-US" dirty="0" smtClean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295400"/>
            <a:ext cx="70485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8541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06-27 at 10.32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7" y="595280"/>
            <a:ext cx="8027133" cy="56531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76800" y="4648200"/>
            <a:ext cx="17526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86400" y="47244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TDD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44830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848600" cy="914400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sz="3600" dirty="0" smtClean="0">
                <a:solidFill>
                  <a:srgbClr val="7030A0"/>
                </a:solidFill>
                <a:latin typeface="Calibri" charset="0"/>
              </a:rPr>
              <a:t>Acceptance Test Driven Development</a:t>
            </a:r>
            <a:endParaRPr lang="en-US" sz="3600" dirty="0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1143000"/>
            <a:ext cx="6248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IN" sz="2400" dirty="0" smtClean="0"/>
              <a:t>This </a:t>
            </a:r>
            <a:r>
              <a:rPr lang="en-IN" sz="2400" dirty="0"/>
              <a:t>practice consists in the use of </a:t>
            </a:r>
            <a:r>
              <a:rPr lang="en-IN" sz="2400" b="1" dirty="0"/>
              <a:t>automated acceptance tests</a:t>
            </a:r>
            <a:r>
              <a:rPr lang="en-IN" sz="2400" dirty="0"/>
              <a:t> with the additional constraint that these tests be written in </a:t>
            </a:r>
            <a:r>
              <a:rPr lang="en-IN" sz="2400" b="1" dirty="0"/>
              <a:t>advance</a:t>
            </a:r>
            <a:r>
              <a:rPr lang="en-IN" sz="2400" dirty="0"/>
              <a:t> of implementing the corresponding functionality. </a:t>
            </a:r>
            <a:endParaRPr lang="en-IN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IN" sz="2400" dirty="0"/>
              <a:t>Just as </a:t>
            </a:r>
            <a:r>
              <a:rPr lang="en-IN" sz="2400" b="1" dirty="0"/>
              <a:t>TDD</a:t>
            </a:r>
            <a:r>
              <a:rPr lang="en-IN" sz="2400" dirty="0"/>
              <a:t> results in applications designed to be easier to </a:t>
            </a:r>
            <a:r>
              <a:rPr lang="en-IN" sz="2400" b="1" dirty="0"/>
              <a:t>unit test</a:t>
            </a:r>
            <a:r>
              <a:rPr lang="en-IN" sz="2400" dirty="0"/>
              <a:t>, </a:t>
            </a:r>
            <a:r>
              <a:rPr lang="en-IN" sz="2400" b="1" i="1" u="sng" dirty="0">
                <a:solidFill>
                  <a:srgbClr val="FF0000"/>
                </a:solidFill>
              </a:rPr>
              <a:t>ATDD favors the creation of interfaces specific to functional </a:t>
            </a:r>
            <a:r>
              <a:rPr lang="en-IN" sz="2400" b="1" i="1" u="sng" dirty="0" smtClean="0">
                <a:solidFill>
                  <a:srgbClr val="FF0000"/>
                </a:solidFill>
              </a:rPr>
              <a:t>testing.</a:t>
            </a:r>
          </a:p>
          <a:p>
            <a:pPr marL="285750" indent="-285750">
              <a:buFont typeface="Arial"/>
              <a:buChar char="•"/>
            </a:pPr>
            <a:endParaRPr lang="en-IN" sz="2400" dirty="0"/>
          </a:p>
          <a:p>
            <a:pPr marL="285750" indent="-285750">
              <a:buFont typeface="Arial"/>
              <a:buChar char="•"/>
            </a:pPr>
            <a:r>
              <a:rPr lang="en-IN" sz="2400" dirty="0" smtClean="0"/>
              <a:t>Famous with advent of Tools like </a:t>
            </a:r>
            <a:r>
              <a:rPr lang="en-IN" sz="2400" b="1" i="1" u="sng" dirty="0" smtClean="0">
                <a:solidFill>
                  <a:srgbClr val="FF0000"/>
                </a:solidFill>
              </a:rPr>
              <a:t>Fitnesse</a:t>
            </a:r>
            <a:endParaRPr lang="en-US" sz="24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0596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19200"/>
            <a:ext cx="7467600" cy="50292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BDD is about Implementing an application by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describing its Behavior </a:t>
            </a:r>
            <a:r>
              <a:rPr lang="en-US" sz="2400" dirty="0" smtClean="0">
                <a:solidFill>
                  <a:schemeClr val="tx1"/>
                </a:solidFill>
              </a:rPr>
              <a:t>from perspective of its all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stakeholders</a:t>
            </a:r>
            <a:r>
              <a:rPr lang="en-US" sz="2400" dirty="0" smtClean="0">
                <a:solidFill>
                  <a:schemeClr val="tx1"/>
                </a:solidFill>
              </a:rPr>
              <a:t>.  - Dan North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BDD describes a cycle of interactions with well defined outputs, resulting in delivery of working, tested </a:t>
            </a:r>
            <a:r>
              <a:rPr lang="en-US" sz="2400" b="1" dirty="0" smtClean="0">
                <a:solidFill>
                  <a:schemeClr val="tx1"/>
                </a:solidFill>
              </a:rPr>
              <a:t>Software that matters.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BDD (Behaviour Driven Development) is a synthesis and refinement of practices stemming from TDD (Test Driven Development) and ATDD (Acceptance Test Driven Development)</a:t>
            </a:r>
            <a:r>
              <a:rPr lang="en-IN" sz="2400" dirty="0" smtClean="0">
                <a:solidFill>
                  <a:srgbClr val="000000"/>
                </a:solidFill>
              </a:rPr>
              <a:t>.</a:t>
            </a:r>
            <a:endParaRPr lang="en-IN" sz="2400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dirty="0" smtClean="0">
                <a:solidFill>
                  <a:srgbClr val="7030A0"/>
                </a:solidFill>
                <a:latin typeface="Calibri" charset="0"/>
              </a:rPr>
              <a:t>BDD - Definition</a:t>
            </a:r>
            <a:endParaRPr lang="en-US" dirty="0" smtClean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636732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229600" cy="5257800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400" dirty="0">
                <a:solidFill>
                  <a:srgbClr val="000000"/>
                </a:solidFill>
              </a:rPr>
              <a:t>BDD augments TDD and ATDD with the following tactics:</a:t>
            </a:r>
          </a:p>
          <a:p>
            <a:pPr marL="342900" indent="-342900" algn="l">
              <a:buFont typeface="Arial"/>
              <a:buChar char="•"/>
            </a:pPr>
            <a:endParaRPr lang="en-IN" sz="2400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IN" sz="2400" dirty="0" smtClean="0">
                <a:solidFill>
                  <a:srgbClr val="000000"/>
                </a:solidFill>
              </a:rPr>
              <a:t>Focus on </a:t>
            </a:r>
            <a:r>
              <a:rPr lang="en-IN" sz="2400" b="1" dirty="0" smtClean="0">
                <a:solidFill>
                  <a:srgbClr val="000000"/>
                </a:solidFill>
              </a:rPr>
              <a:t>Business Outcome/intent </a:t>
            </a:r>
            <a:r>
              <a:rPr lang="en-IN" sz="2400" dirty="0" smtClean="0">
                <a:solidFill>
                  <a:srgbClr val="000000"/>
                </a:solidFill>
              </a:rPr>
              <a:t>of each User </a:t>
            </a:r>
            <a:r>
              <a:rPr lang="en-IN" sz="2400" dirty="0" smtClean="0">
                <a:solidFill>
                  <a:srgbClr val="000000"/>
                </a:solidFill>
              </a:rPr>
              <a:t>Story. </a:t>
            </a:r>
            <a:endParaRPr lang="en-IN" sz="2400" b="1" dirty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IN" sz="2400" b="1" dirty="0" smtClean="0">
              <a:solidFill>
                <a:srgbClr val="000000"/>
              </a:solidFill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400" b="1" i="1" u="sng" dirty="0">
                <a:solidFill>
                  <a:schemeClr val="tx1"/>
                </a:solidFill>
              </a:rPr>
              <a:t>BDD is a vehicle for communication between all the different roles in a software </a:t>
            </a:r>
            <a:r>
              <a:rPr lang="en-US" sz="2400" b="1" i="1" u="sng" dirty="0" smtClean="0">
                <a:solidFill>
                  <a:schemeClr val="tx1"/>
                </a:solidFill>
              </a:rPr>
              <a:t>project. </a:t>
            </a:r>
            <a:r>
              <a:rPr lang="en-IN" sz="2400" dirty="0" smtClean="0">
                <a:solidFill>
                  <a:srgbClr val="000000"/>
                </a:solidFill>
              </a:rPr>
              <a:t>Describe </a:t>
            </a:r>
            <a:r>
              <a:rPr lang="en-IN" sz="2400" dirty="0">
                <a:solidFill>
                  <a:srgbClr val="000000"/>
                </a:solidFill>
              </a:rPr>
              <a:t>behaviors in a </a:t>
            </a:r>
            <a:r>
              <a:rPr lang="en-IN" sz="2400" b="1" dirty="0">
                <a:solidFill>
                  <a:srgbClr val="000000"/>
                </a:solidFill>
              </a:rPr>
              <a:t>single notation </a:t>
            </a:r>
            <a:r>
              <a:rPr lang="en-IN" sz="2400" dirty="0">
                <a:solidFill>
                  <a:srgbClr val="000000"/>
                </a:solidFill>
              </a:rPr>
              <a:t>which is directly accessible to domain experts, testers and developers, so as to improve </a:t>
            </a:r>
            <a:r>
              <a:rPr lang="en-IN" sz="2400" dirty="0" smtClean="0">
                <a:solidFill>
                  <a:srgbClr val="000000"/>
                </a:solidFill>
              </a:rPr>
              <a:t>communication</a:t>
            </a:r>
            <a:r>
              <a:rPr lang="en-IN" sz="2400" dirty="0" smtClean="0">
                <a:solidFill>
                  <a:srgbClr val="000000"/>
                </a:solidFill>
              </a:rPr>
              <a:t>.</a:t>
            </a:r>
            <a:endParaRPr lang="en-US" sz="2400" b="1" i="1" u="sng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sz="2400" dirty="0"/>
          </a:p>
          <a:p>
            <a:pPr marL="342900" indent="-342900" algn="l"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Thinking "from the </a:t>
            </a:r>
            <a:r>
              <a:rPr lang="en-IN" sz="2400" b="1" dirty="0">
                <a:solidFill>
                  <a:srgbClr val="000000"/>
                </a:solidFill>
              </a:rPr>
              <a:t>outside in</a:t>
            </a:r>
            <a:r>
              <a:rPr lang="en-IN" sz="2400" dirty="0">
                <a:solidFill>
                  <a:srgbClr val="000000"/>
                </a:solidFill>
              </a:rPr>
              <a:t>", in other words implement only those behaviors which </a:t>
            </a:r>
            <a:r>
              <a:rPr lang="en-IN" sz="2400" b="1" dirty="0">
                <a:solidFill>
                  <a:srgbClr val="000000"/>
                </a:solidFill>
              </a:rPr>
              <a:t>contribute most directly </a:t>
            </a:r>
            <a:r>
              <a:rPr lang="en-IN" sz="2400" dirty="0">
                <a:solidFill>
                  <a:srgbClr val="000000"/>
                </a:solidFill>
              </a:rPr>
              <a:t>to these business outcomes, so as to minimize waste. </a:t>
            </a:r>
            <a:r>
              <a:rPr lang="en-US" sz="2400" b="1" i="1" u="sng" dirty="0">
                <a:solidFill>
                  <a:srgbClr val="000000"/>
                </a:solidFill>
              </a:rPr>
              <a:t>What’s the next most important thing the system doesn’t do</a:t>
            </a:r>
            <a:r>
              <a:rPr lang="en-US" sz="2400" b="1" i="1" u="sng" dirty="0" smtClean="0">
                <a:solidFill>
                  <a:srgbClr val="000000"/>
                </a:solidFill>
              </a:rPr>
              <a:t>?</a:t>
            </a:r>
            <a:endParaRPr lang="en-IN" sz="2400" b="1" i="1" u="sng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dirty="0" smtClean="0">
                <a:solidFill>
                  <a:srgbClr val="7030A0"/>
                </a:solidFill>
                <a:latin typeface="Calibri" charset="0"/>
              </a:rPr>
              <a:t>What is BDD</a:t>
            </a:r>
            <a:endParaRPr lang="en-US" dirty="0" smtClean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772595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295400"/>
            <a:ext cx="7467600" cy="51054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b="1" i="1" u="sng" dirty="0" smtClean="0"/>
              <a:t>Format</a:t>
            </a:r>
            <a:r>
              <a:rPr lang="en-US" sz="2400" dirty="0"/>
              <a:t>: BDD chooses to use a </a:t>
            </a:r>
            <a:r>
              <a:rPr lang="en-US" sz="2400" b="1" u="sng" dirty="0"/>
              <a:t>semi-formal format </a:t>
            </a:r>
            <a:r>
              <a:rPr lang="en-US" sz="2400" dirty="0"/>
              <a:t>for behavioral specification which is </a:t>
            </a:r>
            <a:r>
              <a:rPr lang="en-US" sz="2400" b="1" dirty="0"/>
              <a:t>borrowed from user story specifications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b="1" dirty="0" smtClean="0"/>
              <a:t>Given</a:t>
            </a:r>
            <a:r>
              <a:rPr lang="en-US" dirty="0"/>
              <a:t> some initial </a:t>
            </a:r>
            <a:r>
              <a:rPr lang="en-US" dirty="0" smtClean="0"/>
              <a:t>context,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When</a:t>
            </a:r>
            <a:r>
              <a:rPr lang="en-US" dirty="0"/>
              <a:t> an event occurs,</a:t>
            </a:r>
            <a:br>
              <a:rPr lang="en-US" dirty="0"/>
            </a:br>
            <a:r>
              <a:rPr lang="en-US" b="1" dirty="0"/>
              <a:t>then</a:t>
            </a:r>
            <a:r>
              <a:rPr lang="en-US" dirty="0"/>
              <a:t> ensure some outcomes</a:t>
            </a:r>
            <a:r>
              <a:rPr lang="en-US" dirty="0" smtClean="0"/>
              <a:t>.</a:t>
            </a:r>
            <a:endParaRPr lang="en-US" sz="2400" i="1" u="sng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i="1" u="sng" dirty="0" smtClean="0"/>
              <a:t>A </a:t>
            </a:r>
            <a:r>
              <a:rPr lang="en-US" sz="2400" i="1" u="sng" dirty="0"/>
              <a:t>story’s behavior is simply its acceptance criteria</a:t>
            </a:r>
            <a:r>
              <a:rPr lang="en-US" sz="2400" i="1" u="sng" dirty="0" smtClean="0"/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400" i="1" u="sng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b="1" i="1" u="sng" dirty="0" smtClean="0"/>
              <a:t>Language</a:t>
            </a:r>
            <a:r>
              <a:rPr lang="en-US" sz="2400" dirty="0" smtClean="0"/>
              <a:t>: </a:t>
            </a:r>
            <a:r>
              <a:rPr lang="en-US" sz="2400" dirty="0"/>
              <a:t>A ubiquitous language is a (semi-)formal language that is shared by all members of a software development </a:t>
            </a:r>
            <a:r>
              <a:rPr lang="en-US" sz="2400" dirty="0" smtClean="0"/>
              <a:t>team.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7030A0"/>
                </a:solidFill>
                <a:latin typeface="Calibri" charset="0"/>
              </a:rPr>
              <a:t>Behavior Driven Development</a:t>
            </a:r>
            <a:endParaRPr lang="en-US" dirty="0" smtClean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938906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14400"/>
            <a:ext cx="7467600" cy="5562600"/>
          </a:xfrm>
        </p:spPr>
        <p:txBody>
          <a:bodyPr/>
          <a:lstStyle/>
          <a:p>
            <a:pPr>
              <a:spcAft>
                <a:spcPts val="1500"/>
              </a:spcAft>
            </a:pPr>
            <a:r>
              <a:rPr lang="en-IN" sz="2400" b="1" u="sng" kern="1400" spc="25" dirty="0">
                <a:solidFill>
                  <a:srgbClr val="17365D"/>
                </a:solidFill>
                <a:ea typeface="ＭＳ ゴシック"/>
                <a:cs typeface="Times New Roman"/>
              </a:rPr>
              <a:t>User Story: Login to </a:t>
            </a:r>
            <a:r>
              <a:rPr lang="en-IN" sz="2400" b="1" u="sng" kern="1400" spc="25" dirty="0" smtClean="0">
                <a:solidFill>
                  <a:srgbClr val="17365D"/>
                </a:solidFill>
                <a:ea typeface="ＭＳ ゴシック"/>
                <a:cs typeface="Times New Roman"/>
              </a:rPr>
              <a:t>Gmail</a:t>
            </a:r>
          </a:p>
          <a:p>
            <a:pPr>
              <a:spcAft>
                <a:spcPts val="1500"/>
              </a:spcAft>
            </a:pPr>
            <a:r>
              <a:rPr lang="en-IN" sz="1800" b="1" dirty="0" smtClean="0">
                <a:solidFill>
                  <a:srgbClr val="345A8A"/>
                </a:solidFill>
                <a:ea typeface="ＭＳ ゴシック"/>
                <a:cs typeface="Times New Roman"/>
              </a:rPr>
              <a:t>What</a:t>
            </a:r>
            <a:r>
              <a:rPr lang="en-IN" sz="1800" b="1" dirty="0">
                <a:solidFill>
                  <a:srgbClr val="345A8A"/>
                </a:solidFill>
                <a:ea typeface="ＭＳ ゴシック"/>
                <a:cs typeface="Times New Roman"/>
              </a:rPr>
              <a:t>?:</a:t>
            </a:r>
          </a:p>
          <a:p>
            <a:pPr>
              <a:spcAft>
                <a:spcPts val="0"/>
              </a:spcAft>
            </a:pPr>
            <a:r>
              <a:rPr lang="en-IN" sz="2400" dirty="0">
                <a:latin typeface="Cambria"/>
                <a:ea typeface="ＭＳ 明朝"/>
                <a:cs typeface="Times New Roman"/>
              </a:rPr>
              <a:t>Ability to login to my Gmail Account</a:t>
            </a:r>
            <a:endParaRPr lang="en-IN" sz="1400" dirty="0">
              <a:latin typeface="Cambria"/>
              <a:ea typeface="ＭＳ 明朝"/>
              <a:cs typeface="Times New Roman"/>
            </a:endParaRP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345A8A"/>
                </a:solidFill>
                <a:ea typeface="ＭＳ ゴシック"/>
                <a:cs typeface="Times New Roman"/>
              </a:rPr>
              <a:t>Why?:</a:t>
            </a:r>
          </a:p>
          <a:p>
            <a:pPr>
              <a:spcAft>
                <a:spcPts val="0"/>
              </a:spcAft>
            </a:pPr>
            <a:r>
              <a:rPr lang="en-IN" sz="2400" dirty="0">
                <a:latin typeface="Cambria"/>
                <a:ea typeface="ＭＳ 明朝"/>
                <a:cs typeface="Times New Roman"/>
              </a:rPr>
              <a:t>I want to read my emails</a:t>
            </a:r>
            <a:endParaRPr lang="en-IN" sz="1400" dirty="0">
              <a:latin typeface="Cambria"/>
              <a:ea typeface="ＭＳ 明朝"/>
              <a:cs typeface="Times New Roman"/>
            </a:endParaRP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345A8A"/>
                </a:solidFill>
                <a:ea typeface="ＭＳ ゴシック"/>
                <a:cs typeface="Times New Roman"/>
              </a:rPr>
              <a:t>Who?:</a:t>
            </a:r>
          </a:p>
          <a:p>
            <a:pPr>
              <a:spcAft>
                <a:spcPts val="0"/>
              </a:spcAft>
            </a:pPr>
            <a:r>
              <a:rPr lang="en-IN" sz="2400" dirty="0">
                <a:latin typeface="Cambria"/>
                <a:ea typeface="ＭＳ 明朝"/>
                <a:cs typeface="Times New Roman"/>
              </a:rPr>
              <a:t>Registered users</a:t>
            </a:r>
            <a:endParaRPr lang="en-IN" sz="1400" dirty="0">
              <a:latin typeface="Cambria"/>
              <a:ea typeface="ＭＳ 明朝"/>
              <a:cs typeface="Times New Roman"/>
            </a:endParaRPr>
          </a:p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345A8A"/>
                </a:solidFill>
                <a:ea typeface="ＭＳ ゴシック"/>
                <a:cs typeface="Times New Roman"/>
              </a:rPr>
              <a:t>Acceptance Cretiria:</a:t>
            </a:r>
          </a:p>
          <a:p>
            <a:pPr marL="342900" lvl="0" indent="-342900" algn="l">
              <a:spcAft>
                <a:spcPts val="0"/>
              </a:spcAft>
              <a:buFont typeface="+mj-lt"/>
              <a:buAutoNum type="arabicPeriod"/>
            </a:pPr>
            <a:r>
              <a:rPr lang="en-IN" sz="2400" dirty="0">
                <a:latin typeface="Cambria"/>
                <a:ea typeface="ＭＳ 明朝"/>
                <a:cs typeface="Times New Roman"/>
              </a:rPr>
              <a:t>When user enters correct usernamne and password, users  are logged in and can check their emails</a:t>
            </a:r>
            <a:endParaRPr lang="en-IN" sz="1400" dirty="0">
              <a:latin typeface="Cambria"/>
              <a:ea typeface="ＭＳ 明朝"/>
              <a:cs typeface="Times New Roman"/>
            </a:endParaRPr>
          </a:p>
          <a:p>
            <a:pPr marL="342900" lvl="0" indent="-342900" algn="l">
              <a:spcAft>
                <a:spcPts val="0"/>
              </a:spcAft>
              <a:buFont typeface="+mj-lt"/>
              <a:buAutoNum type="arabicPeriod"/>
            </a:pPr>
            <a:r>
              <a:rPr lang="en-IN" sz="2400" dirty="0">
                <a:latin typeface="Cambria"/>
                <a:ea typeface="ＭＳ 明朝"/>
                <a:cs typeface="Times New Roman"/>
              </a:rPr>
              <a:t>When user enters </a:t>
            </a:r>
            <a:r>
              <a:rPr lang="en-IN" sz="2400" dirty="0" smtClean="0">
                <a:latin typeface="Cambria"/>
                <a:ea typeface="ＭＳ 明朝"/>
                <a:cs typeface="Times New Roman"/>
              </a:rPr>
              <a:t>incorrect </a:t>
            </a:r>
            <a:r>
              <a:rPr lang="en-IN" sz="2400" dirty="0">
                <a:latin typeface="Cambria"/>
                <a:ea typeface="ＭＳ 明朝"/>
                <a:cs typeface="Times New Roman"/>
              </a:rPr>
              <a:t>usernamne and password, users  get an error message</a:t>
            </a:r>
            <a:endParaRPr lang="en-IN" sz="1400" dirty="0">
              <a:effectLst/>
              <a:latin typeface="Cambria"/>
              <a:ea typeface="ＭＳ 明朝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BDD – User Story</a:t>
            </a:r>
          </a:p>
        </p:txBody>
      </p:sp>
    </p:spTree>
    <p:extLst>
      <p:ext uri="{BB962C8B-B14F-4D97-AF65-F5344CB8AC3E}">
        <p14:creationId xmlns:p14="http://schemas.microsoft.com/office/powerpoint/2010/main" val="370651781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7030A0"/>
                </a:solidFill>
                <a:latin typeface="Calibri" charset="0"/>
              </a:rPr>
              <a:t>BDD – Feature </a:t>
            </a:r>
            <a:endParaRPr lang="en-US" dirty="0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AutoShape 2" descr="data:image/jpeg;base64,/9j/4AAQSkZJRgABAQAAAQABAAD/2wCEAAkGBxMTEhISEhEWFhQXGRgVFRgYGRkdGBscGRgcFx4bGBoYHiogGBslHRgeITEhJikrLi46Fx8zODMtNygtMCsBCgoKDg0OGxAQGzgmICQvLCwsLC00LCwtLCwsLTIsLCwsLC8vLC8sNCwsNCwsLCwsLywsLCwsLCwsLCwtLCwsLP/AABEIAO4A1AMBIgACEQEDEQH/xAAbAAEAAgMBAQAAAAAAAAAAAAAABAUCAwYBB//EADsQAAIBAwIFAgMHAwQCAQUAAAECEQADEgQhBRMiMUEGUTJhcRQjQlKBkaEVFsEHJGKxM/BTQ4KDouH/xAAYAQEAAwEAAAAAAAAAAAAAAAAAAQIDBP/EACkRAQEAAgAFAwMFAQEAAAAAAAABAhEDEiExQRNRoTJhgSJCcdHwsWL/2gAMAwEAAhEDEQA/APn/ABXiXKAE9R/6rbY0uvcArYaDtJKge3k71yvEbzXXLnYdgPYVJva7WIQrX76soAANxwQI2ETttG1B0jaDXjc2iF6paVxBQkEFgYmREfMCqT+vP+atFrVa1kd1vXzbWQ55jRuNwereQNxVYumckAI0khQIPc+Pr8qjcTqrr+vP+an9ef8ANVI9hgSCpBGxEHvTktMYmdxEHuO4qUadDp+KXrmWALYgsY8Aea38L4tzGwJ37iub0Vq47YWpyYEQDEiJMn2jvO1eacujBgDK9X6DufpUbg7qT7n96Sfc/vVO/HMYDWXBgH9CJB+kb14ePqO9p/fx9KnYuZPuf3pJ9z+9Uy+oFO4tPHbxXv8AXh/8VzvHbz7fWguJPuf3pJ9z+9Uh9RINjbb+Kf3In5G/igu5Puf3pJ9z+9Un9yJ+Rv4p/cifkb+KC7k+5/ekn3P71Sf3In5G/in9yJ+Rv4oLuT7n96Sfc/vVJ/cifkb+Kf3In5G/igu5Puf3pJ9z+9Un9yJ+Rv4p/cifkb+KC7k+5/ekn3P71Sf3In5G/in9yJ+Rv4oLuT7n96Sfc/vVJ/cifkb+Kf3In5G/igu5Puf3pVJ/cifkb+KUFDzRU3irEOuVvDoUAZBgQowBBG34Y+oNVVWHG2YupZFQYDEI2S4gkdJBIiQfPcHzNBu4fxt7KhUAjmrdM+cPwke1dCvGNVdsPet2AV5tsZC4hfMYFVwWHYkW/A7T7TXFHsPqf8V1npnXaizphcs6MXANVai7LluaEYIgRW3lWbcD8Q3mKreHjbuxpOLnJqVr/uC7mLY0z80XQwUljckMzBIiZyY/wPFSOG8Z1f8Ath9mvXDbuEAg3FLvFwRmoyDjJp6vwHbvUK1xTU/1DmnTM2ox5TWYuByORyGEDrVykmRuDvVnY9Z6xtUANOWedQGsLzQSbrs7bKcg69p7wDM71E4eM8F4udndz2l0mqsXsRZucw860AobcgNbbEr8WLe07gVc8M4xqbhIt6VrjWbRDgfhAwUmMZA6BIMn2irjX+pOI38VbS8lxb1RUtnbyAtOlzl5kS6ITsCTIrkuG62/pGN25ZcrqLTr95zFFxX/ABKwIJ3gyJ/mmXDxy7xjcJe8bm4zcWBcsvk9pAuRbeEa2rqCNwQx7bE71u/qmqZNQDYuYuApYzjbENahmYQqzPtBB371F9T+p7mtNouipyw3wljLMcmPUTiJGyjYeKtLv+oN5l1KtYszft8osAQVlXzI37s917h/5OfpUelh7I5MUCzc1GkLad7BJR5cAypbKw3dJUxioBBP/lHvvK1Hq28jFXsYkYgq0ggrG5BAhoHt+lSLP+od1TmumtczNbmU3PiDWGbpyiGOlt/TqjvtzvqHi7aq+19lClgoCgzAVQgEn5CmXCwt6wvDxveI3EdWbtx7hEFjPj2jwB7e1RqUq8mpqLzoUpSpClKUClKUClKUClKUClKUClKUHoNWHGmuFk5qBSEXEAsekkkSWYmdzsTtsPFV6mDIqy9Qc7mgXyC4UCQIncnfYSZJ3oK49h9T/iuq4L6j1NjSRbWxyUuAmZFw3C6XA0qwuA/chekgQD5EjlJ2qSmtIstZwWGYOW3ylQQI3iIJ8eTUXfhM15Xmi1eqfW/a7eiDOwa4LSWn5eLg2clCnICSYYHZh3mpNjR8Su6x9UujuC9fbUDe3cVMnS4twKWOxUFokyCvmKj8K9daqxYtaZOWbVsswBUz1ZyMlYMBNwkQQQVUggivb/rrUvc5rLaJzFwjEwd75g9UwftVwd5+HfapQn8E4trdTcsaO1p7Za0HDhluDJVsHTtzoaVAtSvRiZPloqN6gucQ1i2EfR3It2yyYJfIZFW3bzAYkQFVBKgTInuK5zSa9rdxriKoLLdSNyoW7ba2wEmdlcxJ9u9dLpf9RdWmBAtkpbFsFuYdgEAMZwpi2oIUAN5BoKPWendXaID6a6JVX+BiMXQ3AZA/KGJ9sGnsY8u+ntWqszaS+qqouMTacAKZhiSNlMHf5Gp+m9YXkVgLVmWtJZZirSRbtNYR/jjMW3KzEeSCd6D1lqcdUhxx1HxxmsHlm1K4sJ6TENkO21BztKUoFKUoFKUoFKUoFKUoFKUoFKUoFKUoFKUoPU7iKsePW7i3AlwKCqwAikKBJMCQJ6idxI371XL37xVhxsuXQ3LiOSgYFBAhiW3BVdySW7fioK6lWOg4O9221xCDiwTEBixJ7fCpCgzEsQK22/TepYErbDAMEkPbIkwO4aDuwBPYTBqvNj7rzh5XrIqaVan07qdvu+7i2IdCMmEjs3Yjz2+dYLwS6cccCWNwbXLZUC2FYkuGxAhvJ/7FObH3RyZeytpUvW8OuWghuLjnnjupPQxRpAMrDAjeK2twhxjLJ1W2vCHUnFQWiJmdu319jE3KRW3XdX0qyucHZc5ZJW2t0BWDSGx26ex6x37+JG9R+IcOu2GC3UxYiQJB2kjwfcGomeN7VEylRaUpVklKUoFKUoFKUoFKUoFKUoFKUoFKUoFKUoPRVjx/RvbuxccOxUGQI7EpEfLD/qq9O43j51Z+o7Nxbi8y5mSsgkRtmw7DwSC0+cp80EbR8Su2lItsFk9wq5Dt2cjJew2Bq4s3dQbIvc1Fl5UC0gC9SKWyCY2gSV9pgz8+dPYfU/4rquAcJ1FywrJfC2WbeVBh+YoAg+DCsfGyz4rPianVtwua3U2cniDEW1cMqvihi2N7ZcATE7BGbGTtJ81Dv29XpbazgqqzCItMZfJTlsSVblt3kHAewqa/D9fs5vIAXa5OShT92QbkRBUopB295G9Q9LwzV6vUPpAyllyLyQEAtlzOw7S7QAPx9qrj16dF8+k3dpH9C12qWwGa0ZVriBrlpXC3bghnkgjO5cAXLuXHipVj01rVALvYTCw7LzDZJC4o7W2kEhsbymG7B48mrLhnBuMIbVu3fRAistti9sgKpQsMoOSpcdF8hWIiIkabfCOIL1XNbbSLNy51NmI5OnVrbwpE8prHeRsPINa2SuazfdB1HpXiNrd1tqVsZNLWZFpRBznviQq7yQWQDuKp/Vmiu2dRy71y3cfFWLW8Y6xnviB1dUkncyD5Fet6r1hkfaG3XBtll1xKxcMTckMZymfPYVX6/iFy8Va6+TKq2wTE4qIAJHeB5O9OWI1EWlKVKSlKUClKUClKUClKUClKUClKUClKUClKUEvQ6QXBc64KrkBHfeO87d6l+pNI9u6A903CV7naIZliJMbqf395rTwtWK3sbroQhaFmGAO4Ygjbf51jxhSLgm479CEM/eGQNESYifeghnsPqf8AFdD6fsM9tQuqu2/vVTEL0AvLZTn7Wp+HuBXOzWy1qHX4XZdw2xI3EgHbzBO/zNVym4thlJd10z8L1gQBtUmBkibjfALZlwMcsMQRET8qi8H0mq+2XRbvi3eti6128WbEKoOZJVSzA9oxMz2qo/qV6Medcx9s2jtj2n22+leafiF23c51u7cS7uc1Zg++x6gZ3n+ajDGy9Vs8pZqO5tcE4jauDncQFkouoglrjgEWzqriwinZoyJ91JEkAGJoeE693XDXKLgtoxBe5K/aEs27aN0QWuIbYEEqAgyKxXM/17Vfd/7q/wDdkm396/QWkEpv0kgmY7zS3x7VKFC6q8AqG2oFxwAjRKDfZTiNu3SPars3R6z/AE11VtXZr2mxUGTzGALAE8sF0HWQpjxt3ri6sv6/q+r/AHd/qBDfevuG7g77g+araBSlKBSlKBSlKBSlKBSlKBSlKBSlKBSlKBSlKCx4TaLC9i9xSqFujsYPZoPbftXvHrJW4oLXCcASLhllknpn+du0kdwa84Rpi4vY8zJULDDsYPZor3jmmwZN36kDQ5JYdTCOpVPj2HfyNyEngnBBqLVxgTzAwVR2UAx1MxEHvuAQR33qUnpFiJF5QMwgyV1b8IJxIkQXG3kAn2nnhdYKVDEKTuJMGIiR5rM6u4Zm4+5BPUdyOxPvFUuOW+lazLDXWL5vSDgI3NWGdEBg9n+Fo7+Nx/3WjTenhcCNbuEqxuy+DRFtVYYrEknI9vY+xqTw/hBuWLL5XiGdcirSqy5twqxu4ChichAI2NbNN6cukoo1DWxk+K9WQKZ5hVkSwGJ8SLoPvWfPrvWvpy61iruEcEFzUXLFwt93seWJJPNW1tPgFsvopqSPS0Fs7u2DOhVCcsUtPt7j72Nvymo/F+DNpVW4t6SSVMAqRKzsSZIIPsK6Dh/oe7c5Uam4DyUuqeU5Qc3lwLbhuq2vNAuOICQdjtV5vLrKzvLh0yx6qJuBg7pnH2cX18y3kSFiBW3U+k2Rbr85CLYJ7ESVa4rAA9t7TQfO3zi7vejDaW6Ptd5iuna6gt2zEreS24YZ7IM8sh4yYjphsuKegblj7QW1blbSBrkWnlwTdkICwFyDbLneMSWMQRU8uXujmw8xyPEeF8nUnTs/wsqlsHXvG+DgMO/Yipo4AvMZM2gX0sFsCIDA7xHeQB3/AOxWr1jwz7Pq71kNdcKxhrq4swmAe5yUjs3nvAqqbUuZBdoO53O/bv8AsP2plLe1YZS+Kt7PAg+CoxB5l1GZgQsIguTiRKkgkQTvHiqnV2OW7oSDixWR2MGJFeDUPM5tMzMmZHn61rZiSSTJO5NMZlL1pJXlKUq6xSlKBSlKBSlKBSlKBSlKBSlKCfwvRC6LuzEqmS49pB/Fsdv27V7xrRLadFR8wUVspBBO4MR2G2w704XpBcF6VJKoWUggAGR3Hn96y49pUt3ALYIUqDBPUNyIbcwdp/UUFeew+p/xWNZHsPqf8VjQdVwv0/YfTrfe6wBR5QESHXMhgNpXFPh23814/pNVgnUnvckraJEJn2bIKX+7+GQRkO9R+EaXTPZU3EOWV1WYPvCWjcBCmBM7d/FSrnpeyoBOpJGVwHFR2TOACTGXQNp/GP1wuVlvX4dUxlxlmPyj+nPTA1OqvaZr5QWw5yW21xmxdUhLaHJviy27BSfFXOj9AI8f78b2ucgSy7uUJRJ5aNmBzGuK23TyiSOram9N+nE1Gru6Z7xVUyhlCktFxbcgMwEAMbh3+FGq5s+irC/+S+zm5ZuXLPLw6ilqxckS24yu3Fjv90fnW07Oa92vWeiLNtb3+4u3WWw15BbsrOSXktuGHMJKAPMjeMmIGMNxBM9//fFd7p/QVliR9qYAW0cPjbwbJGc3FPMk2QVCExM3F27itvFvQGmt279y3ri3LtC4q4AsSQ7Q2DHFegLl7t9AZQ+eUpSgUpSgUpSgUpSgUpSgUpSgUpSgUpSgUpSgsOFadHF0MBISVJYCDPsfiMePlWfqDTW7d0C0RjE7GfxMBJyO5AB8dxsK18MtIwvZhZCShZwvUD2AJGRNY8V5eai2qiFXLEkqWIkwWJ7THf8ADQbeFaO1c2uXsTkAF2GxIBbJttvbuYqws8F05Uub0LsQMkygorEEfmliP/t7Vz57fv8A4rGtseJjJ1x2zywyt6ZOj1HBNOokajaYmU2GM777nz85jvVfxHQ20s2biXC5d7qk9EQhTEhQc1nIzkB22neq5vH/AL5rGq5545dsdJwxs73ZSp+ssKLGnYDqbmZH3hgBVjpNFpMR95zGNtzu4tYuApC9YI8mDJBjtWNy1NtphbdOfpXQtotPgZxLfZwyxftj7wOMp774mQu2wI3O43Jw3Svm7XFTossqJctgAm0C85kkfeAiBuJmDsDHqRb0q5ilS+J2bSXCtm7zE/NiRv7b9494E+1SNdpbY1dy2zcq0LjLIUtiATG0yatzKctVlK6VdDpZshSGHPKuxvoAbeKMDDKCBu2//EiZIj2xpdMp08hDLXEvE3lKjuFMKekdiGnH3mq+pF/Svu5mldI3CdGEt5akqSkuwa24DdOyoksYJKwYmJmKquFWFZroIkC1dYfVUJBqZnKreHZZEClWHC9PZYXDdulSBKL2zMHbOCF7DuN58VZavRacNqDbC4BLbW/v7ZJ6gWCyJyxnaCRB2MiFy1dEwtm3O0rp30Ola5dthkS2L9vF+YjNymDg4mYInAxBKzv2NQ+M6DTIpNu+S4MBDi8jaSXt9KxuO5mJ27VEzlTeFZNqSlTLtofZ7bx1G5dUn5Ktogf/ALH96h1aXalmilKVKClKUClKUE/hdtGF4PhOBxLNENPjfc/vW71EtkXByMccd8TInJgPJ/Dj/mDNauFBIvB8Pg6ciQZnsvzNZ+oDa5g5OMY9WIgTkxA9jC4ifMe80Fcew+p/xWNZHsPqf8VjQZN4+n+TWNZN4+n+TWNBY622Bp9MQNzzZ/RhWPCLVlmIv3GQR0x2J9mYBig+eLfpXustqLGnYAZHmZHyYYRNecJWwWP2hmAjpx7E/wDMgEhfopNU/a0/dPx/xcJw3REMee3/AI+YJdBDMGIQgjqK4gGN+sbdyPF0WluEu95LYwtNCMoibJzhIksLqjpHv86yt6TQEP8AeEHlZiWMh2DEJ23KkKD3nP5SPLen0lwl7l1UGFokJ078kq8IFjLmgGPn86z337ttTp0jRxnRaNFflXnzEYCVefeSgxUeZyJ8YjvVAzEmSZJ710HGrGhUPyncvthi2S+JykbD2IYmSZHauerTh9v7ZcXv4/Ce9ofZUeOo3XWfMBEMfuT+9a+GJaa4BfdkSDuonfwD3xHzAb6Gtj21+yo0DLmuJ8wEQgfSSa18LWybgF9nCQd0iZ8TMwPmAT8qeKr5i+0nDNCzIGvkKwYnrUYwyJEsoyJJdx2OIG07HXpdLprgtlrq2/uQGxZVJZXZWyB8lSv13771t0Wk0DMmd2FYMW6m6YKJAJAknrcSO2Iidq1aWzpbi2zcuIhFpQQOk5K5DZQN2KlYPmDWe/5b6/j/AGnnEdBoVDY33+GUIKsWbf8ACo2B2+JlK+x8c5NdJxLT8PUHC5cPQChUyS2/xKRABESCQR4HiuarTD/bZcXv4/Cw49aCai4qiFBEAeNhUjhml0rIvMustwtiQelVB2DTiQ4BIJkrABiaj8etquouKoAUEQB27CpHDLWkKLzXcXC2LTsqg7BlgHKNiZI2Biaj9sJ9d7flZppdGhsMLocc/FldlZeWS6lyoAKmFUz26huY2x0fCNHCG7qNyN1W5b+IbESdlEyQSYMbd6yW3oUNl1cH77Fw3UOVLqWZSPYKe22e0xs0Wg0MJzbwJg5AOYyGxkkdIJkg+YHvWdv8tpJvtFLxexp1w5NxmO+YO4HtDQJJ9gCB+ZqrqsuLpphhyGcn8c7r8sSQDPuIj2JqtrbHs58+/wDSbxa0FdQogG1Zb9WtIxP6kk/rUKpvFkAdQoAHKsnb3NpCT9SSTUKpx7Iz+qlKUqVVjwm5bAu8wp8JCqykliQR0sFOETM7TAE942eo7tlroNgDHHfEQJybxA3xx/8A73rVwu6irezK7oQqss5EgjZgpKx32iSBvWHFnQ3AUKEFUnBSqhgoDbFR5BPbzQQqVe8E1GnFm4l+BLA7LNwjbpBKEBe/ZlI+fapdtuHwclQnmb4nUAYdMYhhJEZTkQZ7bRVLnq601nD3N7jl6V1DNw7FDG+aFwOd8Mda7k9PsQcv2k6NJd0rJb5gtKQ14lBz46lUJmRJKgqfhad1+dOf7U9P7xz1KteNHTY2fs/f73P48o5rcvLI4zy8fh/XepmnvaNgnMRARaCkDmr1htyxUNJx3BEjvPimWWpvTHK8rnqVfXbulAYItuWsgb84hbgcEwdjJUHeAOw7TMPhF62BdS6YVgh7Sem4rEAgbErkB433pM9zekc3TelbSun1FjRm1ce3ywQQN2u9y1v4FJyKY55SJ9qi8VuaUrdwg3CzMrDmDYsIWGgfCT48d6rOLvxUTPfhRUpStVylKUClKUClKUClKUClKUClKUClKUFlwjUKgvZMBKEKpWQxII3MEiJn6x7V5xzUK7qUbIBQC2OJJkySI77/ALQN4pwnVKgu5OwyQqAFlSSCOrcdgdh7wfG7jerW46FSTCBWYgiTJM7knsQNz49ooK6lXvB+IWlsXLT5BmJIxUHKQAobfcKZOJ2OR8gVNu8U0RuFmtM83AZKx0HFjIy3ZSkAeRcYVS53etNZw5ZvblaV0HGdfpHtstm0FaQwYLHlst57QRt2+lea7iSvoNLpheuNct3brm2V6AHChQrZHIgqx7D/AMp+c2xu4pnjMbre1BSvovCOM8Kt2rKvo2uXktOLuVlT19G53GUFW3IJAb5kCj4DrNFav6ltTYJtOCbAKZdBuTiAWGLNb6Rck4nepVctSug9WcQ0t5rR0tnl4hleFCgw0qSATLR3Nav6s55l5o52yL07KCxdmO0TPSPkze1VytnZFtikpUjXaxrrZvEwBsI2UQP4FaMT2jepn3S8pXpFeVIUpSgUpSgUpSgUpSgUpSgUpSgUpSgsuEaoIt6Tc3QrCiV3BBz3HgmO8EzBiC45q1uOhW2yAIq4mNoJiNhtED9K94PfwW9tcMoV6BKiQQS4keCQJ7STT1BqeZcDFXBxElxiW3JnGYAggbe0+aC39KcYt2bYDWHuOtwsjKoOOaqrAb9yB/1Xicb0kDLTLlkjN90m8KgaOoBBKv0wQcvB7Q/TnFHtdIW6wa5bYBJg8tgziPJKwP2mpicf00dWmXPJGY8tOoqqAxuAu6ttiQcz2k1hcf1W6dWOf6JN/CPwTiiJxGxqUFxER7bkWVGZxUZhVDKIYgiJAhjt4rzg3GRpuIDVOXuBbjsS6KbpmeplcsA8mfiJB81lwPiIHEdPqEt3IV0cpZUZsUUFgqqQIYgzHhj9Ky4HrEtcRzvWrl4Z3FKXLQe6xaVGVtm3uSfcwfetsfDmy8rY+p9MPs7GzcS6yXV1DratqzC/YNtmEMOeGuMboDYgfCNqx4LxvSlbXOsXb5s6c2mmylwBF1LXfxP0Brdzl5xNuBjM7Wtn1HYZrYucNutykZQTp7LsqWuVzAwKgMAEdCSOgXSRERVVq+Oaa2bUaW7YFyxeW592oJW9pbdhTb3HNQPaa5Jic28yamIvZV+rtfpLvJOj0r2FJuO5YDqdiBCQT92uOy+MmqNb4uxe6NVk2QCsoAG63RcxYbR+IT3GXap/rPjdq/8AZBasNaS2jEKURFh3LAJh8aj4czu0Sd6u+LerNHfXWsmhl7qt961i2SCzXnE4MBbK8xPvBLNypI7RXLGWdVbJe6h1Gu0jWrhVVVpAH3SZMcrZyCgwgAVxiDDTvWrU8YtHM2UPNZmdXNtMhkwMdyYC5CO2/b2m+nuL6fS2Rb1WiLvzlc5WkOSh7DwXfqXFUcYDpb7Rvt3pdfxE3NQL1hMGKWwQiKOsWVS4wRBiAzBm2H4qznCivJNId83LtxmYFrjEloXee/YDao1Xmn4k02XCu7c3nXiB8TKZCiB2CSf/AMjVYcJ1enL2rHIOQJWTaDNMn8KqzOzbAqfhjap57PBcrPDlCp2MbHtWT2yIkET2kV0J4rZRgDaJKFkKtaQAA3lciD5wDJuJ38VT39Revxlk+AgQvYR5gfLz7VOOVveLS1DpSlaLFKVkiEmACT7Dc7b0GNKydCCQQQRsQe4I8GsaBSlKBSlKBSlKC04NdKi8QlxjgRK7qsgglx52JG/ua99R6gvdDNaa2SNw4gmWYzEDbfGfOPvWvhTlVvFbTucCMlOySCCx6TO0jxAy+o18WL5qHttbhFVVbuABHkCZMn6k0Fz6Z48NPaadObmL5hx+DMBCJjpyCx8632fUtsqSdNkym3cdsVM4i2hY7QvUD4/+pHkzB9P8YNi04+zcxM0e60kRiQbYkAhesE7zMxtWzVeoGvWLtvlNJVC7BhGxsrm4xksWQAGduZ5rC4by7fLqx4msJOb8aZ6DUvb1VjiTae8NOty2xdFhWdAJAeMJZlMj5msfT2suWdYmstWrz2+c1tCRLOzgwmUQbhDAkDff51quM39NRfsl4Jz2uDUE/clmUIUA5feEH4/fb23cI9WNaXRI63HTTXbl3FbuIfMKAu6MFUQwOxkXGG01vJpzW2rXS6846MtpdS7Lb1TuwVQHtXkdbj2yF3CFiZO3ea5vX6lb1vTW7Vu5nZt3UbsQUFy5fDAASCFdsvHTNT9L6ktINOPs7kWRqLY+9WTb1AdSJ5W1xeYeuIMDpqv4FxO3YuXGa3cdHt3bWC3Ahi4pTqJtsGiZAgbqp8RRDo7frDTrbCLYdybKWHLi1uEt3lEdO3VdU+/3Qrl9Pqb2nbE52wSCyxBOJI/EPqKtvW3Gn1LWTc05slFYLJklS5gDpEBYI/etPD+MlbV17oe6WdV3aBBW5sxgnu2QAjcT4rPO9NybUyvTp1brvqS2THJJXIO0kSSGtGe3TtbYQNuqvT6ktAllskHMOPhEfdhDPvJEwfc70v8AqLMOVsN8dppzB3UiMujqJCRvIHt777nHCA106IgZYcwscgAwOMsvxBwTJ7be1Ycv/n5Z8v2+VZrONKVm2GS5mzAjGIdQjDYeRJ/U1s4HxK9o9UuquW3n7wGRBJZWU7sIkMZ/Sh9SHMEIVWbhYKwBJdMQ04xmvxTHcntVbxPiT3mYktiXZ1QmQuTEwP3rbCWeNL4yzw6y16vVlsrZ0pN9LVxcgtsw5tIC6gJuJtteOUkF2j3PLWn1CC46h1DANcIWBi8gE7QAZMfxXTJ66t42VOijG2bd9rd0K188jkBnJtsNgXMQZJX8u+zTf6iFQoNm48Wbdhg9+VKofANvbIbN3mP0rSzbTwrV4vbYXSmlYgoQdhALNcublRson9Qnyka9Xx9RdyWziGNosCq7oMmI7fiDrB9lFUNjUuoKq5VW2aPOxXf32Yj9TXQWfUNtHcYG6G5UuxicEVSWQgz1KT3nesMuHq9JtlcdeNs7XqK2ELHTksSstCxkFUT2gHpO3/KsNb6gF1WWzYwuEyCoUn4YJ2GxxkfSms9RpnCi46BrTiXxLG2oByhd5ImdtwDHiseJ+pA9sC2jK5Mk5DpPaRCiWYTJ2+IiKrMOs/T8qzHr2UGqZy7m5OZYl52OU7yPBmtVZ3bhZizEliSST3JO5JrCumNylKVIUpSgUpSgsuDkgXStoucSMg0FAQZ2gzIkbbxPbuM/Ud93ug3LRtkL2JB7uzTsAO7EfpvJmo2g1gti50SzKVVpgrOxI+vb9/eveLcQN5gxULAxAEfmLEmABJLE9qC79K6m8lsi1pRdU3FLnKDK4lAPaG37GZ8Vq1/HrlyzcstafJsFZsjuQLW7rHU55Oxnsx71WcK4obEwoMvbfc//ABvmB+tW1r1jcCgFJIKNOW5KLbEsSJJ+7BmR381jcbzb06cc5ycvNpH0lw3rFvh9rTu183muA5jclQpXAoCNlH4u8+8C8Hqx7NvS6S1aum9pw6N17LcjVJNpVBg/7gMWnq5SCBjJ53Scbx1lrVvbzNtrb45ES1sAAlu/dQTWXAePDS6v7Vbt7AvFvL8LgriWKmRBjcb/ACrafdz3Xh19r11qbX2Pm6a6zLakRcUc1WUEuG5RuKXAych5JMytc7xbX3dda09tbLD7LYaS1wboioSUUhQAqgGBkxBklomrXS/6mXVKTYBCRiBcuCI5bQrSSoLWhI/EGYHvNQNT61zNotplhUu27oDkB+bp7emJG33cJZUgCd5ohXWdZfsWy11bjLqLbLbLNAIBInsWIyaYBE/Oanr6idGZvszgbOQWMbvdaW6N1JvdPsVXc1E9WeqG1xslreBtqw+JmBLtkYy+BZ7KOw2roG/1Ru5XWGnWXCAkkEkpn/5OiGU8w7AL27yWJzvCwveKXDG+FJqeN3LjC2bVwXi1rHrI6lJKkgrMnP3Hiq3jGpvPdcNzAGIfBmLRlBHsCNxG3sKkeqvUT6zUfaCCjAKB1AkYkkdQVff2nYVlw71K9pFXlqzLtm3x45ZYz7Tv+3tVeTl64xFx5fpipbSuFVsdmJUdpyESIG4O42PvWAsN+VvPg+O/7Vb/ANwHPM25ObODkQeu2LTCVA3gAhhEEVIterHUALb+Ul2J+LIfQ7kE/i71PNxPZO8vZS6XQXLhhEJMT+mQXz/yIH61Gq64v6iuXgu2BWfhP0+U/hBO53E7VS1fG5X6k478lKUqyxSlKBSlKBSlKBSlKBSlK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295400" y="1066800"/>
            <a:ext cx="678180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8000"/>
                </a:solidFill>
                <a:latin typeface="Monaco"/>
              </a:rPr>
              <a:t>Feature: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Login to Gmail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In Order to access emails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As a registered user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I want to specify login functionality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dirty="0">
                <a:solidFill>
                  <a:srgbClr val="808000"/>
                </a:solidFill>
                <a:latin typeface="Monaco"/>
              </a:rPr>
              <a:t>Scenario: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Positive login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/>
              </a:rPr>
              <a:t>Given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User is on login page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/>
              </a:rPr>
              <a:t>When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user enters valid username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/>
              </a:rPr>
              <a:t>And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user enters valid password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/>
              </a:rPr>
              <a:t>And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user clicks login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user is redirected to email page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onaco"/>
              </a:rPr>
              <a:t>Scenario: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Negative login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/>
              </a:rPr>
              <a:t>Given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User is on login page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/>
              </a:rPr>
              <a:t>When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user enters invalid username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/>
              </a:rPr>
              <a:t>And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user enters invalid password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/>
              </a:rPr>
              <a:t>And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user clicks login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    </a:t>
            </a:r>
            <a:r>
              <a:rPr lang="en-US" dirty="0">
                <a:solidFill>
                  <a:srgbClr val="008080"/>
                </a:solidFill>
                <a:latin typeface="Monaco"/>
              </a:rPr>
              <a:t>Then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user is displayed error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06667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06-27 at 10.32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7" y="595280"/>
            <a:ext cx="8027133" cy="56531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3657600" y="5181600"/>
            <a:ext cx="1676400" cy="381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5193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BDD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246896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  <a:latin typeface="Calibri" charset="0"/>
              </a:rPr>
              <a:t>Agenda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710909"/>
              </p:ext>
            </p:extLst>
          </p:nvPr>
        </p:nvGraphicFramePr>
        <p:xfrm>
          <a:off x="990600" y="1295400"/>
          <a:ext cx="7010400" cy="492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/>
                <a:gridCol w="3733800"/>
              </a:tblGrid>
              <a:tr h="259080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000" b="1" i="1" u="sng" dirty="0" smtClean="0">
                          <a:solidFill>
                            <a:srgbClr val="92D050"/>
                          </a:solidFill>
                        </a:rPr>
                        <a:t>Introductions: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endParaRPr lang="en-US" sz="2000" b="1" i="1" u="sng" dirty="0" smtClean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Introduction to BDD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Advantages of BDD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Introduction to Cucumber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000" b="1" i="1" u="sng" dirty="0" smtClean="0">
                          <a:solidFill>
                            <a:srgbClr val="92D050"/>
                          </a:solidFill>
                        </a:rPr>
                        <a:t>Feature File: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endParaRPr lang="en-US" sz="2000" b="1" i="1" u="sng" dirty="0" smtClean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What is a Feature File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Keywords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Backgrounds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Arguments – Data Tables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Scenario Outline</a:t>
                      </a:r>
                    </a:p>
                  </a:txBody>
                  <a:tcPr/>
                </a:tc>
              </a:tr>
              <a:tr h="233172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000" b="1" i="1" u="sng" dirty="0" smtClean="0">
                          <a:solidFill>
                            <a:srgbClr val="92D050"/>
                          </a:solidFill>
                        </a:rPr>
                        <a:t>Step</a:t>
                      </a:r>
                      <a:r>
                        <a:rPr lang="en-US" sz="2000" b="1" i="1" u="sng" baseline="0" dirty="0" smtClean="0">
                          <a:solidFill>
                            <a:srgbClr val="92D050"/>
                          </a:solidFill>
                        </a:rPr>
                        <a:t> Definition: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endParaRPr lang="en-US" sz="2000" b="1" i="1" u="sng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/>
                        <a:t>What is Glue Code( Step Definitions)​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Regular Expressions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Tags and Hooks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2000" b="1" i="1" u="sng" dirty="0" smtClean="0">
                          <a:solidFill>
                            <a:srgbClr val="92D050"/>
                          </a:solidFill>
                        </a:rPr>
                        <a:t>Running Cucumber: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endParaRPr lang="en-US" sz="2000" b="1" i="1" u="sng" dirty="0" smtClean="0"/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err="1" smtClean="0"/>
                        <a:t>RunWithOptions</a:t>
                      </a:r>
                      <a:r>
                        <a:rPr lang="en-US" sz="1800" dirty="0" smtClean="0"/>
                        <a:t> File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Running Cucumber Tests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smtClean="0"/>
                        <a:t>Various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smtClean="0"/>
                        <a:t>Cucumber </a:t>
                      </a:r>
                      <a:r>
                        <a:rPr lang="en-US" sz="1800" dirty="0" smtClean="0"/>
                        <a:t>Reports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smtClean="0"/>
                        <a:t>Debugging - What went Wrong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943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90600"/>
            <a:ext cx="8001000" cy="5257800"/>
          </a:xfrm>
        </p:spPr>
        <p:txBody>
          <a:bodyPr/>
          <a:lstStyle/>
          <a:p>
            <a:pPr algn="l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7620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7030A0"/>
                </a:solidFill>
                <a:latin typeface="Calibri" charset="0"/>
              </a:rPr>
              <a:t>Advantages of BDD</a:t>
            </a:r>
            <a:endParaRPr lang="en-US" dirty="0" smtClean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581400" y="1295400"/>
            <a:ext cx="1752600" cy="8382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338455" y="1905000"/>
            <a:ext cx="1676400" cy="8382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934200" y="3238500"/>
            <a:ext cx="1676400" cy="83820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046018" y="1714500"/>
            <a:ext cx="1676400" cy="8382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62000" y="3473335"/>
            <a:ext cx="1676400" cy="838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81800" y="4724400"/>
            <a:ext cx="1676400" cy="8382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038600" y="5311833"/>
            <a:ext cx="1676400" cy="83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447800" y="4892733"/>
            <a:ext cx="1676400" cy="838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1905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Behavior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15240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Intent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38455" y="2089666"/>
            <a:ext cx="181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Communication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86601" y="3473335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Commitment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49588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Documentation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08764" y="554626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Confidence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790700" y="5193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Quality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4880" y="3569269"/>
            <a:ext cx="139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Evolutionary Design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 bwMode="auto">
          <a:xfrm>
            <a:off x="3276600" y="2895601"/>
            <a:ext cx="2895600" cy="141593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0000" y="3384603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Knowledge Sharing</a:t>
            </a:r>
          </a:p>
        </p:txBody>
      </p:sp>
    </p:spTree>
    <p:extLst>
      <p:ext uri="{BB962C8B-B14F-4D97-AF65-F5344CB8AC3E}">
        <p14:creationId xmlns:p14="http://schemas.microsoft.com/office/powerpoint/2010/main" val="2856647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5410200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/>
              <a:t>Testing </a:t>
            </a:r>
            <a:r>
              <a:rPr lang="en-US" sz="2800" dirty="0" smtClean="0"/>
              <a:t>- </a:t>
            </a:r>
            <a:r>
              <a:rPr lang="en-US" sz="2800" dirty="0" smtClean="0"/>
              <a:t>Needs </a:t>
            </a:r>
            <a:r>
              <a:rPr lang="en-US" sz="2800" dirty="0" smtClean="0"/>
              <a:t>to be </a:t>
            </a:r>
            <a:r>
              <a:rPr lang="en-US" sz="2800" dirty="0" smtClean="0"/>
              <a:t>Automated</a:t>
            </a:r>
            <a:endParaRPr lang="en-US" sz="2800" b="1" dirty="0" smtClean="0"/>
          </a:p>
          <a:p>
            <a:pPr marL="342900" indent="-3429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/>
              <a:t>Handling Change in Requirements?</a:t>
            </a:r>
            <a:endParaRPr lang="en-US" sz="2800" dirty="0"/>
          </a:p>
          <a:p>
            <a:pPr marL="342900" indent="-3429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/>
              <a:t>What </a:t>
            </a:r>
            <a:r>
              <a:rPr lang="en-US" sz="2800" dirty="0"/>
              <a:t>if PO/BA breaks the build often</a:t>
            </a:r>
            <a:r>
              <a:rPr lang="en-US" sz="2800" dirty="0" smtClean="0"/>
              <a:t>? ( while committing </a:t>
            </a:r>
            <a:r>
              <a:rPr lang="en-US" sz="2800" dirty="0" smtClean="0"/>
              <a:t>the feature </a:t>
            </a:r>
            <a:r>
              <a:rPr lang="en-US" sz="2800" dirty="0" smtClean="0"/>
              <a:t>files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342900" indent="-3429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/>
              <a:t>If </a:t>
            </a:r>
            <a:r>
              <a:rPr lang="en-US" sz="2800" dirty="0"/>
              <a:t>only QA is following BDD ?</a:t>
            </a:r>
          </a:p>
          <a:p>
            <a:pPr marL="342900" indent="-3429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/>
              <a:t>Are you writing code keeping in mind Feature files and also the BDD Test</a:t>
            </a:r>
            <a:r>
              <a:rPr lang="en-US" sz="2800" dirty="0" smtClean="0"/>
              <a:t>?</a:t>
            </a:r>
          </a:p>
          <a:p>
            <a:pPr marL="342900" indent="-34290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/>
              <a:t>What’s the overall cost</a:t>
            </a:r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0" y="6570662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FFC000"/>
                </a:solidFill>
                <a:latin typeface="Calibri" charset="0"/>
              </a:rPr>
              <a:t>You Need to be Cautious for:</a:t>
            </a:r>
            <a:endParaRPr lang="en-US" dirty="0" smtClean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641465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>
                <a:solidFill>
                  <a:srgbClr val="3366FF"/>
                </a:solidFill>
                <a:latin typeface="Calibri" charset="0"/>
              </a:rPr>
              <a:t>BDD – Mind Map</a:t>
            </a:r>
            <a:endParaRPr lang="en-US" dirty="0">
              <a:solidFill>
                <a:srgbClr val="3366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85340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Cucumber</a:t>
            </a:r>
            <a:endParaRPr lang="en-US" dirty="0">
              <a:solidFill>
                <a:srgbClr val="92D05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84568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27432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391400" cy="914400"/>
          </a:xfrm>
        </p:spPr>
        <p:txBody>
          <a:bodyPr/>
          <a:lstStyle/>
          <a:p>
            <a:pPr marL="457200" indent="-457200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Introduction to Cucumber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6939"/>
            <a:ext cx="18383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03067570"/>
              </p:ext>
            </p:extLst>
          </p:nvPr>
        </p:nvGraphicFramePr>
        <p:xfrm>
          <a:off x="1219200" y="2079900"/>
          <a:ext cx="6629400" cy="256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1600" y="407086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Gherkin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19400" y="407086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Glue Code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827722" y="3932366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Selenium/ </a:t>
            </a:r>
            <a:r>
              <a:rPr lang="en-US" b="1" dirty="0" err="1" smtClean="0"/>
              <a:t>Appium</a:t>
            </a:r>
            <a:r>
              <a:rPr lang="en-US" b="1" dirty="0" smtClean="0"/>
              <a:t>/ </a:t>
            </a:r>
            <a:r>
              <a:rPr lang="en-US" b="1" dirty="0" smtClean="0"/>
              <a:t>SOA API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34162" y="393236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HTML/JSON/</a:t>
            </a:r>
            <a:r>
              <a:rPr lang="en-US" b="1" dirty="0" err="1" smtClean="0"/>
              <a:t>JUnit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680881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4932648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Introduction to Cucumber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264" y="206939"/>
            <a:ext cx="1545661" cy="1545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1319748"/>
            <a:ext cx="6786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Cucumber </a:t>
            </a:r>
            <a:r>
              <a:rPr lang="en-US" sz="2400" b="1" dirty="0" smtClean="0"/>
              <a:t>: </a:t>
            </a:r>
            <a:r>
              <a:rPr lang="en-US" sz="2400" dirty="0" smtClean="0"/>
              <a:t>Tool </a:t>
            </a:r>
            <a:r>
              <a:rPr lang="en-US" sz="2400" dirty="0"/>
              <a:t>to implement </a:t>
            </a:r>
            <a:r>
              <a:rPr lang="en-US" sz="2400" dirty="0" smtClean="0"/>
              <a:t>BDD.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/>
              <a:t>Feature</a:t>
            </a:r>
            <a:r>
              <a:rPr lang="en-US" sz="2400" dirty="0" smtClean="0"/>
              <a:t> file: Behavior </a:t>
            </a:r>
            <a:r>
              <a:rPr lang="en-US" sz="2400" dirty="0"/>
              <a:t>of the system with natural language with some specific </a:t>
            </a:r>
            <a:r>
              <a:rPr lang="en-US" sz="2400" dirty="0" smtClean="0"/>
              <a:t>keywords.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/>
              <a:t>Step Definitions: </a:t>
            </a:r>
            <a:r>
              <a:rPr lang="en-US" sz="2400" dirty="0" smtClean="0"/>
              <a:t>Explain Cucumber </a:t>
            </a:r>
            <a:r>
              <a:rPr lang="en-US" sz="2400" dirty="0"/>
              <a:t>what to do when finding that step in one of the feature files. 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/>
              <a:t>Automation Code: </a:t>
            </a:r>
            <a:r>
              <a:rPr lang="en-US" sz="2400" dirty="0" smtClean="0"/>
              <a:t>The </a:t>
            </a:r>
            <a:r>
              <a:rPr lang="en-US" sz="2400" dirty="0"/>
              <a:t>Last Step is to write the </a:t>
            </a:r>
            <a:r>
              <a:rPr lang="en-US" sz="2400" dirty="0" smtClean="0"/>
              <a:t>code which </a:t>
            </a:r>
            <a:r>
              <a:rPr lang="en-US" sz="2400" dirty="0"/>
              <a:t>Step Definitions are going to call.</a:t>
            </a:r>
          </a:p>
        </p:txBody>
      </p:sp>
    </p:spTree>
    <p:extLst>
      <p:ext uri="{BB962C8B-B14F-4D97-AF65-F5344CB8AC3E}">
        <p14:creationId xmlns:p14="http://schemas.microsoft.com/office/powerpoint/2010/main" val="87013802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27432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Cucumber Platforms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800100"/>
            <a:ext cx="74104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19818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27432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Gherkin Language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990600"/>
            <a:ext cx="75438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i="1" dirty="0"/>
              <a:t>Gherkin is </a:t>
            </a:r>
            <a:r>
              <a:rPr lang="en-US" sz="2400" b="1" i="1" u="sng" dirty="0" smtClean="0"/>
              <a:t>line-oriented </a:t>
            </a:r>
            <a:r>
              <a:rPr lang="en-US" sz="2400" b="1" i="1" u="sng" dirty="0"/>
              <a:t>language that uses indentation</a:t>
            </a:r>
            <a:r>
              <a:rPr lang="en-US" sz="2400" i="1" dirty="0"/>
              <a:t> to define structure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Lines in </a:t>
            </a:r>
            <a:r>
              <a:rPr lang="en-US" sz="2400" dirty="0"/>
              <a:t>Gherkin start with a special </a:t>
            </a:r>
            <a:r>
              <a:rPr lang="en-US" sz="2400" b="1" i="1" u="sng" dirty="0" smtClean="0"/>
              <a:t>keyword</a:t>
            </a:r>
            <a:r>
              <a:rPr lang="en-US" sz="2400" dirty="0" smtClean="0"/>
              <a:t> and</a:t>
            </a:r>
            <a:r>
              <a:rPr lang="en-US" sz="2400" b="1" i="1" u="sng" dirty="0" smtClean="0"/>
              <a:t> </a:t>
            </a:r>
            <a:r>
              <a:rPr lang="en-US" sz="2400" dirty="0"/>
              <a:t>Line endings terminate statements (called steps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14006"/>
            <a:ext cx="5849050" cy="27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3967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27432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Feature File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9906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Feature file contains multiple </a:t>
            </a:r>
            <a:r>
              <a:rPr lang="en-US" sz="2400" dirty="0" smtClean="0"/>
              <a:t>Requirements/</a:t>
            </a:r>
            <a:r>
              <a:rPr lang="en-US" sz="2400" b="1" dirty="0" smtClean="0"/>
              <a:t>Scenarios</a:t>
            </a:r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ym typeface="Wingdings" pitchFamily="2" charset="2"/>
              </a:rPr>
              <a:t>Each Scenario is a </a:t>
            </a:r>
            <a:r>
              <a:rPr lang="en-US" sz="2400" dirty="0" smtClean="0">
                <a:sym typeface="Wingdings" pitchFamily="2" charset="2"/>
              </a:rPr>
              <a:t>new requirement/</a:t>
            </a:r>
            <a:r>
              <a:rPr lang="en-US" sz="2400" b="1" dirty="0" smtClean="0">
                <a:sym typeface="Wingdings" pitchFamily="2" charset="2"/>
              </a:rPr>
              <a:t>Test </a:t>
            </a:r>
            <a:r>
              <a:rPr lang="en-US" sz="2400" b="1" dirty="0" smtClean="0">
                <a:sym typeface="Wingdings" pitchFamily="2" charset="2"/>
              </a:rPr>
              <a:t>Case</a:t>
            </a:r>
            <a:endParaRPr lang="en-US" sz="2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Lines </a:t>
            </a:r>
            <a:r>
              <a:rPr lang="en-US" sz="2400" dirty="0"/>
              <a:t>starting with the </a:t>
            </a:r>
            <a:r>
              <a:rPr lang="en-US" sz="2400" b="1" dirty="0"/>
              <a:t>keyword</a:t>
            </a:r>
            <a:r>
              <a:rPr lang="en-US" sz="2400" dirty="0"/>
              <a:t> </a:t>
            </a:r>
            <a:r>
              <a:rPr lang="en-US" sz="2400" dirty="0" smtClean="0"/>
              <a:t>”</a:t>
            </a:r>
            <a:r>
              <a:rPr lang="en-US" sz="2400" b="1" dirty="0" smtClean="0"/>
              <a:t>Feature”</a:t>
            </a:r>
            <a:r>
              <a:rPr lang="en-US" sz="2400" dirty="0" smtClean="0"/>
              <a:t> </a:t>
            </a:r>
            <a:r>
              <a:rPr lang="en-US" sz="2400" dirty="0" smtClean="0"/>
              <a:t>followed </a:t>
            </a:r>
            <a:r>
              <a:rPr lang="en-US" sz="2400" dirty="0"/>
              <a:t>by three indented </a:t>
            </a:r>
            <a:r>
              <a:rPr lang="en-US" sz="2400" dirty="0" smtClean="0"/>
              <a:t>lines(optional) </a:t>
            </a:r>
            <a:r>
              <a:rPr lang="en-US" sz="2400" dirty="0"/>
              <a:t>starts a feature. 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60425"/>
            <a:ext cx="7239000" cy="293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990600" y="3160425"/>
            <a:ext cx="7315200" cy="30117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03366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27432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Scenarios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990600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Every </a:t>
            </a:r>
            <a:r>
              <a:rPr lang="en-US" sz="2400" dirty="0"/>
              <a:t>scenario starts with </a:t>
            </a:r>
            <a:r>
              <a:rPr lang="en-US" sz="2400" dirty="0" smtClean="0"/>
              <a:t>the</a:t>
            </a:r>
            <a:r>
              <a:rPr lang="en-US" sz="2400" dirty="0"/>
              <a:t> </a:t>
            </a:r>
            <a:r>
              <a:rPr lang="en-US" sz="2400" b="1" dirty="0"/>
              <a:t>keyword </a:t>
            </a:r>
            <a:r>
              <a:rPr lang="en-US" sz="2400" b="1" dirty="0" smtClean="0"/>
              <a:t>Scenario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F</a:t>
            </a:r>
            <a:r>
              <a:rPr lang="en-US" sz="2400" dirty="0" smtClean="0"/>
              <a:t>ollowed </a:t>
            </a:r>
            <a:r>
              <a:rPr lang="en-US" sz="2400" dirty="0"/>
              <a:t>by an optional scenario </a:t>
            </a:r>
            <a:r>
              <a:rPr lang="en-US" sz="2400" b="1" dirty="0"/>
              <a:t>T</a:t>
            </a:r>
            <a:r>
              <a:rPr lang="en-US" sz="2400" b="1" dirty="0" smtClean="0"/>
              <a:t>itle</a:t>
            </a:r>
            <a:r>
              <a:rPr lang="en-US" sz="2400" dirty="0"/>
              <a:t>. </a:t>
            </a:r>
            <a:r>
              <a:rPr lang="en-US" sz="2400" dirty="0" smtClean="0"/>
              <a:t>( Title Would be displayed in the Results)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feature can have one or more scenarios, and every scenario consists of one or more steps.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64" y="3657600"/>
            <a:ext cx="757459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914400" y="3523312"/>
            <a:ext cx="7729755" cy="2783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12606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>
                <a:solidFill>
                  <a:srgbClr val="7030A0"/>
                </a:solidFill>
                <a:latin typeface="Calibri" charset="0"/>
              </a:rPr>
              <a:t>Prerequisite</a:t>
            </a:r>
            <a:endParaRPr lang="en-US" dirty="0">
              <a:solidFill>
                <a:srgbClr val="7030A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8797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27432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Steps - Given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990600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Scenarios </a:t>
            </a:r>
            <a:r>
              <a:rPr lang="en-US" sz="2400" dirty="0"/>
              <a:t>consist of </a:t>
            </a:r>
            <a:r>
              <a:rPr lang="en-US" sz="2400" dirty="0" smtClean="0"/>
              <a:t>steps Given, When </a:t>
            </a:r>
            <a:r>
              <a:rPr lang="en-US" sz="2400" dirty="0"/>
              <a:t>and </a:t>
            </a:r>
            <a:r>
              <a:rPr lang="en-US" sz="2400" dirty="0" smtClean="0"/>
              <a:t>Then.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purpose of </a:t>
            </a:r>
            <a:r>
              <a:rPr lang="en-US" sz="2400" b="1" u="sng" dirty="0"/>
              <a:t>Given</a:t>
            </a:r>
            <a:r>
              <a:rPr lang="en-US" sz="2400" dirty="0"/>
              <a:t> steps is to </a:t>
            </a:r>
            <a:r>
              <a:rPr lang="en-US" sz="2400" b="1" dirty="0"/>
              <a:t>put the system in a known state</a:t>
            </a:r>
            <a:r>
              <a:rPr lang="en-US" sz="2400" dirty="0"/>
              <a:t> before the user (or external system) starts interacting with the system </a:t>
            </a:r>
            <a:r>
              <a:rPr lang="en-US" sz="2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Similar to </a:t>
            </a:r>
            <a:r>
              <a:rPr lang="en-US" sz="2400" b="1" dirty="0"/>
              <a:t>Pre Conditions of the use cases</a:t>
            </a:r>
            <a:r>
              <a:rPr lang="en-US" sz="2400" b="1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Avoid </a:t>
            </a:r>
            <a:r>
              <a:rPr lang="en-US" sz="2400" dirty="0"/>
              <a:t>talking about user interaction in givens. </a:t>
            </a:r>
            <a:endParaRPr lang="en-US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5686424"/>
            <a:ext cx="5715000" cy="637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22418"/>
            <a:ext cx="56197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143000" y="4822418"/>
            <a:ext cx="6400800" cy="15012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01947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6002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Steps - When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990600"/>
            <a:ext cx="72390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purpose of </a:t>
            </a:r>
            <a:r>
              <a:rPr lang="en-US" sz="2400" b="1" dirty="0"/>
              <a:t>When</a:t>
            </a:r>
            <a:r>
              <a:rPr lang="en-US" sz="2400" dirty="0"/>
              <a:t> steps is to </a:t>
            </a:r>
            <a:r>
              <a:rPr lang="en-US" sz="2400" b="1" dirty="0"/>
              <a:t>describe the key action</a:t>
            </a:r>
            <a:r>
              <a:rPr lang="en-US" sz="2400" dirty="0"/>
              <a:t> the user </a:t>
            </a:r>
            <a:r>
              <a:rPr lang="en-US" sz="2400" dirty="0" smtClean="0"/>
              <a:t>performs.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21" y="3404559"/>
            <a:ext cx="500824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25" y="3978670"/>
            <a:ext cx="669369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26" y="4704397"/>
            <a:ext cx="4746308" cy="32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290821" y="3359753"/>
            <a:ext cx="6705600" cy="20901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937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27432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Steps - Then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9906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purpose of </a:t>
            </a:r>
            <a:r>
              <a:rPr lang="en-US" sz="2400" b="1" dirty="0"/>
              <a:t>Then</a:t>
            </a:r>
            <a:r>
              <a:rPr lang="en-US" sz="2400" dirty="0"/>
              <a:t> steps is to </a:t>
            </a:r>
            <a:r>
              <a:rPr lang="en-US" sz="2400" b="1" dirty="0"/>
              <a:t>observe outcomes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8575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observations should be related to the </a:t>
            </a:r>
            <a:r>
              <a:rPr lang="en-US" sz="2400" b="1" dirty="0"/>
              <a:t>business value/benefit </a:t>
            </a:r>
            <a:r>
              <a:rPr lang="en-US" sz="2400" dirty="0"/>
              <a:t>in your feature description. </a:t>
            </a:r>
            <a:endParaRPr lang="en-US" sz="2400" dirty="0" smtClean="0"/>
          </a:p>
          <a:p>
            <a:pPr marL="28575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i="1" dirty="0" smtClean="0"/>
              <a:t>The </a:t>
            </a:r>
            <a:r>
              <a:rPr lang="en-US" sz="2400" i="1" dirty="0"/>
              <a:t>observations should inspect the </a:t>
            </a:r>
            <a:r>
              <a:rPr lang="en-US" sz="2400" b="1" i="1" dirty="0"/>
              <a:t>output of the system </a:t>
            </a:r>
            <a:r>
              <a:rPr lang="en-US" sz="2400" i="1" dirty="0"/>
              <a:t>(a report, user interface, message, command output) and not something deeply buried inside </a:t>
            </a:r>
            <a:r>
              <a:rPr lang="en-US" sz="2400" b="1" i="1" dirty="0" smtClean="0"/>
              <a:t>code</a:t>
            </a:r>
            <a:r>
              <a:rPr lang="en-US" sz="2400" i="1" dirty="0" smtClean="0"/>
              <a:t> </a:t>
            </a:r>
            <a:r>
              <a:rPr lang="en-US" sz="2400" i="1" dirty="0"/>
              <a:t>(that has no business </a:t>
            </a:r>
            <a:r>
              <a:rPr lang="en-US" sz="2400" i="1" dirty="0" smtClean="0"/>
              <a:t>value).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67" y="5105400"/>
            <a:ext cx="615875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15" y="5872300"/>
            <a:ext cx="6144005" cy="3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355467" y="4940320"/>
            <a:ext cx="6569333" cy="13058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24190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ln/>
        </p:spPr>
        <p:txBody>
          <a:bodyPr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Cucumber – Mind Map</a:t>
            </a:r>
            <a:endParaRPr lang="en-US" dirty="0">
              <a:solidFill>
                <a:srgbClr val="92D05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8574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Steps – And &amp; But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8382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you have several Given, When or Then steps you can write:</a:t>
            </a:r>
            <a:endParaRPr lang="en-US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11" y="2438400"/>
            <a:ext cx="618497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72117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Steps – And &amp; But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152" y="914400"/>
            <a:ext cx="5862944" cy="57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562600" cy="2772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4882340"/>
            <a:ext cx="9042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In Step Definitions File: And and But are Listed as Given/When/Then </a:t>
            </a:r>
          </a:p>
          <a:p>
            <a:r>
              <a:rPr lang="en-US" sz="2400" dirty="0" smtClean="0"/>
              <a:t>the keyword that they appear after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531014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2126864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Background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990600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Background is like an untitled scenario, containing a number of </a:t>
            </a:r>
            <a:r>
              <a:rPr lang="en-US" sz="2400" dirty="0" smtClean="0"/>
              <a:t>steps.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difference is when it is run: </a:t>
            </a:r>
            <a:r>
              <a:rPr lang="en-US" sz="2400" b="1" u="sng" dirty="0"/>
              <a:t>the background is run before each of your scenarios, but after your </a:t>
            </a:r>
            <a:r>
              <a:rPr lang="en-US" sz="2400" b="1" u="sng" dirty="0" err="1"/>
              <a:t>BeforeScenario</a:t>
            </a:r>
            <a:r>
              <a:rPr lang="en-US" sz="2400" b="1" u="sng" dirty="0"/>
              <a:t> hooks</a:t>
            </a:r>
            <a:r>
              <a:rPr lang="en-US" sz="2400" dirty="0"/>
              <a:t> 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34" y="3416710"/>
            <a:ext cx="7063892" cy="260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143000" y="3117464"/>
            <a:ext cx="7467600" cy="30547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46681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27432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Step Definitions/Glue Code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990600"/>
            <a:ext cx="7162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When Cucumber executes a Step in a Scenario it will look for a matching </a:t>
            </a:r>
            <a:r>
              <a:rPr lang="en-US" b="1" i="1" dirty="0">
                <a:solidFill>
                  <a:srgbClr val="000000"/>
                </a:solidFill>
              </a:rPr>
              <a:t>Step Definition</a:t>
            </a:r>
            <a:r>
              <a:rPr lang="en-US" b="1" dirty="0">
                <a:solidFill>
                  <a:srgbClr val="000000"/>
                </a:solidFill>
              </a:rPr>
              <a:t> to execute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 Step Definition is a small piece of </a:t>
            </a:r>
            <a:r>
              <a:rPr lang="en-US" i="1" dirty="0">
                <a:solidFill>
                  <a:srgbClr val="000000"/>
                </a:solidFill>
              </a:rPr>
              <a:t>code</a:t>
            </a:r>
            <a:r>
              <a:rPr lang="en-US" dirty="0">
                <a:solidFill>
                  <a:srgbClr val="000000"/>
                </a:solidFill>
              </a:rPr>
              <a:t> with a </a:t>
            </a:r>
            <a:r>
              <a:rPr lang="en-US" i="1" dirty="0">
                <a:solidFill>
                  <a:srgbClr val="000000"/>
                </a:solidFill>
              </a:rPr>
              <a:t>pattern</a:t>
            </a:r>
            <a:r>
              <a:rPr lang="en-US" dirty="0">
                <a:solidFill>
                  <a:srgbClr val="000000"/>
                </a:solidFill>
              </a:rPr>
              <a:t> attached to it. The pattern is used to link the step definition to all the matching Steps, and the </a:t>
            </a:r>
            <a:r>
              <a:rPr lang="en-US" i="1" dirty="0">
                <a:solidFill>
                  <a:srgbClr val="000000"/>
                </a:solidFill>
              </a:rPr>
              <a:t>code</a:t>
            </a:r>
            <a:r>
              <a:rPr lang="en-US" dirty="0">
                <a:solidFill>
                  <a:srgbClr val="000000"/>
                </a:solidFill>
              </a:rPr>
              <a:t> is what Cucumber will execute when it sees </a:t>
            </a:r>
            <a:r>
              <a:rPr lang="en-US" dirty="0" smtClean="0">
                <a:solidFill>
                  <a:srgbClr val="000000"/>
                </a:solidFill>
              </a:rPr>
              <a:t>Gherkin Step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143000" y="3160425"/>
            <a:ext cx="7010400" cy="30117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6" y="3406877"/>
            <a:ext cx="6253164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50762"/>
            <a:ext cx="6762992" cy="176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75353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Step Definitions/Glue Code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9906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i="1" u="sng" dirty="0" smtClean="0"/>
              <a:t>Undefined Step: </a:t>
            </a:r>
            <a:r>
              <a:rPr lang="en-US" sz="2400" dirty="0" smtClean="0"/>
              <a:t>When </a:t>
            </a:r>
            <a:r>
              <a:rPr lang="en-US" sz="2400" dirty="0"/>
              <a:t>Cucumber </a:t>
            </a:r>
            <a:r>
              <a:rPr lang="en-US" sz="2400" b="1" dirty="0"/>
              <a:t>can’t find a matching Step </a:t>
            </a:r>
            <a:r>
              <a:rPr lang="en-US" sz="2400" b="1" dirty="0" smtClean="0"/>
              <a:t>Definition.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All subsequent </a:t>
            </a:r>
            <a:r>
              <a:rPr lang="en-US" sz="2400" dirty="0"/>
              <a:t>steps in the scenario are skipped. 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Cucumber Suggests on its own the Step Definition.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81718"/>
            <a:ext cx="7399498" cy="273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914400" y="3281718"/>
            <a:ext cx="7628098" cy="273808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73715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Step Definitions/Glue Code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5013" y="1030405"/>
            <a:ext cx="701040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i="1" u="sng" dirty="0" smtClean="0"/>
              <a:t>Duplicate Steps Definitions </a:t>
            </a:r>
            <a:r>
              <a:rPr lang="en-US" sz="2400" dirty="0" smtClean="0"/>
              <a:t>: 2 or more Step Definitions </a:t>
            </a:r>
            <a:r>
              <a:rPr lang="en-US" sz="2400" b="1" dirty="0" smtClean="0"/>
              <a:t>match exactly.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i="1" u="sng" dirty="0" smtClean="0"/>
              <a:t>Ambiguous Step Definitions</a:t>
            </a:r>
            <a:r>
              <a:rPr lang="en-US" sz="2400" dirty="0" smtClean="0"/>
              <a:t>: 2 or more Steps definitions </a:t>
            </a:r>
            <a:r>
              <a:rPr lang="en-US" sz="2400" b="1" dirty="0" smtClean="0"/>
              <a:t>match partially.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If Cucumber encounters Undefined/Duplicate/ Ambiguous Steps, all other steps of that scenarios are skipped and scenario is marked as Fail</a:t>
            </a:r>
          </a:p>
        </p:txBody>
      </p:sp>
    </p:spTree>
    <p:extLst>
      <p:ext uri="{BB962C8B-B14F-4D97-AF65-F5344CB8AC3E}">
        <p14:creationId xmlns:p14="http://schemas.microsoft.com/office/powerpoint/2010/main" val="328339245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066800"/>
            <a:ext cx="7391400" cy="518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For Java, go to link and follow Steps:</a:t>
            </a:r>
            <a:r>
              <a:rPr lang="en-US" sz="2800" dirty="0" smtClean="0">
                <a:hlinkClick r:id="rId2"/>
              </a:rPr>
              <a:t> </a:t>
            </a:r>
            <a:r>
              <a:rPr lang="en-US" sz="2800" dirty="0"/>
              <a:t>http://</a:t>
            </a:r>
            <a:r>
              <a:rPr lang="en-US" sz="2800" dirty="0" smtClean="0"/>
              <a:t>www3.ntu.edu.sg/home/ehchua/programming/howto/jdk_howto.html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For Eclipse, go to the link and follow the steps 5 onwards: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/>
              <a:t>http://www.wikihow.com/Download,-Install,-and-Run-JDK-and-Eclipse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Install Java and Eclipse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29200"/>
            <a:ext cx="1743075" cy="106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029200"/>
            <a:ext cx="1980969" cy="109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86550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27432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Step Definitions –</a:t>
            </a:r>
            <a:r>
              <a:rPr lang="en-US" dirty="0" err="1" smtClean="0">
                <a:solidFill>
                  <a:srgbClr val="92D050"/>
                </a:solidFill>
                <a:latin typeface="Calibri" charset="0"/>
              </a:rPr>
              <a:t>Reg</a:t>
            </a:r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 Ex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990600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i="1" u="sng" dirty="0" smtClean="0">
                <a:solidFill>
                  <a:srgbClr val="000000"/>
                </a:solidFill>
              </a:rPr>
              <a:t>Step Definition – Capture Groups – Regular Expressions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When </a:t>
            </a:r>
            <a:r>
              <a:rPr lang="en-US" dirty="0">
                <a:solidFill>
                  <a:srgbClr val="000000"/>
                </a:solidFill>
              </a:rPr>
              <a:t>Cucumber matches a Step against a regular expression in a Step Definition, it passes the value of all the </a:t>
            </a:r>
            <a:r>
              <a:rPr lang="en-US" b="1" dirty="0">
                <a:solidFill>
                  <a:srgbClr val="000000"/>
                </a:solidFill>
              </a:rPr>
              <a:t>capture groups </a:t>
            </a:r>
            <a:r>
              <a:rPr lang="en-US" dirty="0">
                <a:solidFill>
                  <a:srgbClr val="000000"/>
                </a:solidFill>
              </a:rPr>
              <a:t>to the Step </a:t>
            </a:r>
            <a:r>
              <a:rPr lang="en-US" b="1" dirty="0">
                <a:solidFill>
                  <a:srgbClr val="000000"/>
                </a:solidFill>
              </a:rPr>
              <a:t>Definition’s arguments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Value of the Capture Groups is passed to arguments in </a:t>
            </a:r>
            <a:r>
              <a:rPr lang="en-US" b="1" dirty="0" smtClean="0">
                <a:solidFill>
                  <a:srgbClr val="000000"/>
                </a:solidFill>
              </a:rPr>
              <a:t>respective order</a:t>
            </a:r>
            <a:r>
              <a:rPr lang="en-US" dirty="0" smtClean="0">
                <a:solidFill>
                  <a:srgbClr val="000000"/>
                </a:solidFill>
              </a:rPr>
              <a:t> of Occurrence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75923"/>
            <a:ext cx="5562600" cy="967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619" y="4724400"/>
            <a:ext cx="5562600" cy="164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27167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27432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Step Definitions –</a:t>
            </a:r>
            <a:r>
              <a:rPr lang="en-US" dirty="0" err="1" smtClean="0">
                <a:solidFill>
                  <a:srgbClr val="92D050"/>
                </a:solidFill>
                <a:latin typeface="Calibri" charset="0"/>
              </a:rPr>
              <a:t>Reg</a:t>
            </a:r>
            <a:r>
              <a:rPr lang="en-US" dirty="0" smtClean="0">
                <a:solidFill>
                  <a:srgbClr val="92D050"/>
                </a:solidFill>
                <a:latin typeface="Calibri" charset="0"/>
              </a:rPr>
              <a:t> Ex</a:t>
            </a:r>
            <a:endParaRPr lang="en-US" dirty="0" smtClean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9906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By Default Capture </a:t>
            </a:r>
            <a:r>
              <a:rPr lang="en-US" sz="2400" dirty="0">
                <a:solidFill>
                  <a:srgbClr val="000000"/>
                </a:solidFill>
              </a:rPr>
              <a:t>groups are </a:t>
            </a:r>
            <a:r>
              <a:rPr lang="en-US" sz="2400" b="1" dirty="0">
                <a:solidFill>
                  <a:srgbClr val="000000"/>
                </a:solidFill>
              </a:rPr>
              <a:t>strings</a:t>
            </a:r>
            <a:r>
              <a:rPr lang="en-US" sz="2400" dirty="0">
                <a:solidFill>
                  <a:srgbClr val="000000"/>
                </a:solidFill>
              </a:rPr>
              <a:t> (even when they match digits like </a:t>
            </a:r>
            <a:r>
              <a:rPr lang="en-US" sz="2400" dirty="0" smtClean="0">
                <a:solidFill>
                  <a:srgbClr val="000000"/>
                </a:solidFill>
              </a:rPr>
              <a:t>(\\</a:t>
            </a:r>
            <a:r>
              <a:rPr lang="en-US" sz="2400" dirty="0">
                <a:solidFill>
                  <a:srgbClr val="000000"/>
                </a:solidFill>
              </a:rPr>
              <a:t>d+). </a:t>
            </a:r>
            <a:r>
              <a:rPr lang="en-US" sz="2400" dirty="0" smtClean="0">
                <a:solidFill>
                  <a:srgbClr val="000000"/>
                </a:solidFill>
              </a:rPr>
              <a:t> You can specify the Argument type Specifically also.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2400" y="4406920"/>
            <a:ext cx="8839200" cy="16890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41068"/>
            <a:ext cx="8152668" cy="132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85712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>
                <a:solidFill>
                  <a:srgbClr val="92D050"/>
                </a:solidFill>
                <a:latin typeface="Calibri" charset="0"/>
              </a:rPr>
              <a:t>Feature Files – Arguments – Data Tables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Tables</a:t>
            </a:r>
            <a:r>
              <a:rPr lang="en-US" sz="2400" dirty="0"/>
              <a:t> as arguments to steps are handy for specifying a </a:t>
            </a:r>
            <a:r>
              <a:rPr lang="en-US" sz="2400" b="1" dirty="0"/>
              <a:t>larger data </a:t>
            </a:r>
            <a:r>
              <a:rPr lang="en-US" sz="2400" b="1" dirty="0" smtClean="0"/>
              <a:t>set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Data Tables will </a:t>
            </a:r>
            <a:r>
              <a:rPr lang="en-US" sz="2400" dirty="0"/>
              <a:t>be passed to the Step Definition as the </a:t>
            </a:r>
            <a:r>
              <a:rPr lang="en-US" sz="2400" b="1" dirty="0"/>
              <a:t>last </a:t>
            </a:r>
            <a:r>
              <a:rPr lang="en-US" sz="2400" b="1" dirty="0" smtClean="0"/>
              <a:t>argument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Import </a:t>
            </a:r>
            <a:r>
              <a:rPr lang="en-US" sz="2400" dirty="0" err="1" smtClean="0"/>
              <a:t>Cucumber.api.DataTable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" y="2895600"/>
            <a:ext cx="6874625" cy="102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4114800"/>
            <a:ext cx="685799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762000" y="2777192"/>
            <a:ext cx="7467600" cy="35474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5086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 smtClean="0">
                <a:solidFill>
                  <a:srgbClr val="92D050"/>
                </a:solidFill>
                <a:latin typeface="Calibri" charset="0"/>
              </a:rPr>
              <a:t>Scenario </a:t>
            </a:r>
            <a:r>
              <a:rPr lang="en-US" sz="3200" dirty="0">
                <a:solidFill>
                  <a:srgbClr val="92D050"/>
                </a:solidFill>
                <a:latin typeface="Calibri" charset="0"/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Copying and pasting scenarios to use different values can quickly become tedious and </a:t>
            </a:r>
            <a:r>
              <a:rPr lang="en-US" sz="2400" dirty="0" smtClean="0"/>
              <a:t>repetitive.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Consider this example: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38" y="2819400"/>
            <a:ext cx="4394662" cy="352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48457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 smtClean="0">
                <a:solidFill>
                  <a:srgbClr val="92D050"/>
                </a:solidFill>
                <a:latin typeface="Calibri" charset="0"/>
              </a:rPr>
              <a:t>Scenario </a:t>
            </a:r>
            <a:r>
              <a:rPr lang="en-US" sz="3200" dirty="0">
                <a:solidFill>
                  <a:srgbClr val="92D050"/>
                </a:solidFill>
                <a:latin typeface="Calibri" charset="0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3337" y="838200"/>
            <a:ext cx="7057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i="1" dirty="0"/>
              <a:t>A Scenario Outline is run once for each row in the Examples section beneath it (not counting the first row of column headers</a:t>
            </a:r>
            <a:r>
              <a:rPr lang="en-US" sz="2400" i="1" dirty="0" smtClean="0"/>
              <a:t>).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The Scenario Outline uses placeholders, which are contained within &lt; &gt; in the Scenario Outline’s steps</a:t>
            </a:r>
            <a:r>
              <a:rPr lang="en-US" sz="2400" dirty="0" smtClean="0"/>
              <a:t>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700522"/>
            <a:ext cx="6934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13014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 smtClean="0">
                <a:solidFill>
                  <a:srgbClr val="92D050"/>
                </a:solidFill>
                <a:latin typeface="Calibri" charset="0"/>
              </a:rPr>
              <a:t>Scenario </a:t>
            </a:r>
            <a:r>
              <a:rPr lang="en-US" sz="3200" dirty="0">
                <a:solidFill>
                  <a:srgbClr val="92D050"/>
                </a:solidFill>
                <a:latin typeface="Calibri" charset="0"/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Think of a placeholder like a variable. It is replaced with a real value from </a:t>
            </a:r>
            <a:r>
              <a:rPr lang="en-US" sz="2400" dirty="0" smtClean="0"/>
              <a:t>the </a:t>
            </a:r>
            <a:r>
              <a:rPr lang="en-US" sz="2400" b="1" i="1" dirty="0" smtClean="0"/>
              <a:t>Examples</a:t>
            </a:r>
            <a:r>
              <a:rPr lang="en-US" sz="2400" dirty="0"/>
              <a:t> table row, where the text between the placeholder angle brackets matches that of the table column header. 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i="1" dirty="0" smtClean="0"/>
              <a:t>The </a:t>
            </a:r>
            <a:r>
              <a:rPr lang="en-US" sz="2400" i="1" dirty="0"/>
              <a:t>value substituted for the placeholder changes with each subsequent run of the Scenario Outline, until the end of the Examples table is reached</a:t>
            </a:r>
            <a:r>
              <a:rPr lang="en-US" sz="2400" i="1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Note: </a:t>
            </a:r>
            <a:r>
              <a:rPr lang="en-US" sz="2400" dirty="0"/>
              <a:t>Your step definitions will never have to match the placeholder text itself, but rather the values replacing the placeholder.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2864315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 smtClean="0">
                <a:solidFill>
                  <a:srgbClr val="92D050"/>
                </a:solidFill>
                <a:latin typeface="Calibri" charset="0"/>
              </a:rPr>
              <a:t>Hooks</a:t>
            </a:r>
            <a:endParaRPr lang="en-US" sz="3200" dirty="0">
              <a:solidFill>
                <a:srgbClr val="92D050"/>
              </a:solidFill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Hooks allow us to perform actions at various points in the </a:t>
            </a:r>
            <a:r>
              <a:rPr lang="en-US" sz="2400" dirty="0" smtClean="0"/>
              <a:t>test </a:t>
            </a:r>
            <a:r>
              <a:rPr lang="en-US" sz="2400" dirty="0"/>
              <a:t>cycle.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i="1" u="sng" dirty="0" smtClean="0"/>
              <a:t>Before</a:t>
            </a:r>
            <a:r>
              <a:rPr lang="en-US" sz="2400" b="1" i="1" u="sng" dirty="0"/>
              <a:t> hooks </a:t>
            </a:r>
            <a:r>
              <a:rPr lang="en-US" sz="2400" dirty="0"/>
              <a:t>will be run before the first step of each scenario. They will run in the same order of which they are registered. 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i="1" u="sng" dirty="0" smtClean="0"/>
              <a:t>After</a:t>
            </a:r>
            <a:r>
              <a:rPr lang="en-US" sz="2400" b="1" i="1" u="sng" dirty="0"/>
              <a:t> hooks </a:t>
            </a:r>
            <a:r>
              <a:rPr lang="en-US" sz="2400" dirty="0"/>
              <a:t>will be run after the last step of each scenario, even when there are failing, undefined, pending or skipped steps. They will run in the </a:t>
            </a:r>
            <a:r>
              <a:rPr lang="en-US" sz="2400" dirty="0" smtClean="0"/>
              <a:t>same</a:t>
            </a:r>
            <a:r>
              <a:rPr lang="en-US" sz="2400" dirty="0"/>
              <a:t> order of which they are registered</a:t>
            </a:r>
            <a:r>
              <a:rPr lang="en-US" sz="2400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3399"/>
            <a:ext cx="5638800" cy="195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295400" y="4343400"/>
            <a:ext cx="6019800" cy="1981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62100" y="6382306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https://github.com/cucumber/cucumber/wiki/Hooks</a:t>
            </a:r>
          </a:p>
        </p:txBody>
      </p:sp>
    </p:spTree>
    <p:extLst>
      <p:ext uri="{BB962C8B-B14F-4D97-AF65-F5344CB8AC3E}">
        <p14:creationId xmlns:p14="http://schemas.microsoft.com/office/powerpoint/2010/main" val="26453610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 smtClean="0">
                <a:solidFill>
                  <a:srgbClr val="92D050"/>
                </a:solidFill>
                <a:latin typeface="Calibri" charset="0"/>
              </a:rPr>
              <a:t>Tags</a:t>
            </a:r>
            <a:endParaRPr lang="en-US" sz="3200" dirty="0">
              <a:solidFill>
                <a:srgbClr val="92D050"/>
              </a:solidFill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Tags are a great way to organize your features and scenarios.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 Scenario or Feature can have as many tags as you like, just separate them with </a:t>
            </a:r>
            <a:r>
              <a:rPr lang="en-US" sz="2400" dirty="0" smtClean="0"/>
              <a:t>spaces.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Note: </a:t>
            </a:r>
            <a:r>
              <a:rPr lang="en-US" sz="2400" i="1" dirty="0"/>
              <a:t>If a tag exists on a Feature, cucumber will assign that tag to all child Scenarios and Scenario Outlines too</a:t>
            </a:r>
            <a:r>
              <a:rPr lang="en-US" sz="2400" i="1" dirty="0" smtClean="0"/>
              <a:t>.</a:t>
            </a:r>
            <a:endParaRPr lang="en-US" sz="2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09" y="3505200"/>
            <a:ext cx="5977581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5715000"/>
            <a:ext cx="739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https://github.com/cucumber/cucumber/wiki/Tags</a:t>
            </a:r>
          </a:p>
        </p:txBody>
      </p:sp>
    </p:spTree>
    <p:extLst>
      <p:ext uri="{BB962C8B-B14F-4D97-AF65-F5344CB8AC3E}">
        <p14:creationId xmlns:p14="http://schemas.microsoft.com/office/powerpoint/2010/main" val="320451366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 smtClean="0">
                <a:solidFill>
                  <a:srgbClr val="92D050"/>
                </a:solidFill>
                <a:latin typeface="Calibri" charset="0"/>
              </a:rPr>
              <a:t>Tagged Hooks</a:t>
            </a:r>
            <a:endParaRPr lang="en-US" sz="3200" dirty="0">
              <a:solidFill>
                <a:srgbClr val="92D050"/>
              </a:solidFill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We can also indicate that @Before and @After only run with scenarios with certain </a:t>
            </a:r>
            <a:r>
              <a:rPr lang="en-US" sz="2400" dirty="0" smtClean="0"/>
              <a:t>tags </a:t>
            </a:r>
            <a:r>
              <a:rPr lang="en-US" sz="2400" i="1" dirty="0" err="1" smtClean="0"/>
              <a:t>e.x</a:t>
            </a:r>
            <a:r>
              <a:rPr lang="en-US" sz="2400" i="1" dirty="0"/>
              <a:t>. @Before(‘@web’) for tests needing a browser </a:t>
            </a:r>
            <a:r>
              <a:rPr lang="en-US" sz="2400" i="1" dirty="0" smtClean="0"/>
              <a:t>launched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Tagged </a:t>
            </a:r>
            <a:r>
              <a:rPr lang="en-US" sz="2400" dirty="0"/>
              <a:t>hooks can have multiple tags, and follow similar tagging AND/OR rules that the runner does</a:t>
            </a:r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10" y="4114800"/>
            <a:ext cx="7953580" cy="167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76151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 err="1" smtClean="0">
                <a:solidFill>
                  <a:srgbClr val="92D050"/>
                </a:solidFill>
                <a:latin typeface="Calibri" charset="0"/>
              </a:rPr>
              <a:t>Excercise</a:t>
            </a:r>
            <a:endParaRPr lang="en-US" sz="3200" dirty="0">
              <a:solidFill>
                <a:srgbClr val="92D050"/>
              </a:solidFill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How to run only one feature file/Scenario ?</a:t>
            </a:r>
          </a:p>
        </p:txBody>
      </p:sp>
    </p:spTree>
    <p:extLst>
      <p:ext uri="{BB962C8B-B14F-4D97-AF65-F5344CB8AC3E}">
        <p14:creationId xmlns:p14="http://schemas.microsoft.com/office/powerpoint/2010/main" val="76200652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066800"/>
            <a:ext cx="7391400" cy="518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Install Maven on Windows: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/>
              <a:t>http://www.mkyong.com/maven/how-to-install-maven-in-windows/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Go to link and follow the steps after step 4: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/>
              <a:t>http://theopentutorials.com/tutorials/eclipse/installing-m2eclipse-maven-plugin-for-eclipse/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dirty="0" smtClean="0">
                <a:solidFill>
                  <a:srgbClr val="7030A0"/>
                </a:solidFill>
                <a:latin typeface="+mn-lt"/>
              </a:rPr>
              <a:t>Install Maven Plugin for Eclipse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851" y="441960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60300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 smtClean="0">
                <a:solidFill>
                  <a:srgbClr val="92D050"/>
                </a:solidFill>
                <a:latin typeface="Calibri" charset="0"/>
              </a:rPr>
              <a:t>Running Cucumber via </a:t>
            </a:r>
            <a:r>
              <a:rPr lang="en-US" sz="3200" dirty="0" err="1" smtClean="0">
                <a:solidFill>
                  <a:srgbClr val="92D050"/>
                </a:solidFill>
                <a:latin typeface="Calibri" charset="0"/>
              </a:rPr>
              <a:t>Junit</a:t>
            </a:r>
            <a:endParaRPr lang="en-US" sz="3200" dirty="0">
              <a:solidFill>
                <a:srgbClr val="92D050"/>
              </a:solidFill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Create one empty class with the @</a:t>
            </a:r>
            <a:r>
              <a:rPr lang="en-US" sz="2000" dirty="0" err="1"/>
              <a:t>RunWith</a:t>
            </a:r>
            <a:r>
              <a:rPr lang="en-US" sz="2000" dirty="0"/>
              <a:t>(</a:t>
            </a:r>
            <a:r>
              <a:rPr lang="en-US" sz="2000" dirty="0" err="1"/>
              <a:t>Cucumber.class</a:t>
            </a:r>
            <a:r>
              <a:rPr lang="en-US" sz="2000" dirty="0"/>
              <a:t>) annotation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Executing this class as any </a:t>
            </a:r>
            <a:r>
              <a:rPr lang="en-US" sz="2000" dirty="0" err="1"/>
              <a:t>JUnit</a:t>
            </a:r>
            <a:r>
              <a:rPr lang="en-US" sz="2000" dirty="0"/>
              <a:t> test class will run all features found on the </a:t>
            </a:r>
            <a:r>
              <a:rPr lang="en-US" sz="2000" dirty="0" err="1"/>
              <a:t>classpath</a:t>
            </a:r>
            <a:r>
              <a:rPr lang="en-US" sz="2000" dirty="0"/>
              <a:t> in the same package as this class.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options to be used are defined with the @</a:t>
            </a:r>
            <a:r>
              <a:rPr lang="en-US" sz="2000" dirty="0" err="1"/>
              <a:t>CucumberOptions</a:t>
            </a:r>
            <a:endParaRPr lang="en-US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38856"/>
            <a:ext cx="6629400" cy="2943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53030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 smtClean="0">
                <a:solidFill>
                  <a:srgbClr val="92D050"/>
                </a:solidFill>
                <a:latin typeface="Calibri" charset="0"/>
              </a:rPr>
              <a:t>@</a:t>
            </a:r>
            <a:r>
              <a:rPr lang="en-US" sz="3200" dirty="0" err="1" smtClean="0">
                <a:solidFill>
                  <a:srgbClr val="92D050"/>
                </a:solidFill>
                <a:latin typeface="Calibri" charset="0"/>
              </a:rPr>
              <a:t>CucumberOptions</a:t>
            </a:r>
            <a:endParaRPr lang="en-US" sz="3200" dirty="0">
              <a:solidFill>
                <a:srgbClr val="92D050"/>
              </a:solidFill>
              <a:latin typeface="Calibri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98915"/>
              </p:ext>
            </p:extLst>
          </p:nvPr>
        </p:nvGraphicFramePr>
        <p:xfrm>
          <a:off x="990601" y="914400"/>
          <a:ext cx="7162800" cy="4953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4543312"/>
                <a:gridCol w="1095488"/>
              </a:tblGrid>
              <a:tr h="54229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Element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Purpose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Default </a:t>
                      </a:r>
                      <a:endParaRPr lang="en-US" b="1" dirty="0"/>
                    </a:p>
                  </a:txBody>
                  <a:tcPr/>
                </a:tc>
              </a:tr>
              <a:tr h="549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dryRun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(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Skip execution of glue code)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/>
                </a:tc>
              </a:tr>
              <a:tr h="949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(will fail execution if there are undefined or pending steps)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/>
                </a:tc>
              </a:tr>
              <a:tr h="549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paths to the feature(s)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{}</a:t>
                      </a:r>
                      <a:endParaRPr lang="en-US" b="1" dirty="0"/>
                    </a:p>
                  </a:txBody>
                  <a:tcPr/>
                </a:tc>
              </a:tr>
              <a:tr h="7112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to look for glue code (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stepdefs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hooks)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{}</a:t>
                      </a:r>
                      <a:endParaRPr lang="en-US" b="1" dirty="0"/>
                    </a:p>
                  </a:txBody>
                  <a:tcPr/>
                </a:tc>
              </a:tr>
              <a:tr h="549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tags in the features should be executed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{}</a:t>
                      </a:r>
                      <a:endParaRPr lang="en-US" b="1" dirty="0"/>
                    </a:p>
                  </a:txBody>
                  <a:tcPr/>
                </a:tc>
              </a:tr>
              <a:tr h="551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monochrome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whether or not to use monochrome output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/>
                </a:tc>
              </a:tr>
              <a:tr h="5498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formatter(s) to use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{}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15280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 smtClean="0">
                <a:solidFill>
                  <a:srgbClr val="92D050"/>
                </a:solidFill>
                <a:latin typeface="Calibri" charset="0"/>
              </a:rPr>
              <a:t>@</a:t>
            </a:r>
            <a:r>
              <a:rPr lang="en-US" sz="3200" dirty="0" err="1" smtClean="0">
                <a:solidFill>
                  <a:srgbClr val="92D050"/>
                </a:solidFill>
                <a:latin typeface="Calibri" charset="0"/>
              </a:rPr>
              <a:t>CucumberOptions</a:t>
            </a:r>
            <a:endParaRPr lang="en-US" sz="3200" dirty="0">
              <a:solidFill>
                <a:srgbClr val="92D050"/>
              </a:solidFill>
              <a:latin typeface="Calibri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54790"/>
            <a:ext cx="6995102" cy="514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85800" y="838200"/>
            <a:ext cx="7467600" cy="541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65800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>
                <a:solidFill>
                  <a:srgbClr val="92D050"/>
                </a:solidFill>
                <a:latin typeface="Calibri" charset="0"/>
              </a:rPr>
              <a:t>Cucumber Reports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Cucumber can report results in several different formats, using </a:t>
            </a:r>
            <a:r>
              <a:rPr lang="en-US" sz="2000" i="1" dirty="0" smtClean="0"/>
              <a:t>formatters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Formatters </a:t>
            </a:r>
            <a:r>
              <a:rPr lang="en-US" sz="2000" dirty="0"/>
              <a:t>are specified either on the command line or in code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i="1" u="sng" dirty="0" smtClean="0">
                <a:solidFill>
                  <a:srgbClr val="000000"/>
                </a:solidFill>
              </a:rPr>
              <a:t>Pretty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Prints </a:t>
            </a:r>
            <a:r>
              <a:rPr lang="en-US" sz="2000" dirty="0">
                <a:solidFill>
                  <a:srgbClr val="000000"/>
                </a:solidFill>
              </a:rPr>
              <a:t>the gherkin source with additional </a:t>
            </a:r>
            <a:r>
              <a:rPr lang="en-US" sz="2000" dirty="0" err="1">
                <a:solidFill>
                  <a:srgbClr val="000000"/>
                </a:solidFill>
              </a:rPr>
              <a:t>colours</a:t>
            </a:r>
            <a:r>
              <a:rPr lang="en-US" sz="2000" dirty="0">
                <a:solidFill>
                  <a:srgbClr val="000000"/>
                </a:solidFill>
              </a:rPr>
              <a:t> and stack traces for errors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i="1" u="sng" dirty="0" smtClean="0">
                <a:solidFill>
                  <a:srgbClr val="000000"/>
                </a:solidFill>
              </a:rPr>
              <a:t>HTML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This </a:t>
            </a:r>
            <a:r>
              <a:rPr lang="en-US" sz="2000" dirty="0">
                <a:solidFill>
                  <a:srgbClr val="000000"/>
                </a:solidFill>
              </a:rPr>
              <a:t>report is handy for publishing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00600"/>
            <a:ext cx="6248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066800" y="4559320"/>
            <a:ext cx="6705600" cy="18414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514610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>
                <a:solidFill>
                  <a:srgbClr val="92D050"/>
                </a:solidFill>
                <a:latin typeface="Calibri" charset="0"/>
              </a:rPr>
              <a:t>Cucumber Reports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JSON</a:t>
            </a:r>
          </a:p>
          <a:p>
            <a:r>
              <a:rPr lang="en-US" dirty="0"/>
              <a:t>This report contains all the information from the gherkin source, with additional results for each step, including embedded screenshots. This report is meant to be post-processed into another visual format by 3rd party tools such as Cucumber Jenkins.</a:t>
            </a:r>
          </a:p>
          <a:p>
            <a:endParaRPr lang="en-US" b="1" dirty="0" smtClean="0"/>
          </a:p>
          <a:p>
            <a:r>
              <a:rPr lang="en-US" b="1" dirty="0" err="1" smtClean="0"/>
              <a:t>JUnit</a:t>
            </a:r>
            <a:endParaRPr lang="en-US" b="1" dirty="0"/>
          </a:p>
          <a:p>
            <a:r>
              <a:rPr lang="en-US" dirty="0"/>
              <a:t>This report generates XML files just like Apache Ant’s  </a:t>
            </a:r>
            <a:r>
              <a:rPr lang="en-US" dirty="0" err="1" smtClean="0"/>
              <a:t>junit</a:t>
            </a:r>
            <a:r>
              <a:rPr lang="en-US" dirty="0" smtClean="0"/>
              <a:t> Report task</a:t>
            </a:r>
            <a:r>
              <a:rPr lang="en-US" dirty="0"/>
              <a:t>. This XML format is understood by most Continuous Integration servers, who will use it to generate visual reports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7486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 smtClean="0">
                <a:solidFill>
                  <a:srgbClr val="92D050"/>
                </a:solidFill>
                <a:latin typeface="Calibri" charset="0"/>
              </a:rPr>
              <a:t>Screen shots</a:t>
            </a:r>
            <a:endParaRPr lang="en-US" sz="3200" dirty="0">
              <a:solidFill>
                <a:srgbClr val="92D050"/>
              </a:solidFill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Cucumber itself doesn’t provide an API to </a:t>
            </a:r>
            <a:r>
              <a:rPr lang="en-US" sz="2000" i="1" dirty="0"/>
              <a:t>take</a:t>
            </a:r>
            <a:r>
              <a:rPr lang="en-US" sz="2000" dirty="0"/>
              <a:t> screenshots or videos, but it provides an API </a:t>
            </a:r>
            <a:r>
              <a:rPr lang="en-US" sz="2000" dirty="0" smtClean="0"/>
              <a:t>to </a:t>
            </a:r>
            <a:r>
              <a:rPr lang="en-US" sz="2000" i="1" dirty="0" smtClean="0"/>
              <a:t>embed</a:t>
            </a:r>
            <a:r>
              <a:rPr lang="en-US" sz="2000" dirty="0"/>
              <a:t> them into the report. 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example, if you are using Selenium </a:t>
            </a:r>
            <a:r>
              <a:rPr lang="en-US" sz="2000" dirty="0" err="1"/>
              <a:t>WebDriver</a:t>
            </a:r>
            <a:r>
              <a:rPr lang="en-US" sz="2000" dirty="0"/>
              <a:t>, you can ask it to give you a screenshot, and then embed them into the report.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52800"/>
            <a:ext cx="743829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31258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 smtClean="0">
                <a:solidFill>
                  <a:srgbClr val="92D050"/>
                </a:solidFill>
                <a:latin typeface="Calibri" charset="0"/>
              </a:rPr>
              <a:t>Run Cucumber from Command Line</a:t>
            </a:r>
            <a:endParaRPr lang="en-US" sz="3200" dirty="0">
              <a:solidFill>
                <a:srgbClr val="92D050"/>
              </a:solidFill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/>
              <a:t>mvn</a:t>
            </a:r>
            <a:r>
              <a:rPr lang="en-US" sz="2400" dirty="0"/>
              <a:t> </a:t>
            </a:r>
            <a:r>
              <a:rPr lang="en-US" sz="2400" dirty="0" smtClean="0"/>
              <a:t>test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0000"/>
                </a:solidFill>
              </a:rPr>
              <a:t>Run only few files: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mvn</a:t>
            </a:r>
            <a:r>
              <a:rPr lang="en-US" sz="2400" dirty="0">
                <a:solidFill>
                  <a:srgbClr val="000000"/>
                </a:solidFill>
              </a:rPr>
              <a:t> test -</a:t>
            </a:r>
            <a:r>
              <a:rPr lang="en-US" sz="2400" dirty="0" err="1">
                <a:solidFill>
                  <a:srgbClr val="000000"/>
                </a:solidFill>
              </a:rPr>
              <a:t>Dcucumber.options</a:t>
            </a:r>
            <a:r>
              <a:rPr lang="en-US" sz="2400" dirty="0">
                <a:solidFill>
                  <a:srgbClr val="000000"/>
                </a:solidFill>
              </a:rPr>
              <a:t>="--tags </a:t>
            </a:r>
            <a:r>
              <a:rPr lang="en-US" sz="2400" dirty="0" smtClean="0">
                <a:solidFill>
                  <a:srgbClr val="000000"/>
                </a:solidFill>
              </a:rPr>
              <a:t>@</a:t>
            </a:r>
            <a:r>
              <a:rPr lang="en-US" sz="2400" dirty="0" err="1" smtClean="0">
                <a:solidFill>
                  <a:srgbClr val="000000"/>
                </a:solidFill>
              </a:rPr>
              <a:t>wip</a:t>
            </a:r>
            <a:r>
              <a:rPr lang="en-US" sz="2400" dirty="0" smtClean="0">
                <a:solidFill>
                  <a:srgbClr val="000000"/>
                </a:solidFill>
              </a:rPr>
              <a:t>"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9" y="2592526"/>
            <a:ext cx="8615362" cy="365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0" y="64008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https://github.com/cucumber/cucumber-java-skeleton</a:t>
            </a:r>
          </a:p>
        </p:txBody>
      </p:sp>
    </p:spTree>
    <p:extLst>
      <p:ext uri="{BB962C8B-B14F-4D97-AF65-F5344CB8AC3E}">
        <p14:creationId xmlns:p14="http://schemas.microsoft.com/office/powerpoint/2010/main" val="423166280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 err="1" smtClean="0">
                <a:solidFill>
                  <a:srgbClr val="92D050"/>
                </a:solidFill>
                <a:latin typeface="Calibri" charset="0"/>
              </a:rPr>
              <a:t>Excercise</a:t>
            </a:r>
            <a:endParaRPr lang="en-US" sz="3200" dirty="0">
              <a:solidFill>
                <a:srgbClr val="92D050"/>
              </a:solidFill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0000"/>
                </a:solidFill>
              </a:rPr>
              <a:t>How to run only one scenario from a feature file?</a:t>
            </a:r>
          </a:p>
        </p:txBody>
      </p:sp>
    </p:spTree>
    <p:extLst>
      <p:ext uri="{BB962C8B-B14F-4D97-AF65-F5344CB8AC3E}">
        <p14:creationId xmlns:p14="http://schemas.microsoft.com/office/powerpoint/2010/main" val="347186968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 smtClean="0">
                <a:solidFill>
                  <a:srgbClr val="92D050"/>
                </a:solidFill>
                <a:latin typeface="Calibri" charset="0"/>
              </a:rPr>
              <a:t>How to Check What Went Wrong</a:t>
            </a:r>
            <a:endParaRPr lang="en-US" sz="3200" dirty="0">
              <a:solidFill>
                <a:srgbClr val="92D050"/>
              </a:solidFill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224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When a Scenario Fails, cucumber generates a fail report which can track us to the actual failing line of code.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Order</a:t>
            </a: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Application code </a:t>
            </a:r>
            <a:r>
              <a:rPr lang="en-US" sz="2400" dirty="0" smtClean="0">
                <a:solidFill>
                  <a:srgbClr val="000000"/>
                </a:solidFill>
                <a:sym typeface="Wingdings" pitchFamily="2" charset="2"/>
              </a:rPr>
              <a:t> Glue Code  Feature File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62000" y="3352800"/>
            <a:ext cx="7620000" cy="1828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ea typeface="Microsoft YaHei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52812"/>
            <a:ext cx="73152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86604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 smtClean="0">
                <a:solidFill>
                  <a:srgbClr val="92D050"/>
                </a:solidFill>
                <a:latin typeface="Calibri" charset="0"/>
              </a:rPr>
              <a:t>Exercise</a:t>
            </a:r>
            <a:endParaRPr lang="en-US" sz="3200" dirty="0">
              <a:solidFill>
                <a:srgbClr val="92D050"/>
              </a:solidFill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Agile Testing is present as a link on  main page and When use is on Agile Testing Page then user sees all links.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linkClick r:id="rId2"/>
              </a:rPr>
              <a:t>https://www.etsy.com</a:t>
            </a:r>
            <a:r>
              <a:rPr lang="en-US" sz="2000" dirty="0" smtClean="0">
                <a:solidFill>
                  <a:srgbClr val="000000"/>
                </a:solidFill>
                <a:hlinkClick r:id="rId2"/>
              </a:rPr>
              <a:t>/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User is on the landing page and see various categories to buy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Inside Man </a:t>
            </a: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 watches  filters all items, hand made, Vintage  and price shop location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Inside Man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 watches </a:t>
            </a: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select an item  Image of the product  description of the product  price , Ask question, Add to cart   How you pay, delivery charges  Proceed to checkout   Need to Sign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024296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066800"/>
            <a:ext cx="7391400" cy="518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dirty="0" smtClean="0"/>
              <a:t>Go to link and follow the steps mentioned.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/>
              <a:t>http://stackoverflow.com/questions/14538854/how-to-install-cucumber-jvm-on-eclipse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/>
          <a:lstStyle/>
          <a:p>
            <a:pPr marL="457200" indent="-457200" algn="ctr"/>
            <a:r>
              <a:rPr lang="en-US" sz="4000" dirty="0" smtClean="0">
                <a:solidFill>
                  <a:srgbClr val="7030A0"/>
                </a:solidFill>
                <a:latin typeface="+mn-lt"/>
              </a:rPr>
              <a:t>Install Cucumber Plugin for Eclipse</a:t>
            </a:r>
          </a:p>
        </p:txBody>
      </p:sp>
      <p:sp>
        <p:nvSpPr>
          <p:cNvPr id="2" name="AutoShape 2" descr="data:image/jpeg;base64,/9j/4AAQSkZJRgABAQAAAQABAAD/2wCEAAkGBxASEhUUEhAUEBUVFRQVFhgWFRASFBQXFBQYFhQUFBUYHSggGBolHBUUITEhJykrLi4uFx8zODMsNygtLisBCgoKDg0OFxAQGi0fHyQwLCwuLCwsMCwsLCwsLDcsLCwsLCwtLCwsLCwsLCwsLCwsLCwsLCwsLCwsLCwsLCwsLP/AABEIAOEA4QMBEQACEQEDEQH/xAAcAAEAAgIDAQAAAAAAAAAAAAAABQYDBAIHCAH/xABHEAABAgIDCQwGCgICAwAAAAABAAIDBAURIQYSMUFRYXGRkgcTFBYiMlJygaGx0RUXU1TB4SMzNEJiY3STs/GC8KLSQ3OD/8QAGgEBAAIDAQAAAAAAAAAAAAAAAAEEAgMFBv/EACwRAQACAQEIAgICAgMBAAAAAAABAgMRBBITFCExMlFBYXGhImJCUiOBkTP/2gAMAwEAAhEDEQA/AO8UBAQadI0rLy4rjxocEfjc1pOgG09iiZiO7GbRXvKqTu6hR7CQzfIudrKmnQSsJyQ1TnpCNfuuwAbJWKf8mBRxYY8zHpx9b0H3OLtw04sejmY9Hreg+5xdticWPRzMej1vQfc4m2xOLHo5mPR63oPucXbYnFj0czHo9b8H3OJtw04sejmY9Hreg+5xduGnFj0czHo9b0H3OJtw04sejmY9Hreg+5xdticWPRzMej1vQfc4u3DTix6OZj0et6D7nF24acWPRzMej1vQfc4u2xOLHo5mPR63oPucXbhpxY9HMx6PW/B9zibbE4sejmY9Hrfg+5xduGnFj0czHo9b0H3OJtsTix6OZj0et6D7nF22JxY9HMx6fW7r0DHKRR/mwpxYOZj035XdUkHEB7YsOvGW3wGmoqeLDKNoqtVF07KTP1ExDinIHC+GlptGpZxaJ7Ntb1t2lIqWQgICAg4veGgkkAAVkk1AAYSSg6uuw3TiCYUjUQLDGIrGfexj0rTbJ6Vcmf4q62ixI0xELnF8aI7CTW4nyC0WvFetpVpmZ6y3YFzsZ3OqZpNZ7lVttuOO3VDZbcwccUbJ81q5+P8AX9j7xYPtRs/NOf8A6/sOK59qNn5pz/8AUOK59qNn5pz/APX9hxXPtRs/NOfj/X9hxYPtRs/NOf8A6/sOK59qNn5pz/8AX9hxYPtRs/NOf/r+w4sH2o2fmnP/ANf2HFc+1Gz805/+v7DiufajZ+ac/wD1DiufajZ+ac//AF/YcVz7UbPzTn/6/sOK59qNn5pz/wDX9hxXPtRs/NOf/r+w4rn2o2fmnP8A9f2HFc+1Gz805/8Ar+wNy59qNk+ac/H+o141zkYDklr+4962V27HPfoI58KLBcCQ6G4Wg2tIztcFapkrbrWdRfrk902LDLYc59KzBvgHLbncBzh3rfXJ7WMeeY6WdtykzDisa+G9sRjhW1zSCCMxC36rcTE9YZUSICDprdMuz39xlpd/0LTVEcP/ACOGFudo71oyX16Qp5suv8YVKiKIdGN8eSzLjOYeao7RtMY+kd1da5aWZDFTGho7zpXJvktedbSlKylDTES1sI1ZTU0dhdVWsq4b27Q2VxXt2hui5SZ/AP8AL5LZyuRs5a77xUmcsPaPknK3+jlbnFSZyw9o+Scrf6OVv9HFSZyw9o+Scrf6OVucVJnLD2j5Jyt/o5W5xUmcrNo+Scrf6OVv9HFSZys2j5Jyt/o5W5xUmcsPaPknK3+jlbnFSZyw9o+Scrf6OVucVJnLD2j5Jyt/o5W/0cVJnLD2j5Jyt/o5W5xUmcsPaPknK3+jlb/RxUmcsPaPknK3+jlb/RxUmcsPaPknK3+jlb/RxUmcsPaPknK3+jlbnFSZyw9o+Scrf6OVucVJnLD2j5Jyt/o5W/0G5SZ/BtfJOVyHLXakzQUzDtMIkZWkO8DWsLYMle8MLYbx8IqPBa4Fr2gjIQtdbTWdY6NSr0zQhh1vh2sxjG3zC6ez7VF/427oSu59de6Si3kRxMu88oWneyfvtHiujS+jdiybk6T2d6QojXAOaQ4EAgi0EG0EKwvOaCo7pd0HBJQtYaosauGyrC0Ect2aoYM5WGS2kNOa+7V0nRMlvsQN+6LXHMqGfLw6a/KivECDVU1gyAALizM2nWe6YhdKEoJkIB0QB789obozq7iwxXrPdexYYr1numnzAGEqxN4hY1Y+Gtz6ljxIRvQcObn1JxIN+Dhzc+pOJBvwcObn1JxIN+Dhzc+pOJBvwcObn1JxIN+Dhzc+pOJBvQcObn1JxIN+Dhzc+pOJBvwcObn1JxIN+Dhrc+pOJBvwcObn1JxIN+Dhzc+pOJBvwcObn1JxIN+Dhzc+pOJBvwcObn1JxIN6Dhzc+pOJBvwcNbn1JxIN+HNky04Cpi8SneRtL0PDjCsAMficMfWyrVlxVv8AlqyYq3/KkTMAscWPFRFhCoTE1nRz5iYnSVKp6j96fW3mOtGY4wuvsubiV694Yu0NyG6DfYJlnmt8G1leOGTg7DZoqXQx26aLmz31jddhrasOkN1ykt9nd7BsgsDf8ncp3deqvknWVHPbW2npq3MS17CvqrXmvsFgXF22+t9PTUuty0qC4xD92xuki06lr2evXeWdnr13llixqlamy3MtUla2AgICAgICD6GnIVOkj4oBAQZIMFzjU0VrOmO150rAzPo6KBXe16CCts7LliNdEtUqugQEBAQEBBswY2IrZWzKJQl1UqC0RBhFTTnBwd60bRXWN5X2iusbylU5LX8F1lo5Q7Fhs19zJCoi9z6kuDz8F1dTXu3t2iJYP+V6u7SdLM8VtLw9CKy6DzldpGv56Zd+c8bBvfgqtvKXOyTraVko5lUJg/C3wrXn8065LT9sVzoGyC3OSe9b8XSq7h6Ubzis218RAgICAgIN+i5QOJc60DFlKubJhi871uyYTIAyLp6QlrTMix4wVHKPitGXZ6Xj1IgosMtJBwhcm9ZrMxLF8Y2sgZbFERrOgscvBDGgD+128eOKV0hkyrYImmJcCp4x2HzXO2zFp/OESjFQQICAgICD6CgwUlyoTx+EqL9ayxydaypbxWCMoIVOJ0lQUSWiXkVruhEa7ZdX8F6Gs9pI6S9Kb+rbpavOt0v2yZ/UR/5XKrbvLnX8pW6U5jOq3wC8/k8p/KFwof6lmj4qxj8YXcXhDdWbYICAgICAgmqGcLwjISupsU/8eiYb6uJEELTLeWM4C5W2x/yf9IlrSfPbpC0Yf/pX8oWNdxkINKliN7OkKrtcxw5RKDXJQICAgICAgxTfMd1T4KLdpRbtKmKk57r2Y5ztJ8V6CvjCJej1ddJ5/ul+2TP6iP8AyuVa3eXPv5St0pzGdVvgF57J5T+ULhQ/1LNHxVjH4wu4vCG6s2wQEBBzhQXO5rSVnXHa3jGoyPlIgtLD4rK2DJWNZgYFqGxJTJhurwg4Qt2DNOO2vwlPQoocKwawuxS8XjWEuayEJTDuXoAXK22f+REtOGaiDnCrVnS0ShZgV3mT45wArJqCiZiI1kQdITe+GzmjBnzrkbRn4k9O0IYZeAXmof0tePHOS2kITktJsYLBWcpwrrYsFMcdGTLEhNcKiAVstSto0mBBT8rvbrMBtHkuRtGHh26dkNZaECAgxTfMd1T4KLdkW7SpipOe69mOc7SfFegr4wiXo9XXSef7pftkz+oj/wArlVt3lz7+UrdKcxnVb4BefyeU/lC4UP8AUs0fFWMfjC7i8IbqzbBAQbVHy1+63ALT5Kxs2HiW69oSnWNAFQFQXXiIiNIS5KRGUlI18potxjLnCobTs2v86oRK5yGWXmHMNYPZiK2Y8tsc61E5KTbYgssOMLrYc9ckdO7JEUmfpHdngubtU65ZQ1VXQsTphrWBxOIdti7c5a0pFpZIacnHPOQYh5rl5s9sk/SGu1pJqArJWmImZ0hCfkpYQ21YzhXYwYYx10+WTZW8EETTbrWjSVztunrWESjFQQICDFN8x3VPgot2lFu0qYqTnuvZjnO0nxXoK+MIekFddJ5+ul+2TP6iP/K5Vbd5c+/lK3SnMZ1W+AXn8nlP5QuFD/Us0fFWMfjC7i8IbqzbBAQSVCxAC4ZQO7+1e2G0RaY9phLrpJEBBDUnJ3pvmiw4cxXM2rZ92d6vZEo9UkOUN5aawaiFNbTWdYHOZi3zr7LUs8l9+28MS1jLHjlxtwCwDItmTJN56jGAtcRqJajoDGWuc2+OcWLpbNjpj/laY1SkA4HAQVdiYnslyUjFHmGsFZPmVryZa0jWZEBMxi9xcf6C4+XJOS02lixLWCAgxTfMd1T4KLdpRbtKmKk57r2Y5ztJ8V6CvjCHo9XXSef7pftkz+oj/wArlWt3lz7+UrdKcxnVb4BeeyeU/lC4UP8AUs0fFWMfjC7i8IbqzbBAQfWOINYNRCmJmJ1gSkGlhVym9o8lfptsafyhOrKaVh5Hagtk7bj+zVidS4xM1lYTt0fEGrG6lnH7g71rnbbT8QatCI4E1gVZlUtMTOsRohxWIICAgICBWg5b67pHWVlv29jiSsQQEBAQYpvmO6p8FFu0ot2lTFSc917Mc52k+K9DXxhD0grjovP10v2yZ/UR/wCVyrT3lQv5St0pzGdVvgF56/lP5QuFD/Us0fFWMfjC7i8IbqzbBAQEBAQEBAQEBAQEBBlgQw41X17pwLPHSLTproN1tEHG8albjYZ+ZToytohuNxOpbI2GvzJoyei4efWs+TxmjXmaLqFbDXmPwWjLsWka0k0RiooEBBim+Y7qnwUW7Si3aVMVJz3XsxznaT4r0FfGEPR6uuk8/wB0v2yZ/UR/5XKtbvLn38pW6U5jOq3wC89k8p/KFwof6lmj4qxj8YXcXhDdWbYICAAgmZSjWgVuF8e4LqYdkrWNbdZTo3N4Z0W6grPCp6hLg6Uhn7gWM4Mc/wCI1pmWgsFZboFeFaMuHDjrvTCEQ91ZsFWYLmWnWe2iHFQFSAgyRIJABxEVjyWdqTWIn4kY1gCCWoucr5DjbiOXMulsufX+Fv8ApMJNXkiAggaUhgRDVjqK5G1ViuSdES1FWQIMU3zHdU+Ci3ZFu0qYqTnuvZjnO0nxXoK+MIej1ddJ5/ul+2TP6iP/ACuVa3eXPv5St0pzGdVvgF57J5T+ULhQ/wBSzR8VYx+MLuLwhurNsEBBt0XDriDNarGy13skJTy7CRBxe8AEmwBRa0VjWRX5yZL3V4sQXGzZZyW1+GLAtIzysq55swYzkW3FhtknoNilIIYGAYLe0rfteOKRWITLQVNCelIQdCaHCsELr4aRbDEWSjJ2Rcy0Wty5NKo59mnH1jrA1FWQ+g1JE6CbkJ4PFTrHeK62z7RF40nuluq0ljjRmtFbjUsL5K0jWwr81Gv3F3+1LjZcnEvNmLEtYIMU3zHdU+Ci3aUW7SpipOe69mOc7SfFehr4wh6PVx0nn+6X7ZM/qI/8rlWt3lz7+UrdKcxnVb4BeeyeU/lC4UP9SzR8VYx+MLuLwhurNsEBBnk4948HFgOhbcGTh3iUrAx4IrBrC7VbRaNYS+ucBaTUkzERrIhaRnb+xvNHeuXtO0b87teyGiqiG5IyRfabG+OhWdn2ecnWeyU3DYGioCoLq1rFY0hKOpttjTnPf/Sp7dHSsolErmoWSWbUxozDwXdxxpSIZMhCzETSMhVym4MYyZwubtOzbv8AKqNEaqKBBnbORBZflbYz5I6apYnvJtJJ0rXa026zKHFQCAgxTfMd1T4KLdkW7SpipOe69mOc7SfFegr4wh6PV10nn+6X7ZM/qI/8rlWt3lz7+UrdKcxnVb4BeeyeU/lC4UP9SzR8VYx+MLuLwhurNsEBAQc4cVzcDiNBWVb2r2nQIkZzsLidJS17W7zqOCxHOCy+cBlNSypXetECyMaAKhYAu7WIrGkMnJSNGl2/R6CPJVdsj/jRKEXJQs0I8kaB4LvUnWsMnNZD4RWkxqK1GbU4jISFwbxu2mGLgsQQEBAQEGKb5juqfBRbtKLdpUxUnPdezHOdpPivQV8YQ9IK66Toe7eDeT8y381x2+V8VWt5SoZI0vKw0Y+uFDP4R3WLgZo0yWj7YrhQcSuEMxIW3F4rmGf4pELY2iAgICAgIOcB964HIQs8dt20SLKDWu7E6sn1BoUw+plWUjutVTbbaY9PaJQq5SEtRk6Kg1xqqwH4Lo7LtEablkpNX0sUxHDG1nszrXkyRjrrIrjnVmvKuJM6zrLF8UAgICAgINWkYlUJ5/Ce9Y3nSssMk6VlT4jqgTkBOoKpEazEKKiyUO/jMb04jG7TgPivQxHaCOsvSu8K46Wjp3dhoze5tsUCyMwV9Zlh7r3Uq+WOuqntFdLao25aZrhlhNrT3Fcfbsel9720rfQM1euLDgdg0qvitpOjfgtpOiwhysrTmoBAQEBAQEEjI0jei9dWRiOTMruDatyN2ydW1EpOGBZWexWbbZjiOnU1RU1MF5rPYMi5uXLOS2soYVrBBlhzD24HEdpWdct69pHCJELsJJ02qLWtbrM6jisQQEBAQEHAuQQtPzVghjSfgFpzW+FfPb/FUroJm8gkV2u5I7cPcp2XHvZI+lZqbm1Gb/PwqxW2HXFd/jzf+RGpdyka2bMNdbw7+VlfVu7+5/hko5rRXFh1vh53AWt7RZqWF66w15ab1XQ1HzToMQOqwWEYKxjCpZccZKTWXPXiWjte0OaawbR/uVcO9ZpbSUrBR9KggNiGo5cR0rfTL8StY80T0slWvyFbm99vygX5QL8oF+UC/KDIwqByQcXOAQcDEKkfL8oF+UC/KBflAvygX5QL8oF+UC/KD4XII+epRrLGm+d3DStV8kR2ar5Yr0hXo0XC5xzklV4ibSpzOqk0zP78+sWNFjfPtXZ2fDw6afKHb25Tc/weW357aokep1uFsP7g7cPaFfx10jVdwU0rr7XlbG8QdV7p9xRrM3LMJrtjMaKzniNA79a05KfMKubF/lDrujKTfBNlrThb8RkKpZsFcsde6qtkjSMKKOS63omwjsXKyYL4+8JSEKYe3muI8NS1xaY7MotMdpZvSUbp9zfJZcS3tlxb+z0nG6fcPJOLb2ca/s9Jxun3BOLb2ca/tkgT0Zzg0PwnI1TF7zOmrKuS8zpqn2q0uNkWKEMb4uRTolhe8C0mrOU7ImdERO0ucEPX5BV75v8AVWvn+KtT0nG6fcFhxbe2vjX9npON0+4JxbezjX9npON0+4JxbezjX9npON0+4JxbezjX9npON0+4JxbezjX9npON0+4eScW3s41/Z6TjdPuHknFt7ONf2ek43T7gnFt7ONf2ek43T7m+ScW3s41/bFFmojuc8nu8FjNpnvLGb2nvLRm5yHCFb3AZsZ0BZY8VrzpWGKrUtS7otg5LMmM5yurg2aMfWesoWrc3uLdMPExHYRAaa2AirfXDN0R3q9jpr1lvw4t7rPZ3OAt66+oCAg6/ux3NocwXRZYiDENpafq3nLZzStVsevZXyYIt1h1VSlDTUq+9jQXwiMBwtOdrxYVptX4lVtWa94fJemY7cD74fit71XtsuK3wxbIujjZGHsK1clj+x94yRui3UU5HH7kWKj4j3Q2ueAHG2oYhiXOy1rW8xXslPULBwvOgfFZ4a/Kzgr/kmIbgLSrCyPiEpoNaam2sFptxDGVha8V7sL5Ir3Qc3OOiG2wYhiVW95sp3yTZE0jScOCLTW7E0Ye3ItmHBbJPTt7YII3SRei0a1e5GnuUHGSN0W6ip5HH7kOMkbot1FORx+5DjJG6LdRTkcfuQ4yRui3UU5HH7kOMkbot1FORx+5DjJG6LdRTkcfuQ4yRui3UU5HH7kfDdHGyM1FORx/YwRqcmHWX971QAtldkxV+BhkpGYmXhsKHEjOOQF2smwaSrFa/EQmImezsy5LcwDC2LOkOItEJtrc1+7HoFmlbq4/a1jwadbOzGMAAAAAFgAsA0LcsuSAgICAg4RoTXipzQ4HCCAQewoK9PXCUbFJJlmtJw3hczuFiwmlZa5xUn4Uu725CjZKWMRgiCI4hkMGI4i+NpNRxAAlYXpWIaMuOlK6uvKLld9itbirrOgYVUz5NykyrL2xlZAGgLh90xGqxwIYa0NGIf2r1a6Ro6Fa7sRDJWsmSPnKTAsZacuIaMqr3zadKq+TNp0qh4sXC5x0krR1mVaZme6u0pdBhbB2v+o+Kv4dj+b/+MUXRlGzE3FvITHRXuw5Bnc44AujWvxCa1m06Q7SojcplhDHCYj4kQ2m8cWsbmGM6VvjFHyt12eNOrd9VlHfm/uFTwqp5eh6rKO/N/cKcKpy9D1WUd+b+4U4VTl6Hqto7839wpwqnL0PVZR35v7hThVOXoeqyjvzf3CnCqcvQ9VlHfm/uFOFU5ej63cto3GIp/wDoU4dTl6N+U3PqMhkHg4fV03Od8VPDqyjDSPhY5aWhwxew2NhjI1oaNQWbZEaMqJEBAQEBAQEBB0durU3wib3tprZLgsGQvNV+e4DsVfJOsqOe2ttPTRuVlamuiH71g0DD3+C5G3ZNbRSPhpWyioNbr7J4lV8NdZ1WMFdZ1SkaM1orJq/3ErFrRWNZWbWisayiJuec+wclvedKq3yzZUvlm34RM/SMOCK3G3E0YSpxYbZJ6NSp0lSkSMbTetxNGDtyrq4dnrj7d/aFguQuEmJ0h7voIGN5HKeMkNuPSbNKtVpMtuPDNvw7noOhJeUhiHAhhgxnC5xyudhKsRER2Xa0isaQkVLIQEBAQEBAQEBAQEBAQEBAQEBBD3W0wJSViRjhAqYMr3WNGvwWNp0jVhktu1mXnZjXRH4a3PdacpJtKqWtFYmZc5fJaCGNa0YgAuBe02tMylLcIbCaGi12E5KzlW/fjHXSO6zvxjrpHdHxoxda4+QWiZm09Ve1ptOsq9Sl0AFbYVpxuxDRlV3Bscz1v/4xQMGFFjxA1rXRYjjYBW5xXSrWI6QmImekO1bjdzRkOqLOVRH4RCFrGdc/eObBpViuP2tY8GnWzshrQBUBUBgAsAW1ZfUBAQEBAQEBAQEBAQEBAQEBAQEBB09uxU3vkZks08mFy353uFQHY0naK0ZZ66Ke0W1nRVrlpW+eXnA0VDSfl4rm7bk0rFY+VdaVyktaenocIVvOgYzoC24sVsk6VFUpOl4kazms6I+Jxrq4dmrj695Q3blrk5med9G28hg8qI4G9GYdI5grVazZspjm/Z3XcvcrLSLKobb55HKiOqv3eQzBWK1iq5THFI6J1ZNggICAgICAgICAgICAgICAgICAgINKmaQbLwIkZ/NhtLtOQdpqCiZ0jVFrbsavNs7NPjRHxH2uiOLjpccA8FVmflzZnWdZXKiZXeoTW46q3aThXDz5OJkmRoUpTzWVth1Pdl+6PMrfg2Obdb9IFaiRHxHVmt7iasZJOIALp1rFY0hDsW43czdEvYs7WxuEQhY53/sOIZhat1cftZx4Netna8tLshtDIbQxrRUABUANC3rURp2ZUSICAgICAgICAgICAgICAgICAgICAgp26yx5o6JegkB8Iuq6IeMOau9WvJ4tO0eDpKQexsRrn81ttWGurAFTyxaazFe6i26RpqJFsBvG5BhOkrVh2WmPr3kfKCoKYnIm9wIZcfvOwMYMrnYlaisz2ZVpNp0h3RchcLLyQD3fTR8bzgbmhtxacKsVpELuPDFevytizbRAQEBAQEBAQEBAQEBAQEBAQEBAQEBAQYpqXZEY5kRoexwLXNNoIOEFETGvSXWdKbkgLyZeYDGk82IC69GQOGHtWmcXpWts3qWeidyWC01zEd0X8LBeA6XYVMYo+U12aPmXYFHUdBl2BkGE2E0YmirtJxnOVsiIjssRWIjSG0pSICAgICAgICAgICAgICAgICAgICAgICAgICAgICAgICAgICAgICAgICAgICAgICAgIC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ASEhUUEhAUEBUVFRQVFhgWFRASFBQXFBQYFhQUFBUYHSggGBolHBUUITEhJykrLi4uFx8zODMsNygtLisBCgoKDg0OFxAQGi0fHyQwLCwuLCwsMCwsLCwsLDcsLCwsLCwtLCwsLCwsLCwsLCwsLCwsLCwsLCwsLCwsLCwsLP/AABEIAOEA4QMBEQACEQEDEQH/xAAcAAEAAgIDAQAAAAAAAAAAAAAABQYDBAIHCAH/xABHEAABAgIDCQwGCgICAwAAAAABAAIDBAURIQYSMUFRYXGRkgcTFBYiMlJygaGx0RUXU1TB4SMzNEJiY3STs/GC8KLSQ3OD/8QAGgEBAAIDAQAAAAAAAAAAAAAAAAEEAgMFBv/EACwRAQACAQEIAgICAgMBAAAAAAABAgMRBBITFCExMlFBYXGhImJCUiOBkTP/2gAMAwEAAhEDEQA/AO8UBAQadI0rLy4rjxocEfjc1pOgG09iiZiO7GbRXvKqTu6hR7CQzfIudrKmnQSsJyQ1TnpCNfuuwAbJWKf8mBRxYY8zHpx9b0H3OLtw04sejmY9Hreg+5xdticWPRzMej1vQfc4m2xOLHo5mPR63oPucXbYnFj0czHo9b8H3OJtw04sejmY9Hreg+5xduGnFj0czHo9b0H3OJtw04sejmY9Hreg+5xdticWPRzMej1vQfc4u3DTix6OZj0et6D7nF24acWPRzMej1vQfc4u2xOLHo5mPR63oPucXbhpxY9HMx6PW/B9zibbE4sejmY9Hrfg+5xduGnFj0czHo9b0H3OJtsTix6OZj0et6D7nF22JxY9HMx6fW7r0DHKRR/mwpxYOZj035XdUkHEB7YsOvGW3wGmoqeLDKNoqtVF07KTP1ExDinIHC+GlptGpZxaJ7Ntb1t2lIqWQgICAg4veGgkkAAVkk1AAYSSg6uuw3TiCYUjUQLDGIrGfexj0rTbJ6Vcmf4q62ixI0xELnF8aI7CTW4nyC0WvFetpVpmZ6y3YFzsZ3OqZpNZ7lVttuOO3VDZbcwccUbJ81q5+P8AX9j7xYPtRs/NOf8A6/sOK59qNn5pz/8AUOK59qNn5pz/APX9hxXPtRs/NOfj/X9hxYPtRs/NOf8A6/sOK59qNn5pz/8AX9hxYPtRs/NOf/r+w4sH2o2fmnP/ANf2HFc+1Gz805/+v7DiufajZ+ac/wD1DiufajZ+ac//AF/YcVz7UbPzTn/6/sOK59qNn5pz/wDX9hxXPtRs/NOf/r+w4rn2o2fmnP8A9f2HFc+1Gz805/8Ar+wNy59qNk+ac/H+o141zkYDklr+4962V27HPfoI58KLBcCQ6G4Wg2tIztcFapkrbrWdRfrk902LDLYc59KzBvgHLbncBzh3rfXJ7WMeeY6WdtykzDisa+G9sRjhW1zSCCMxC36rcTE9YZUSICDprdMuz39xlpd/0LTVEcP/ACOGFudo71oyX16Qp5suv8YVKiKIdGN8eSzLjOYeao7RtMY+kd1da5aWZDFTGho7zpXJvktedbSlKylDTES1sI1ZTU0dhdVWsq4b27Q2VxXt2hui5SZ/AP8AL5LZyuRs5a77xUmcsPaPknK3+jlbnFSZyw9o+Scrf6OVv9HFSZyw9o+Scrf6OVucVJnLD2j5Jyt/o5W5xUmcrNo+Scrf6OVv9HFSZys2j5Jyt/o5W5xUmcsPaPknK3+jlbnFSZyw9o+Scrf6OVucVJnLD2j5Jyt/o5W/0cVJnLD2j5Jyt/o5W5xUmcsPaPknK3+jlb/RxUmcsPaPknK3+jlb/RxUmcsPaPknK3+jlb/RxUmcsPaPknK3+jlbnFSZyw9o+Scrf6OVucVJnLD2j5Jyt/o5W/0G5SZ/BtfJOVyHLXakzQUzDtMIkZWkO8DWsLYMle8MLYbx8IqPBa4Fr2gjIQtdbTWdY6NSr0zQhh1vh2sxjG3zC6ez7VF/427oSu59de6Si3kRxMu88oWneyfvtHiujS+jdiybk6T2d6QojXAOaQ4EAgi0EG0EKwvOaCo7pd0HBJQtYaosauGyrC0Ect2aoYM5WGS2kNOa+7V0nRMlvsQN+6LXHMqGfLw6a/KivECDVU1gyAALizM2nWe6YhdKEoJkIB0QB789obozq7iwxXrPdexYYr1numnzAGEqxN4hY1Y+Gtz6ljxIRvQcObn1JxIN+Dhzc+pOJBvwcObn1JxIN+Dhzc+pOJBvwcObn1JxIN+Dhzc+pOJBvQcObn1JxIN+Dhzc+pOJBvwcObn1JxIN+Dhrc+pOJBvwcObn1JxIN+Dhzc+pOJBvwcObn1JxIN+Dhzc+pOJBvwcObn1JxIN6Dhzc+pOJBvwcNbn1JxIN+HNky04Cpi8SneRtL0PDjCsAMficMfWyrVlxVv8AlqyYq3/KkTMAscWPFRFhCoTE1nRz5iYnSVKp6j96fW3mOtGY4wuvsubiV694Yu0NyG6DfYJlnmt8G1leOGTg7DZoqXQx26aLmz31jddhrasOkN1ykt9nd7BsgsDf8ncp3deqvknWVHPbW2npq3MS17CvqrXmvsFgXF22+t9PTUuty0qC4xD92xuki06lr2evXeWdnr13llixqlamy3MtUla2AgICAgICD6GnIVOkj4oBAQZIMFzjU0VrOmO150rAzPo6KBXe16CCts7LliNdEtUqugQEBAQEBBswY2IrZWzKJQl1UqC0RBhFTTnBwd60bRXWN5X2iusbylU5LX8F1lo5Q7Fhs19zJCoi9z6kuDz8F1dTXu3t2iJYP+V6u7SdLM8VtLw9CKy6DzldpGv56Zd+c8bBvfgqtvKXOyTraVko5lUJg/C3wrXn8065LT9sVzoGyC3OSe9b8XSq7h6Ubzis218RAgICAgIN+i5QOJc60DFlKubJhi871uyYTIAyLp6QlrTMix4wVHKPitGXZ6Xj1IgosMtJBwhcm9ZrMxLF8Y2sgZbFERrOgscvBDGgD+128eOKV0hkyrYImmJcCp4x2HzXO2zFp/OESjFQQICAgICD6CgwUlyoTx+EqL9ayxydaypbxWCMoIVOJ0lQUSWiXkVruhEa7ZdX8F6Gs9pI6S9Kb+rbpavOt0v2yZ/UR/5XKrbvLnX8pW6U5jOq3wC8/k8p/KFwof6lmj4qxj8YXcXhDdWbYICAgICAgmqGcLwjISupsU/8eiYb6uJEELTLeWM4C5W2x/yf9IlrSfPbpC0Yf/pX8oWNdxkINKliN7OkKrtcxw5RKDXJQICAgICAgxTfMd1T4KLdpRbtKmKk57r2Y5ztJ8V6CvjCJej1ddJ5/ul+2TP6iP8AyuVa3eXPv5St0pzGdVvgF57J5T+ULhQ/1LNHxVjH4wu4vCG6s2wQEBBzhQXO5rSVnXHa3jGoyPlIgtLD4rK2DJWNZgYFqGxJTJhurwg4Qt2DNOO2vwlPQoocKwawuxS8XjWEuayEJTDuXoAXK22f+REtOGaiDnCrVnS0ShZgV3mT45wArJqCiZiI1kQdITe+GzmjBnzrkbRn4k9O0IYZeAXmof0tePHOS2kITktJsYLBWcpwrrYsFMcdGTLEhNcKiAVstSto0mBBT8rvbrMBtHkuRtGHh26dkNZaECAgxTfMd1T4KLdkW7SpipOe69mOc7SfFegr4wiXo9XXSef7pftkz+oj/wArlVt3lz7+UrdKcxnVb4BefyeU/lC4UP8AUs0fFWMfjC7i8IbqzbBAQbVHy1+63ALT5Kxs2HiW69oSnWNAFQFQXXiIiNIS5KRGUlI18potxjLnCobTs2v86oRK5yGWXmHMNYPZiK2Y8tsc61E5KTbYgssOMLrYc9ckdO7JEUmfpHdngubtU65ZQ1VXQsTphrWBxOIdti7c5a0pFpZIacnHPOQYh5rl5s9sk/SGu1pJqArJWmImZ0hCfkpYQ21YzhXYwYYx10+WTZW8EETTbrWjSVztunrWESjFQQICDFN8x3VPgot2lFu0qYqTnuvZjnO0nxXoK+MIekFddJ5+ul+2TP6iP/K5Vbd5c+/lK3SnMZ1W+AXn8nlP5QuFD/Us0fFWMfjC7i8IbqzbBAQSVCxAC4ZQO7+1e2G0RaY9phLrpJEBBDUnJ3pvmiw4cxXM2rZ92d6vZEo9UkOUN5aawaiFNbTWdYHOZi3zr7LUs8l9+28MS1jLHjlxtwCwDItmTJN56jGAtcRqJajoDGWuc2+OcWLpbNjpj/laY1SkA4HAQVdiYnslyUjFHmGsFZPmVryZa0jWZEBMxi9xcf6C4+XJOS02lixLWCAgxTfMd1T4KLdpRbtKmKk57r2Y5ztJ8V6CvjCHo9XXSef7pftkz+oj/wArlWt3lz7+UrdKcxnVb4BeeyeU/lC4UP8AUs0fFWMfjC7i8IbqzbBAQfWOINYNRCmJmJ1gSkGlhVym9o8lfptsafyhOrKaVh5Hagtk7bj+zVidS4xM1lYTt0fEGrG6lnH7g71rnbbT8QatCI4E1gVZlUtMTOsRohxWIICAgICBWg5b67pHWVlv29jiSsQQEBAQYpvmO6p8FFu0ot2lTFSc917Mc52k+K9DXxhD0grjovP10v2yZ/UR/wCVyrT3lQv5St0pzGdVvgF56/lP5QuFD/Us0fFWMfjC7i8IbqzbBAQEBAQEBAQEBAQEBBlgQw41X17pwLPHSLTproN1tEHG8albjYZ+ZToytohuNxOpbI2GvzJoyei4efWs+TxmjXmaLqFbDXmPwWjLsWka0k0RiooEBBim+Y7qnwUW7Si3aVMVJz3XsxznaT4r0FfGEPR6uuk8/wB0v2yZ/UR/5XKtbvLn38pW6U5jOq3wC89k8p/KFwof6lmj4qxj8YXcXhDdWbYICAAgmZSjWgVuF8e4LqYdkrWNbdZTo3N4Z0W6grPCp6hLg6Uhn7gWM4Mc/wCI1pmWgsFZboFeFaMuHDjrvTCEQ91ZsFWYLmWnWe2iHFQFSAgyRIJABxEVjyWdqTWIn4kY1gCCWoucr5DjbiOXMulsufX+Fv8ApMJNXkiAggaUhgRDVjqK5G1ViuSdES1FWQIMU3zHdU+Ci3ZFu0qYqTnuvZjnO0nxXoK+MIej1ddJ5/ul+2TP6iP/ACuVa3eXPv5St0pzGdVvgF57J5T+ULhQ/wBSzR8VYx+MLuLwhurNsEBBt0XDriDNarGy13skJTy7CRBxe8AEmwBRa0VjWRX5yZL3V4sQXGzZZyW1+GLAtIzysq55swYzkW3FhtknoNilIIYGAYLe0rfteOKRWITLQVNCelIQdCaHCsELr4aRbDEWSjJ2Rcy0Wty5NKo59mnH1jrA1FWQ+g1JE6CbkJ4PFTrHeK62z7RF40nuluq0ljjRmtFbjUsL5K0jWwr81Gv3F3+1LjZcnEvNmLEtYIMU3zHdU+Ci3aUW7SpipOe69mOc7SfFehr4wh6PVx0nn+6X7ZM/qI/8rlWt3lz7+UrdKcxnVb4BeeyeU/lC4UP9SzR8VYx+MLuLwhurNsEBBnk4948HFgOhbcGTh3iUrAx4IrBrC7VbRaNYS+ucBaTUkzERrIhaRnb+xvNHeuXtO0b87teyGiqiG5IyRfabG+OhWdn2ecnWeyU3DYGioCoLq1rFY0hKOpttjTnPf/Sp7dHSsolErmoWSWbUxozDwXdxxpSIZMhCzETSMhVym4MYyZwubtOzbv8AKqNEaqKBBnbORBZflbYz5I6apYnvJtJJ0rXa026zKHFQCAgxTfMd1T4KLdkW7SpipOe69mOc7SfFegr4wh6PV10nn+6X7ZM/qI/8rlWt3lz7+UrdKcxnVb4BeeyeU/lC4UP9SzR8VYx+MLuLwhurNsEBAQc4cVzcDiNBWVb2r2nQIkZzsLidJS17W7zqOCxHOCy+cBlNSypXetECyMaAKhYAu7WIrGkMnJSNGl2/R6CPJVdsj/jRKEXJQs0I8kaB4LvUnWsMnNZD4RWkxqK1GbU4jISFwbxu2mGLgsQQEBAQEGKb5juqfBRbtKLdpUxUnPdezHOdpPivQV8YQ9IK66Toe7eDeT8y381x2+V8VWt5SoZI0vKw0Y+uFDP4R3WLgZo0yWj7YrhQcSuEMxIW3F4rmGf4pELY2iAgICAgIOcB964HIQs8dt20SLKDWu7E6sn1BoUw+plWUjutVTbbaY9PaJQq5SEtRk6Kg1xqqwH4Lo7LtEablkpNX0sUxHDG1nszrXkyRjrrIrjnVmvKuJM6zrLF8UAgICAgINWkYlUJ5/Ce9Y3nSssMk6VlT4jqgTkBOoKpEazEKKiyUO/jMb04jG7TgPivQxHaCOsvSu8K46Wjp3dhoze5tsUCyMwV9Zlh7r3Uq+WOuqntFdLao25aZrhlhNrT3Fcfbsel9720rfQM1euLDgdg0qvitpOjfgtpOiwhysrTmoBAQEBAQEEjI0jei9dWRiOTMruDatyN2ydW1EpOGBZWexWbbZjiOnU1RU1MF5rPYMi5uXLOS2soYVrBBlhzD24HEdpWdct69pHCJELsJJ02qLWtbrM6jisQQEBAQEHAuQQtPzVghjSfgFpzW+FfPb/FUroJm8gkV2u5I7cPcp2XHvZI+lZqbm1Gb/PwqxW2HXFd/jzf+RGpdyka2bMNdbw7+VlfVu7+5/hko5rRXFh1vh53AWt7RZqWF66w15ab1XQ1HzToMQOqwWEYKxjCpZccZKTWXPXiWjte0OaawbR/uVcO9ZpbSUrBR9KggNiGo5cR0rfTL8StY80T0slWvyFbm99vygX5QL8oF+UC/KDIwqByQcXOAQcDEKkfL8oF+UC/KBflAvygX5QL8oF+UC/KD4XII+epRrLGm+d3DStV8kR2ar5Yr0hXo0XC5xzklV4ibSpzOqk0zP78+sWNFjfPtXZ2fDw6afKHb25Tc/weW357aokep1uFsP7g7cPaFfx10jVdwU0rr7XlbG8QdV7p9xRrM3LMJrtjMaKzniNA79a05KfMKubF/lDrujKTfBNlrThb8RkKpZsFcsde6qtkjSMKKOS63omwjsXKyYL4+8JSEKYe3muI8NS1xaY7MotMdpZvSUbp9zfJZcS3tlxb+z0nG6fcPJOLb2ca/s9Jxun3BOLb2ca/tkgT0Zzg0PwnI1TF7zOmrKuS8zpqn2q0uNkWKEMb4uRTolhe8C0mrOU7ImdERO0ucEPX5BV75v8AVWvn+KtT0nG6fcFhxbe2vjX9npON0+4JxbezjX9npON0+4JxbezjX9npON0+4JxbezjX9npON0+4JxbezjX9npON0+4eScW3s41/Z6TjdPuHknFt7ONf2ek43T7gnFt7ONf2ek43T7m+ScW3s41/bFFmojuc8nu8FjNpnvLGb2nvLRm5yHCFb3AZsZ0BZY8VrzpWGKrUtS7otg5LMmM5yurg2aMfWesoWrc3uLdMPExHYRAaa2AirfXDN0R3q9jpr1lvw4t7rPZ3OAt66+oCAg6/ux3NocwXRZYiDENpafq3nLZzStVsevZXyYIt1h1VSlDTUq+9jQXwiMBwtOdrxYVptX4lVtWa94fJemY7cD74fit71XtsuK3wxbIujjZGHsK1clj+x94yRui3UU5HH7kWKj4j3Q2ueAHG2oYhiXOy1rW8xXslPULBwvOgfFZ4a/Kzgr/kmIbgLSrCyPiEpoNaam2sFptxDGVha8V7sL5Ir3Qc3OOiG2wYhiVW95sp3yTZE0jScOCLTW7E0Ye3ItmHBbJPTt7YII3SRei0a1e5GnuUHGSN0W6ip5HH7kOMkbot1FORx+5DjJG6LdRTkcfuQ4yRui3UU5HH7kOMkbot1FORx+5DjJG6LdRTkcfuQ4yRui3UU5HH7kfDdHGyM1FORx/YwRqcmHWX971QAtldkxV+BhkpGYmXhsKHEjOOQF2smwaSrFa/EQmImezsy5LcwDC2LOkOItEJtrc1+7HoFmlbq4/a1jwadbOzGMAAAAAFgAsA0LcsuSAgICAg4RoTXipzQ4HCCAQewoK9PXCUbFJJlmtJw3hczuFiwmlZa5xUn4Uu725CjZKWMRgiCI4hkMGI4i+NpNRxAAlYXpWIaMuOlK6uvKLld9itbirrOgYVUz5NykyrL2xlZAGgLh90xGqxwIYa0NGIf2r1a6Ro6Fa7sRDJWsmSPnKTAsZacuIaMqr3zadKq+TNp0qh4sXC5x0krR1mVaZme6u0pdBhbB2v+o+Kv4dj+b/+MUXRlGzE3FvITHRXuw5Bnc44AujWvxCa1m06Q7SojcplhDHCYj4kQ2m8cWsbmGM6VvjFHyt12eNOrd9VlHfm/uFTwqp5eh6rKO/N/cKcKpy9D1WUd+b+4U4VTl6Hqto7839wpwqnL0PVZR35v7hThVOXoeqyjvzf3CnCqcvQ9VlHfm/uFOFU5ej63cto3GIp/wDoU4dTl6N+U3PqMhkHg4fV03Od8VPDqyjDSPhY5aWhwxew2NhjI1oaNQWbZEaMqJEBAQEBAQEBB0durU3wib3tprZLgsGQvNV+e4DsVfJOsqOe2ttPTRuVlamuiH71g0DD3+C5G3ZNbRSPhpWyioNbr7J4lV8NdZ1WMFdZ1SkaM1orJq/3ErFrRWNZWbWisayiJuec+wclvedKq3yzZUvlm34RM/SMOCK3G3E0YSpxYbZJ6NSp0lSkSMbTetxNGDtyrq4dnrj7d/aFguQuEmJ0h7voIGN5HKeMkNuPSbNKtVpMtuPDNvw7noOhJeUhiHAhhgxnC5xyudhKsRER2Xa0isaQkVLIQEBAQEBAQEBAQEBAQEBAQEBBD3W0wJSViRjhAqYMr3WNGvwWNp0jVhktu1mXnZjXRH4a3PdacpJtKqWtFYmZc5fJaCGNa0YgAuBe02tMylLcIbCaGi12E5KzlW/fjHXSO6zvxjrpHdHxoxda4+QWiZm09Ve1ptOsq9Sl0AFbYVpxuxDRlV3Bscz1v/4xQMGFFjxA1rXRYjjYBW5xXSrWI6QmImekO1bjdzRkOqLOVRH4RCFrGdc/eObBpViuP2tY8GnWzshrQBUBUBgAsAW1ZfUBAQEBAQEBAQEBAQEBAQEBAQEBB09uxU3vkZks08mFy353uFQHY0naK0ZZ66Ke0W1nRVrlpW+eXnA0VDSfl4rm7bk0rFY+VdaVyktaenocIVvOgYzoC24sVsk6VFUpOl4kazms6I+Jxrq4dmrj695Q3blrk5med9G28hg8qI4G9GYdI5grVazZspjm/Z3XcvcrLSLKobb55HKiOqv3eQzBWK1iq5THFI6J1ZNggICAgICAgICAgICAgICAgICAgINKmaQbLwIkZ/NhtLtOQdpqCiZ0jVFrbsavNs7NPjRHxH2uiOLjpccA8FVmflzZnWdZXKiZXeoTW46q3aThXDz5OJkmRoUpTzWVth1Pdl+6PMrfg2Obdb9IFaiRHxHVmt7iasZJOIALp1rFY0hDsW43czdEvYs7WxuEQhY53/sOIZhat1cftZx4Netna8tLshtDIbQxrRUABUANC3rURp2ZUSICAgICAgICAgICAgICAgICAgICAgp26yx5o6JegkB8Iuq6IeMOau9WvJ4tO0eDpKQexsRrn81ttWGurAFTyxaazFe6i26RpqJFsBvG5BhOkrVh2WmPr3kfKCoKYnIm9wIZcfvOwMYMrnYlaisz2ZVpNp0h3RchcLLyQD3fTR8bzgbmhtxacKsVpELuPDFevytizbRAQEBAQEBAQEBAQEBAQEBAQEBAQEBAQYpqXZEY5kRoexwLXNNoIOEFETGvSXWdKbkgLyZeYDGk82IC69GQOGHtWmcXpWts3qWeidyWC01zEd0X8LBeA6XYVMYo+U12aPmXYFHUdBl2BkGE2E0YmirtJxnOVsiIjssRWIjSG0pSICAgICAgICAgICAgICAgICAgICAgICAgICAgICAgICAgICAgICAgICAgICAgICAgICD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3460955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16461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467600" cy="13716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endParaRPr lang="en-US" sz="1800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609600"/>
          </a:xfrm>
        </p:spPr>
        <p:txBody>
          <a:bodyPr/>
          <a:lstStyle/>
          <a:p>
            <a:pPr marL="457200" indent="-457200" algn="ctr"/>
            <a:r>
              <a:rPr lang="en-US" sz="3200" dirty="0" smtClean="0">
                <a:solidFill>
                  <a:srgbClr val="92D050"/>
                </a:solidFill>
                <a:latin typeface="Calibri" charset="0"/>
              </a:rPr>
              <a:t>References</a:t>
            </a:r>
            <a:endParaRPr lang="en-US" sz="3200" dirty="0">
              <a:solidFill>
                <a:srgbClr val="92D050"/>
              </a:solidFill>
              <a:latin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838200"/>
            <a:ext cx="7467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http://cukes.info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docs.behat.org/guides/1.gherkin.html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000000"/>
                </a:solidFill>
                <a:hlinkClick r:id="rId4"/>
              </a:rPr>
              <a:t>github.com/cucumber/cucumber/wiki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000000"/>
                </a:solidFill>
                <a:hlinkClick r:id="rId5"/>
              </a:rPr>
              <a:t>github.com/cucumber/cucumber-jvm</a:t>
            </a:r>
            <a:endParaRPr lang="en-US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hlinkClick r:id="rId6"/>
              </a:rPr>
              <a:t>http://</a:t>
            </a:r>
            <a:r>
              <a:rPr lang="en-US" dirty="0" smtClean="0">
                <a:solidFill>
                  <a:srgbClr val="000000"/>
                </a:solidFill>
                <a:hlinkClick r:id="rId6"/>
              </a:rPr>
              <a:t>cukes.info/api/cucumber/jvm/javadoc/cucumber/api/CucumberOptions.html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383985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3/10/14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33400"/>
            <a:ext cx="5681946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733899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ln/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>
                <a:solidFill>
                  <a:srgbClr val="7030A0"/>
                </a:solidFill>
                <a:latin typeface="Calibri" charset="0"/>
                <a:hlinkClick r:id="rId3" action="ppaction://hlinkfile"/>
              </a:rPr>
              <a:t>Behavior Driven Development</a:t>
            </a:r>
            <a:endParaRPr lang="en-US" dirty="0">
              <a:solidFill>
                <a:srgbClr val="7030A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85340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 Shot 2015-06-27 at 10.32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7" y="595280"/>
            <a:ext cx="8027133" cy="56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6682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/>
          <a:p>
            <a:r>
              <a:rPr lang="en-US" dirty="0"/>
              <a:t>3/10/14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7391400" cy="914400"/>
          </a:xfrm>
        </p:spPr>
        <p:txBody>
          <a:bodyPr>
            <a:normAutofit/>
          </a:bodyPr>
          <a:lstStyle/>
          <a:p>
            <a:pPr marL="457200" indent="-457200" algn="ctr"/>
            <a:r>
              <a:rPr lang="en-US" dirty="0" smtClean="0">
                <a:solidFill>
                  <a:srgbClr val="7030A0"/>
                </a:solidFill>
                <a:latin typeface="Calibri" charset="0"/>
              </a:rPr>
              <a:t>Test Driven Development</a:t>
            </a:r>
            <a:endParaRPr lang="en-US" dirty="0" smtClean="0">
              <a:solidFill>
                <a:srgbClr val="7030A0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193848"/>
            <a:ext cx="4648200" cy="56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82213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2507</Words>
  <Application>Microsoft Macintosh PowerPoint</Application>
  <PresentationFormat>On-screen Show (4:3)</PresentationFormat>
  <Paragraphs>415</Paragraphs>
  <Slides>61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Office Theme</vt:lpstr>
      <vt:lpstr>1_Office Theme</vt:lpstr>
      <vt:lpstr>2_Office Theme</vt:lpstr>
      <vt:lpstr>3_Office Theme</vt:lpstr>
      <vt:lpstr>BDD using Cucumber-JVM</vt:lpstr>
      <vt:lpstr>Agenda</vt:lpstr>
      <vt:lpstr>Prerequisite</vt:lpstr>
      <vt:lpstr>Install Java and Eclipse</vt:lpstr>
      <vt:lpstr>Install Maven Plugin for Eclipse</vt:lpstr>
      <vt:lpstr>Install Cucumber Plugin for Eclipse</vt:lpstr>
      <vt:lpstr>Behavior Driven Development</vt:lpstr>
      <vt:lpstr>PowerPoint Presentation</vt:lpstr>
      <vt:lpstr>Test Driven Development</vt:lpstr>
      <vt:lpstr>Test Driven Development</vt:lpstr>
      <vt:lpstr>Test Driven Development</vt:lpstr>
      <vt:lpstr>PowerPoint Presentation</vt:lpstr>
      <vt:lpstr>Acceptance Test Driven Development</vt:lpstr>
      <vt:lpstr>BDD - Definition</vt:lpstr>
      <vt:lpstr>What is BDD</vt:lpstr>
      <vt:lpstr>Behavior Driven Development</vt:lpstr>
      <vt:lpstr>BDD – User Story</vt:lpstr>
      <vt:lpstr>BDD – Feature </vt:lpstr>
      <vt:lpstr>PowerPoint Presentation</vt:lpstr>
      <vt:lpstr>Advantages of BDD</vt:lpstr>
      <vt:lpstr>You Need to be Cautious for:</vt:lpstr>
      <vt:lpstr>BDD – Mind Map</vt:lpstr>
      <vt:lpstr>Cucumber</vt:lpstr>
      <vt:lpstr>Introduction to Cucumber</vt:lpstr>
      <vt:lpstr>Introduction to Cucumber</vt:lpstr>
      <vt:lpstr>Cucumber Platforms</vt:lpstr>
      <vt:lpstr>Gherkin Language</vt:lpstr>
      <vt:lpstr>Feature File</vt:lpstr>
      <vt:lpstr>Scenarios</vt:lpstr>
      <vt:lpstr>Steps - Given</vt:lpstr>
      <vt:lpstr>Steps - When</vt:lpstr>
      <vt:lpstr>Steps - Then</vt:lpstr>
      <vt:lpstr>Cucumber – Mind Map</vt:lpstr>
      <vt:lpstr>Steps – And &amp; But</vt:lpstr>
      <vt:lpstr>Steps – And &amp; But</vt:lpstr>
      <vt:lpstr>Background</vt:lpstr>
      <vt:lpstr>Step Definitions/Glue Code</vt:lpstr>
      <vt:lpstr>Step Definitions/Glue Code</vt:lpstr>
      <vt:lpstr>Step Definitions/Glue Code</vt:lpstr>
      <vt:lpstr>Step Definitions –Reg Ex</vt:lpstr>
      <vt:lpstr>Step Definitions –Reg Ex</vt:lpstr>
      <vt:lpstr>Feature Files – Arguments – Data Tables</vt:lpstr>
      <vt:lpstr>Scenario Outline</vt:lpstr>
      <vt:lpstr>Scenario Outline</vt:lpstr>
      <vt:lpstr>Scenario Outline</vt:lpstr>
      <vt:lpstr>Hooks</vt:lpstr>
      <vt:lpstr>Tags</vt:lpstr>
      <vt:lpstr>Tagged Hooks</vt:lpstr>
      <vt:lpstr>Excercise</vt:lpstr>
      <vt:lpstr>Running Cucumber via Junit</vt:lpstr>
      <vt:lpstr>@CucumberOptions</vt:lpstr>
      <vt:lpstr>@CucumberOptions</vt:lpstr>
      <vt:lpstr>Cucumber Reports</vt:lpstr>
      <vt:lpstr>Cucumber Reports</vt:lpstr>
      <vt:lpstr>Screen shots</vt:lpstr>
      <vt:lpstr>Run Cucumber from Command Line</vt:lpstr>
      <vt:lpstr>Excercise</vt:lpstr>
      <vt:lpstr>How to Check What Went Wrong</vt:lpstr>
      <vt:lpstr>Exercise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</dc:title>
  <dc:creator>user</dc:creator>
  <cp:lastModifiedBy>Shankar Garg</cp:lastModifiedBy>
  <cp:revision>445</cp:revision>
  <dcterms:created xsi:type="dcterms:W3CDTF">2014-06-09T07:30:09Z</dcterms:created>
  <dcterms:modified xsi:type="dcterms:W3CDTF">2015-08-16T15:24:53Z</dcterms:modified>
</cp:coreProperties>
</file>