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wmf" ContentType="image/x-wmf"/>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3" r:id="rId6"/>
  </p:sldMasterIdLst>
  <p:notesMasterIdLst>
    <p:notesMasterId r:id="rId28"/>
  </p:notesMasterIdLst>
  <p:handoutMasterIdLst>
    <p:handoutMasterId r:id="rId29"/>
  </p:handoutMasterIdLst>
  <p:sldIdLst>
    <p:sldId id="1719" r:id="rId7"/>
    <p:sldId id="1856" r:id="rId8"/>
    <p:sldId id="1660" r:id="rId9"/>
    <p:sldId id="1857" r:id="rId10"/>
    <p:sldId id="1670" r:id="rId11"/>
    <p:sldId id="1860" r:id="rId12"/>
    <p:sldId id="1859" r:id="rId13"/>
    <p:sldId id="1905" r:id="rId14"/>
    <p:sldId id="1890" r:id="rId15"/>
    <p:sldId id="1861" r:id="rId16"/>
    <p:sldId id="1906" r:id="rId17"/>
    <p:sldId id="1907" r:id="rId18"/>
    <p:sldId id="1893" r:id="rId19"/>
    <p:sldId id="1895" r:id="rId20"/>
    <p:sldId id="1908" r:id="rId21"/>
    <p:sldId id="1909" r:id="rId22"/>
    <p:sldId id="1910" r:id="rId23"/>
    <p:sldId id="1862" r:id="rId24"/>
    <p:sldId id="1903" r:id="rId25"/>
    <p:sldId id="1904" r:id="rId26"/>
    <p:sldId id="1548"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670"/>
            <p14:sldId id="1860"/>
            <p14:sldId id="1859"/>
            <p14:sldId id="1905"/>
            <p14:sldId id="1890"/>
            <p14:sldId id="1861"/>
            <p14:sldId id="1906"/>
            <p14:sldId id="1907"/>
            <p14:sldId id="1893"/>
            <p14:sldId id="1895"/>
            <p14:sldId id="1908"/>
            <p14:sldId id="1909"/>
            <p14:sldId id="1910"/>
            <p14:sldId id="1862"/>
            <p14:sldId id="1903"/>
            <p14:sldId id="1904"/>
            <p14:sldId id="1548"/>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openxmlformats.org/officeDocument/2006/relationships/customXml" Target="../customXml/item4.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9/3/2019 3:13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9/3/2019 3:13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0" u="none" strike="noStrike" kern="1200">
                <a:solidFill>
                  <a:schemeClr val="tx1"/>
                </a:solidFill>
                <a:effectLst/>
                <a:latin typeface="Segoe UI Light" pitchFamily="34" charset="0"/>
                <a:ea typeface="+mn-ea"/>
                <a:cs typeface="+mn-cs"/>
              </a:rPr>
              <a:t>Public cloud models have the following characteristics:</a:t>
            </a:r>
            <a:endParaRPr lang="en-IE" sz="900" b="1"/>
          </a:p>
          <a:p>
            <a:pPr marL="171450" indent="-171450">
              <a:buFont typeface="Arial" panose="020B0604020202020204" pitchFamily="34" charset="0"/>
              <a:buChar char="•"/>
            </a:pPr>
            <a:r>
              <a:rPr lang="en-IE" sz="900" b="1"/>
              <a:t>Multiple end users. </a:t>
            </a:r>
            <a:r>
              <a:rPr lang="en-IE" sz="900"/>
              <a:t>Public cloud modes may make their resources available to multiple organizations.</a:t>
            </a:r>
          </a:p>
          <a:p>
            <a:pPr marL="171450" indent="-171450">
              <a:buFont typeface="Arial" panose="020B0604020202020204" pitchFamily="34" charset="0"/>
              <a:buChar char="•"/>
            </a:pPr>
            <a:r>
              <a:rPr lang="en-IE" sz="900" b="1"/>
              <a:t>Public access</a:t>
            </a:r>
            <a:r>
              <a:rPr lang="en-IE" sz="900"/>
              <a:t>. Public clouds provide access to the public.</a:t>
            </a:r>
          </a:p>
          <a:p>
            <a:pPr marL="171450" indent="-171450">
              <a:buFont typeface="Arial" panose="020B0604020202020204" pitchFamily="34" charset="0"/>
              <a:buChar char="•"/>
            </a:pPr>
            <a:r>
              <a:rPr lang="en-IE" sz="900" b="1"/>
              <a:t>Availability</a:t>
            </a:r>
            <a:r>
              <a:rPr lang="en-IE" sz="900"/>
              <a:t>. This is the most common cloud-type deployment model.</a:t>
            </a:r>
          </a:p>
          <a:p>
            <a:pPr marL="171450" indent="-171450">
              <a:buFont typeface="Arial" panose="020B0604020202020204" pitchFamily="34" charset="0"/>
              <a:buChar char="•"/>
            </a:pPr>
            <a:r>
              <a:rPr lang="en-IE" sz="900" b="1"/>
              <a:t>Connectivity</a:t>
            </a:r>
            <a:r>
              <a:rPr lang="en-IE" sz="900"/>
              <a:t>. Users and organizations are typically connected to the public cloud over the internet using a web browser.</a:t>
            </a:r>
          </a:p>
          <a:p>
            <a:pPr marL="171450" indent="-171450">
              <a:buFont typeface="Arial" panose="020B0604020202020204" pitchFamily="34" charset="0"/>
              <a:buChar char="•"/>
            </a:pPr>
            <a:r>
              <a:rPr lang="en-IE" sz="900" b="1"/>
              <a:t>Skills</a:t>
            </a:r>
            <a:r>
              <a:rPr lang="en-IE" sz="900"/>
              <a:t>. Public clouds do not require deep technical knowledge to set up and use</a:t>
            </a:r>
          </a:p>
          <a:p>
            <a:pPr marL="171450" indent="-171450">
              <a:buFont typeface="Arial" panose="020B0604020202020204" pitchFamily="34" charset="0"/>
              <a:buChar char="•"/>
            </a:pPr>
            <a:endParaRPr lang="en-IE" sz="900"/>
          </a:p>
          <a:p>
            <a:pPr marL="0" indent="0">
              <a:buFont typeface="Arial" panose="020B0604020202020204" pitchFamily="34" charset="0"/>
              <a:buNone/>
            </a:pPr>
            <a:r>
              <a:rPr lang="en-IE" sz="900" b="0" i="0" u="none" strike="noStrike" kern="1200">
                <a:solidFill>
                  <a:schemeClr val="tx1"/>
                </a:solidFill>
                <a:effectLst/>
                <a:latin typeface="Segoe UI Light" pitchFamily="34" charset="0"/>
                <a:ea typeface="+mn-ea"/>
                <a:cs typeface="+mn-cs"/>
              </a:rPr>
              <a:t>Businesses can use multiple public cloud service provider companies of varying scale. Microsoft Azure is an example of a public cloud provider.</a:t>
            </a:r>
            <a:endParaRPr lang="en-IE" sz="900"/>
          </a:p>
          <a:p>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2472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Private cloud models have the following characteristics:</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Ownership. </a:t>
            </a:r>
            <a:r>
              <a:rPr lang="en-IE" sz="900" b="0" i="0" u="none" strike="noStrike" kern="1200">
                <a:solidFill>
                  <a:schemeClr val="tx1"/>
                </a:solidFill>
                <a:effectLst/>
                <a:latin typeface="Segoe UI Light" pitchFamily="34" charset="0"/>
                <a:ea typeface="+mn-ea"/>
                <a:cs typeface="+mn-cs"/>
              </a:rPr>
              <a:t>The owner and user of the cloud services are the same.</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Hardware. </a:t>
            </a:r>
            <a:r>
              <a:rPr lang="en-IE" sz="900" b="0" i="0" u="none" strike="noStrike" kern="1200">
                <a:solidFill>
                  <a:schemeClr val="tx1"/>
                </a:solidFill>
                <a:effectLst/>
                <a:latin typeface="Segoe UI Light" pitchFamily="34" charset="0"/>
                <a:ea typeface="+mn-ea"/>
                <a:cs typeface="+mn-cs"/>
              </a:rPr>
              <a:t>The owner is entirely responsible for the purchase, maintenance, and management of the cloud hardware.</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Users</a:t>
            </a:r>
            <a:r>
              <a:rPr lang="en-IE" sz="900" b="0" i="0" u="none" strike="noStrike" kern="1200">
                <a:solidFill>
                  <a:schemeClr val="tx1"/>
                </a:solidFill>
                <a:effectLst/>
                <a:latin typeface="Segoe UI Light" pitchFamily="34" charset="0"/>
                <a:ea typeface="+mn-ea"/>
                <a:cs typeface="+mn-cs"/>
              </a:rPr>
              <a:t>. A private cloud operates only within one organization and cloud computing resources are used exclusively by a single business or organization.</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Connectivity</a:t>
            </a:r>
            <a:r>
              <a:rPr lang="en-IE" sz="900" b="0" i="0" u="none" strike="noStrike" kern="1200">
                <a:solidFill>
                  <a:schemeClr val="tx1"/>
                </a:solidFill>
                <a:effectLst/>
                <a:latin typeface="Segoe UI Light" pitchFamily="34" charset="0"/>
                <a:ea typeface="+mn-ea"/>
                <a:cs typeface="+mn-cs"/>
              </a:rPr>
              <a:t>. A connection to a private cloud is typically made over a private network that is highly secure.</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Public access</a:t>
            </a:r>
            <a:r>
              <a:rPr lang="en-IE" sz="900" b="0" i="0" u="none" strike="noStrike" kern="1200">
                <a:solidFill>
                  <a:schemeClr val="tx1"/>
                </a:solidFill>
                <a:effectLst/>
                <a:latin typeface="Segoe UI Light" pitchFamily="34" charset="0"/>
                <a:ea typeface="+mn-ea"/>
                <a:cs typeface="+mn-cs"/>
              </a:rPr>
              <a:t>. A private cloud </a:t>
            </a:r>
            <a:r>
              <a:rPr lang="en-IE" sz="900"/>
              <a:t>d</a:t>
            </a:r>
            <a:r>
              <a:rPr lang="en-IE" sz="900" b="0" i="0" u="none" strike="noStrike" kern="1200">
                <a:solidFill>
                  <a:schemeClr val="tx1"/>
                </a:solidFill>
                <a:effectLst/>
                <a:latin typeface="Segoe UI Light" pitchFamily="34" charset="0"/>
                <a:ea typeface="+mn-ea"/>
                <a:cs typeface="+mn-cs"/>
              </a:rPr>
              <a:t>oes not provide access to the public.</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Skills</a:t>
            </a:r>
            <a:r>
              <a:rPr lang="en-IE" sz="900" b="0" i="0" u="none" strike="noStrike" kern="1200">
                <a:solidFill>
                  <a:schemeClr val="tx1"/>
                </a:solidFill>
                <a:effectLst/>
                <a:latin typeface="Segoe UI Light" pitchFamily="34" charset="0"/>
                <a:ea typeface="+mn-ea"/>
                <a:cs typeface="+mn-cs"/>
              </a:rPr>
              <a:t>. Deep technical knowledge is required to set up, manage, and maintain the private cloud.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38523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Hybrid cloud models have the following characteristics:</a:t>
            </a:r>
          </a:p>
          <a:p>
            <a:pPr marL="171450" indent="-171450">
              <a:buFont typeface="Arial" panose="020B0604020202020204" pitchFamily="34" charset="0"/>
              <a:buChar char="•"/>
            </a:pPr>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Resource location. </a:t>
            </a: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Specific resources run or are used in a public cloud, and others run or are used in a private cloud.</a:t>
            </a:r>
          </a:p>
          <a:p>
            <a:pPr marL="171450" indent="-171450">
              <a:buFont typeface="Arial" panose="020B0604020202020204" pitchFamily="34" charset="0"/>
              <a:buChar char="•"/>
            </a:pPr>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Cost and efficiency</a:t>
            </a: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 Hybrid cloud models allow an organization to leverage some of the benefits of cost, efficiency, and scale that are available with a public cloud model.</a:t>
            </a:r>
          </a:p>
          <a:p>
            <a:pPr marL="171450" indent="-171450">
              <a:buFont typeface="Arial" panose="020B0604020202020204" pitchFamily="34" charset="0"/>
              <a:buChar char="•"/>
            </a:pPr>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Control</a:t>
            </a: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 Organizations retain management control in private clouds.</a:t>
            </a:r>
          </a:p>
          <a:p>
            <a:pPr marL="171450" indent="-171450">
              <a:buFont typeface="Arial" panose="020B0604020202020204" pitchFamily="34" charset="0"/>
              <a:buChar char="•"/>
            </a:pPr>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Skills. </a:t>
            </a: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Technical skills are still required to maintain the private cloud and ensure both cloud models can operate together.</a:t>
            </a:r>
          </a:p>
          <a:p>
            <a:endParaRPr lang="en-US" sz="900">
              <a:latin typeface="Segoe UI Semilight" panose="020B0402040204020203" pitchFamily="34" charset="0"/>
              <a:cs typeface="Segoe UI Semilight" panose="020B0402040204020203" pitchFamily="34" charset="0"/>
            </a:endParaRPr>
          </a:p>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An example of a hybrid cloud usage scenario would be hosting a website in the public cloud and linking it to a highly secure database hosted in a private cloud.</a:t>
            </a:r>
          </a:p>
          <a:p>
            <a:endPar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Hybrid cloud scenarios can be useful when organizations have some information that cannot be put in a public cloud, possibly for legal reasons. For example, you may have medical data that cannot be exposed publicly.</a:t>
            </a:r>
          </a:p>
          <a:p>
            <a:endPar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You can read more about Microsoft Azure Hybrid cloud options at</a:t>
            </a:r>
            <a:r>
              <a:rPr lang="en-IE" sz="1200" b="0" i="0" u="none" strike="noStrike" kern="1200">
                <a:solidFill>
                  <a:schemeClr val="tx1"/>
                </a:solidFill>
                <a:effectLst/>
                <a:latin typeface="Segoe UI Light" pitchFamily="34" charset="0"/>
                <a:ea typeface="+mn-ea"/>
                <a:cs typeface="+mn-cs"/>
              </a:rPr>
              <a:t> </a:t>
            </a:r>
            <a:r>
              <a:rPr lang="en-IE" sz="900" u="sng">
                <a:latin typeface="Segoe UI Semilight" panose="020B0402040204020203" pitchFamily="34" charset="0"/>
                <a:cs typeface="Segoe UI Semilight" panose="020B0402040204020203" pitchFamily="34" charset="0"/>
              </a:rPr>
              <a:t>https://azure.microsoft.com/en-us/overview/hybrid-cloud/</a:t>
            </a:r>
            <a:endParaRPr lang="en-US" sz="900"/>
          </a:p>
          <a:p>
            <a:endParaRPr lang="en-IE" sz="900" b="0" i="0" u="none" strike="noStrike"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1868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The slide contains only some cloud comparison discussion points. Depending on time, you may want to consider broadening out the discussion and asking for more comparison details, some answers may include</a:t>
            </a:r>
          </a:p>
          <a:p>
            <a:endParaRPr lang="en-US" sz="900"/>
          </a:p>
          <a:p>
            <a:endParaRPr lang="en-US" sz="900"/>
          </a:p>
          <a:p>
            <a:r>
              <a:rPr lang="en-US" sz="900"/>
              <a:t>Public cloud:</a:t>
            </a:r>
          </a:p>
          <a:p>
            <a:r>
              <a:rPr lang="en-IE" sz="900" b="1" i="0" u="none" strike="noStrike" kern="1200">
                <a:solidFill>
                  <a:schemeClr val="tx1"/>
                </a:solidFill>
                <a:effectLst/>
                <a:latin typeface="Segoe UI Light" pitchFamily="34" charset="0"/>
                <a:ea typeface="+mn-ea"/>
                <a:cs typeface="+mn-cs"/>
              </a:rPr>
              <a:t>Skills</a:t>
            </a:r>
            <a:r>
              <a:rPr lang="en-IE" sz="900" b="0" i="0" u="none" strike="noStrike" kern="1200">
                <a:solidFill>
                  <a:schemeClr val="tx1"/>
                </a:solidFill>
                <a:effectLst/>
                <a:latin typeface="Segoe UI Light" pitchFamily="34" charset="0"/>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Skills</a:t>
            </a:r>
            <a:r>
              <a:rPr lang="en-IE" sz="900" b="0" i="0" u="none" strike="noStrike" kern="1200">
                <a:solidFill>
                  <a:schemeClr val="tx1"/>
                </a:solidFill>
                <a:effectLst/>
                <a:latin typeface="Segoe UI Light" pitchFamily="34" charset="0"/>
                <a:ea typeface="+mn-ea"/>
                <a:cs typeface="+mn-cs"/>
              </a:rPr>
              <a:t>. Private clouds requires in-house IT skills and expertise that may be hard to get or be costly</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Specific scenarios</a:t>
            </a:r>
            <a:r>
              <a:rPr lang="en-IE" sz="900" b="0" i="0" u="none" strike="noStrike" kern="1200">
                <a:solidFill>
                  <a:schemeClr val="tx1"/>
                </a:solidFill>
                <a:effectLst/>
                <a:latin typeface="Segoe UI Light" pitchFamily="34" charset="0"/>
                <a:ea typeface="+mn-ea"/>
                <a:cs typeface="+mn-cs"/>
              </a:rPr>
              <a:t>. If organizations have a unique business requirement, such as having to maintain a legacy application, it may be hard to meet that requirement with public cloud services.</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Costs</a:t>
            </a:r>
            <a:r>
              <a:rPr lang="en-IE" sz="900" b="0" i="0" u="none" strike="noStrike" kern="1200">
                <a:solidFill>
                  <a:schemeClr val="tx1"/>
                </a:solidFill>
                <a:effectLst/>
                <a:latin typeface="Segoe UI Light" pitchFamily="34" charset="0"/>
                <a:ea typeface="+mn-ea"/>
                <a:cs typeface="+mn-cs"/>
              </a:rPr>
              <a:t>. Purchasing and maintaining a private cloud to use alongside the public cloud can be more expensive than selecting a single deployment model.</a:t>
            </a:r>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582716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a:t>https://azure.microsoft.com/en-us/overview/what-is-iaas/ </a:t>
            </a:r>
            <a:endParaRPr lang="en-US" sz="90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67849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Development framework. </a:t>
            </a: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PaaS provides a framework that developers can build upon to develop or customize cloud-based applications. Similar to the way you create a Microsoft Excel macro, PaaS lets developers create applications using built-in software components. Cloud features such as scalability, high-availability, and multi-tenant capability are included, reducing the amount of coding that developers must do.</a:t>
            </a:r>
          </a:p>
          <a:p>
            <a:pPr marL="171450" indent="-171450">
              <a:buFont typeface="Arial" panose="020B0604020202020204" pitchFamily="34" charset="0"/>
              <a:buChar char="•"/>
            </a:pPr>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Analytics or business intelligence. </a:t>
            </a: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Tools provided as a service with PaaS allow organizations to </a:t>
            </a:r>
            <a:r>
              <a:rPr lang="en-IE" sz="900" b="0" i="0" u="none" strike="noStrike" kern="1200" err="1">
                <a:solidFill>
                  <a:schemeClr val="tx1"/>
                </a:solidFill>
                <a:effectLst/>
                <a:latin typeface="Segoe UI Semilight" panose="020B0402040204020203" pitchFamily="34" charset="0"/>
                <a:ea typeface="+mn-ea"/>
                <a:cs typeface="Segoe UI Semilight" panose="020B0402040204020203" pitchFamily="34" charset="0"/>
              </a:rPr>
              <a:t>analyze</a:t>
            </a: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 and mine their data. They can find insights and patterns, and predict outcomes to improve business decisions such as forecasting, product design, and investment returns.</a:t>
            </a:r>
          </a:p>
          <a:p>
            <a:pPr marL="171450" indent="-171450">
              <a:buFont typeface="Arial" panose="020B0604020202020204" pitchFamily="34" charset="0"/>
              <a:buChar char="•"/>
            </a:pPr>
            <a:endPar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a:t>https://azure.microsoft.com/en-us/overview/what-is-paas/</a:t>
            </a:r>
            <a:endParaRPr lang="en-US" sz="90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127486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a:latin typeface="Segoe UI Semilight" panose="020B0402040204020203" pitchFamily="34" charset="0"/>
              <a:cs typeface="Segoe UI Semilight" panose="020B0402040204020203" pitchFamily="34" charset="0"/>
            </a:endParaRPr>
          </a:p>
          <a:p>
            <a:r>
              <a:rPr lang="en-IE" sz="900" b="0" i="0" u="none" strike="noStrike" kern="120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a:t>https://azure.microsoft.com/en-us/overview/what-is-saas/</a:t>
            </a:r>
            <a:endParaRPr lang="en-US" sz="90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345437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The slide contains only some of the cloud service comparison discussion points. Depending on time, you may want to consider broadening out the discussion using some of the points from below.</a:t>
            </a:r>
          </a:p>
          <a:p>
            <a:endParaRPr lang="en-IE" sz="900" b="1"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IaaS</a:t>
            </a:r>
          </a:p>
          <a:p>
            <a:r>
              <a:rPr lang="en-IE" sz="900" b="0" i="0" u="none" strike="noStrike" kern="1200">
                <a:solidFill>
                  <a:schemeClr val="tx1"/>
                </a:solidFill>
                <a:effectLst/>
                <a:latin typeface="Segoe UI Light" pitchFamily="34" charset="0"/>
                <a:ea typeface="+mn-ea"/>
                <a:cs typeface="+mn-cs"/>
              </a:rPr>
              <a:t>IaaS is the most flexible category of cloud services. It aims to give you complete control over the hardware that runs your application. Instead of buying hardware, with IaaS, you rent it.</a:t>
            </a:r>
          </a:p>
          <a:p>
            <a:endParaRPr lang="en-IE" sz="900" b="0"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IaaS Advantages</a:t>
            </a:r>
            <a:r>
              <a:rPr lang="en-IE" sz="900" b="0" i="0" u="none" strike="noStrike" kern="120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No </a:t>
            </a:r>
            <a:r>
              <a:rPr lang="en-IE" sz="900" b="1" i="0" u="none" strike="noStrike" kern="1200" err="1">
                <a:solidFill>
                  <a:schemeClr val="tx1"/>
                </a:solidFill>
                <a:effectLst/>
                <a:latin typeface="Segoe UI Light" pitchFamily="34" charset="0"/>
                <a:ea typeface="+mn-ea"/>
                <a:cs typeface="+mn-cs"/>
              </a:rPr>
              <a:t>CapEx</a:t>
            </a:r>
            <a:r>
              <a:rPr lang="en-IE" sz="900" b="0" i="0" u="none" strike="noStrike" kern="120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Agility</a:t>
            </a:r>
            <a:r>
              <a:rPr lang="en-IE" sz="900" b="0" i="0" u="none" strike="noStrike" kern="1200">
                <a:solidFill>
                  <a:schemeClr val="tx1"/>
                </a:solidFill>
                <a:effectLst/>
                <a:latin typeface="Segoe UI Light" pitchFamily="34" charset="0"/>
                <a:ea typeface="+mn-ea"/>
                <a:cs typeface="+mn-cs"/>
              </a:rPr>
              <a:t>. Applications can be made accessible quickly, and deprovisioned whenever needed.</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Skills. </a:t>
            </a:r>
            <a:r>
              <a:rPr lang="en-IE" sz="900" b="0" i="0" u="none" strike="noStrike" kern="1200">
                <a:solidFill>
                  <a:schemeClr val="tx1"/>
                </a:solidFill>
                <a:effectLst/>
                <a:latin typeface="Segoe UI Light" pitchFamily="34" charset="0"/>
                <a:ea typeface="+mn-ea"/>
                <a:cs typeface="+mn-cs"/>
              </a:rPr>
              <a:t>No deep technical skills are required to deploy, use, and gain the benefits of a public cloud. Organizations can leverage the skills and expertise of the cloud provider to ensure workloads are secure, safe, and highly available.</a:t>
            </a:r>
          </a:p>
          <a:p>
            <a:endParaRPr lang="en-IE" sz="900" b="1"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PaaS</a:t>
            </a:r>
          </a:p>
          <a:p>
            <a:r>
              <a:rPr lang="en-IE" sz="900" b="0" i="0" u="none" strike="noStrike" kern="1200">
                <a:solidFill>
                  <a:schemeClr val="tx1"/>
                </a:solidFill>
                <a:effectLst/>
                <a:latin typeface="Segoe UI Light" pitchFamily="34" charset="0"/>
                <a:ea typeface="+mn-ea"/>
                <a:cs typeface="+mn-cs"/>
              </a:rPr>
              <a:t>PaaS provides the same benefits and considerations as IaaS, with some additional benefits.</a:t>
            </a:r>
          </a:p>
          <a:p>
            <a:r>
              <a:rPr lang="en-IE" sz="900" b="1" i="0" u="none" strike="noStrike" kern="1200">
                <a:solidFill>
                  <a:schemeClr val="tx1"/>
                </a:solidFill>
                <a:effectLst/>
                <a:latin typeface="Segoe UI Light" pitchFamily="34" charset="0"/>
                <a:ea typeface="+mn-ea"/>
                <a:cs typeface="+mn-cs"/>
              </a:rPr>
              <a:t>PaaS Advantages</a:t>
            </a:r>
            <a:r>
              <a:rPr lang="en-IE" sz="900" b="0" i="0" u="none" strike="noStrike" kern="120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No </a:t>
            </a:r>
            <a:r>
              <a:rPr lang="en-IE" sz="900" b="1" i="0" u="none" strike="noStrike" kern="1200" err="1">
                <a:solidFill>
                  <a:schemeClr val="tx1"/>
                </a:solidFill>
                <a:effectLst/>
                <a:latin typeface="Segoe UI Light" pitchFamily="34" charset="0"/>
                <a:ea typeface="+mn-ea"/>
                <a:cs typeface="+mn-cs"/>
              </a:rPr>
              <a:t>CapEx</a:t>
            </a:r>
            <a:r>
              <a:rPr lang="en-IE" sz="900" b="0" i="0" u="none" strike="noStrike" kern="120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Agility. </a:t>
            </a:r>
            <a:r>
              <a:rPr lang="en-IE" sz="900" b="0" i="0" u="none" strike="noStrike" kern="1200">
                <a:solidFill>
                  <a:schemeClr val="tx1"/>
                </a:solidFill>
                <a:effectLst/>
                <a:latin typeface="Segoe UI Light" pitchFamily="34" charset="0"/>
                <a:ea typeface="+mn-ea"/>
                <a:cs typeface="+mn-cs"/>
              </a:rPr>
              <a:t>PaaS is more agile than IaaS, and users do not need to configure servers for running applications.</a:t>
            </a:r>
          </a:p>
          <a:p>
            <a:pPr marL="171450" indent="-171450" algn="l">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Productivity</a:t>
            </a:r>
            <a:r>
              <a:rPr lang="en-IE" sz="900" b="0" i="0" u="none" strike="noStrike" kern="1200">
                <a:solidFill>
                  <a:schemeClr val="tx1"/>
                </a:solidFill>
                <a:effectLst/>
                <a:latin typeface="Segoe UI Light" pitchFamily="34" charset="0"/>
                <a:ea typeface="+mn-ea"/>
                <a:cs typeface="+mn-cs"/>
              </a:rPr>
              <a:t>.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IE" sz="900" b="1" i="0" u="none" strike="noStrike" kern="1200">
              <a:solidFill>
                <a:schemeClr val="tx1"/>
              </a:solidFill>
              <a:effectLst/>
              <a:latin typeface="Segoe UI Light" pitchFamily="34" charset="0"/>
              <a:ea typeface="+mn-ea"/>
              <a:cs typeface="+mn-cs"/>
            </a:endParaRPr>
          </a:p>
          <a:p>
            <a:r>
              <a:rPr lang="en-IE" sz="900" b="1" i="0" u="none" strike="noStrike" kern="1200">
                <a:solidFill>
                  <a:schemeClr val="tx1"/>
                </a:solidFill>
                <a:effectLst/>
                <a:latin typeface="Segoe UI Light" pitchFamily="34" charset="0"/>
                <a:ea typeface="+mn-ea"/>
                <a:cs typeface="+mn-cs"/>
              </a:rPr>
              <a:t>SaaS</a:t>
            </a:r>
          </a:p>
          <a:p>
            <a:r>
              <a:rPr lang="en-IE" sz="900" b="0" i="0" u="none" strike="noStrike" kern="1200">
                <a:solidFill>
                  <a:schemeClr val="tx1"/>
                </a:solidFill>
                <a:effectLst/>
                <a:latin typeface="Segoe UI Light" pitchFamily="34" charset="0"/>
                <a:ea typeface="+mn-ea"/>
                <a:cs typeface="+mn-cs"/>
              </a:rPr>
              <a:t>SaaS provides the same benefits as IaaS, but again there some additional benefits.</a:t>
            </a:r>
          </a:p>
          <a:p>
            <a:r>
              <a:rPr lang="en-IE" sz="900" b="1" i="0" u="none" strike="noStrike" kern="1200">
                <a:solidFill>
                  <a:schemeClr val="tx1"/>
                </a:solidFill>
                <a:effectLst/>
                <a:latin typeface="Segoe UI Light" pitchFamily="34" charset="0"/>
                <a:ea typeface="+mn-ea"/>
                <a:cs typeface="+mn-cs"/>
              </a:rPr>
              <a:t>SaaS Advantages</a:t>
            </a:r>
            <a:r>
              <a:rPr lang="en-IE" sz="900" b="0" i="0" u="none" strike="noStrike" kern="120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No </a:t>
            </a:r>
            <a:r>
              <a:rPr lang="en-IE" sz="900" b="1" i="0" u="none" strike="noStrike" kern="1200" err="1">
                <a:solidFill>
                  <a:schemeClr val="tx1"/>
                </a:solidFill>
                <a:effectLst/>
                <a:latin typeface="Segoe UI Light" pitchFamily="34" charset="0"/>
                <a:ea typeface="+mn-ea"/>
                <a:cs typeface="+mn-cs"/>
              </a:rPr>
              <a:t>CapEx</a:t>
            </a:r>
            <a:r>
              <a:rPr lang="en-IE" sz="900" b="1" i="0" u="none" strike="noStrike" kern="1200">
                <a:solidFill>
                  <a:schemeClr val="tx1"/>
                </a:solidFill>
                <a:effectLst/>
                <a:latin typeface="Segoe UI Light" pitchFamily="34" charset="0"/>
                <a:ea typeface="+mn-ea"/>
                <a:cs typeface="+mn-cs"/>
              </a:rPr>
              <a:t>. </a:t>
            </a:r>
            <a:r>
              <a:rPr lang="en-IE" sz="900" b="0" i="0" u="none" strike="noStrike" kern="1200">
                <a:solidFill>
                  <a:schemeClr val="tx1"/>
                </a:solidFill>
                <a:effectLst/>
                <a:latin typeface="Segoe UI Light" pitchFamily="34" charset="0"/>
                <a:ea typeface="+mn-ea"/>
                <a:cs typeface="+mn-cs"/>
              </a:rPr>
              <a:t>Users don’t have any upfront costs.</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Agility. </a:t>
            </a:r>
            <a:r>
              <a:rPr lang="en-IE" sz="900" b="0" i="0" u="none" strike="noStrike" kern="1200">
                <a:solidFill>
                  <a:schemeClr val="tx1"/>
                </a:solidFill>
                <a:effectLst/>
                <a:latin typeface="Segoe UI Light" pitchFamily="34" charset="0"/>
                <a:ea typeface="+mn-ea"/>
                <a:cs typeface="+mn-cs"/>
              </a:rPr>
              <a:t>Users can provide staff with access to the latest software quickly and easily.</a:t>
            </a:r>
          </a:p>
          <a:p>
            <a:pPr marL="171450" indent="-171450">
              <a:buFont typeface="Arial" panose="020B0604020202020204" pitchFamily="34" charset="0"/>
              <a:buChar char="•"/>
            </a:pPr>
            <a:r>
              <a:rPr lang="en-IE" sz="900" b="1" i="0" u="none" strike="noStrike" kern="1200">
                <a:solidFill>
                  <a:schemeClr val="tx1"/>
                </a:solidFill>
                <a:effectLst/>
                <a:latin typeface="Segoe UI Light" pitchFamily="34" charset="0"/>
                <a:ea typeface="+mn-ea"/>
                <a:cs typeface="+mn-cs"/>
              </a:rPr>
              <a:t>Pay-as-you-go pricing model</a:t>
            </a:r>
            <a:r>
              <a:rPr lang="en-IE" sz="900" b="0" i="0" u="none" strike="noStrike" kern="1200">
                <a:solidFill>
                  <a:schemeClr val="tx1"/>
                </a:solidFill>
                <a:effectLst/>
                <a:latin typeface="Segoe UI Light" pitchFamily="34" charset="0"/>
                <a:ea typeface="+mn-ea"/>
                <a:cs typeface="+mn-cs"/>
              </a:rPr>
              <a:t>: Users pay for the software they use on a subscription model, typically monthly or yearly, regardless of how much they use the software.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IE" sz="900" b="0" i="0" u="none" strike="noStrike" kern="1200">
                <a:solidFill>
                  <a:schemeClr val="tx1"/>
                </a:solidFill>
                <a:effectLst/>
                <a:latin typeface="Segoe UI Light" pitchFamily="34" charset="0"/>
                <a:ea typeface="+mn-ea"/>
                <a:cs typeface="+mn-cs"/>
              </a:rPr>
              <a:t>It is important that users understand what they are responsible for when using cloud services, to ensure their workloads are managed correctly and don't suffer any down time. </a:t>
            </a:r>
          </a:p>
          <a:p>
            <a:pPr marL="0" indent="0">
              <a:buFont typeface="Arial" panose="020B0604020202020204" pitchFamily="34" charset="0"/>
              <a:buNone/>
            </a:pPr>
            <a:endParaRPr lang="en-IE" sz="900"/>
          </a:p>
          <a:p>
            <a:pPr marL="171450" indent="-171450">
              <a:buFont typeface="Arial" panose="020B0604020202020204" pitchFamily="34" charset="0"/>
              <a:buChar char="•"/>
            </a:pPr>
            <a:r>
              <a:rPr lang="en-IE" sz="900"/>
              <a:t>IaaS requires the most user management of all the cloud services. The user is responsible for managing the operating systems, data, and applications.</a:t>
            </a:r>
          </a:p>
          <a:p>
            <a:pPr marL="171450" indent="-171450">
              <a:buFont typeface="Arial" panose="020B0604020202020204" pitchFamily="34" charset="0"/>
              <a:buChar char="•"/>
            </a:pPr>
            <a:endParaRPr lang="en-IE" sz="900"/>
          </a:p>
          <a:p>
            <a:pPr marL="171450" indent="-171450">
              <a:buFont typeface="Arial" panose="020B0604020202020204" pitchFamily="34" charset="0"/>
              <a:buChar char="•"/>
            </a:pPr>
            <a:r>
              <a:rPr lang="en-IE" sz="900"/>
              <a:t>PaaS requires less user management. The cloud provider manages the operating systems, and the user is responsible for the applications and data they run and store.</a:t>
            </a:r>
          </a:p>
          <a:p>
            <a:pPr marL="171450" indent="-171450">
              <a:buFont typeface="Arial" panose="020B0604020202020204" pitchFamily="34" charset="0"/>
              <a:buChar char="•"/>
            </a:pPr>
            <a:endParaRPr lang="en-IE" sz="900"/>
          </a:p>
          <a:p>
            <a:pPr marL="171450" indent="-171450">
              <a:buFont typeface="Arial" panose="020B0604020202020204" pitchFamily="34" charset="0"/>
              <a:buChar char="•"/>
            </a:pPr>
            <a:r>
              <a:rPr lang="en-IE" sz="900"/>
              <a:t>SaaS requires the least amount of management. The cloud provider is responsible for managing everything, and the end user just uses the software</a:t>
            </a:r>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There is a </a:t>
            </a:r>
            <a:r>
              <a:rPr lang="en-IE" sz="900" b="1" i="0" u="none" strike="noStrike" kern="1200">
                <a:solidFill>
                  <a:schemeClr val="tx1"/>
                </a:solidFill>
                <a:effectLst/>
                <a:latin typeface="Segoe UI Light" pitchFamily="34" charset="0"/>
                <a:ea typeface="+mn-ea"/>
                <a:cs typeface="+mn-cs"/>
              </a:rPr>
              <a:t>shared responsibility model</a:t>
            </a:r>
            <a:r>
              <a:rPr lang="en-IE" sz="900" b="0" i="0" u="none" strike="noStrike" kern="1200">
                <a:solidFill>
                  <a:schemeClr val="tx1"/>
                </a:solidFill>
                <a:effectLst/>
                <a:latin typeface="Segoe UI Light" pitchFamily="34" charset="0"/>
                <a:ea typeface="+mn-ea"/>
                <a:cs typeface="+mn-cs"/>
              </a:rPr>
              <a:t> for ensuring cloud workloads are run securely and in a well-managed way. Depending on the service you are using, the cloud provider is responsible for some aspects of the workload management, and the customer or end user is responsible for other aspects of the workload management, and in some cases both share a responsibility.</a:t>
            </a:r>
            <a:endParaRPr lang="en-US"/>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78447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228448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a:t>Answers</a:t>
            </a:r>
          </a:p>
          <a:p>
            <a:endParaRPr lang="en-US" sz="900" b="1"/>
          </a:p>
          <a:p>
            <a:r>
              <a:rPr lang="en-US" sz="900"/>
              <a:t>Question 1: </a:t>
            </a:r>
            <a:r>
              <a:rPr lang="en-IE" sz="900" b="1" kern="1200">
                <a:solidFill>
                  <a:schemeClr val="tx1"/>
                </a:solidFill>
                <a:effectLst/>
                <a:latin typeface="Segoe UI Light" pitchFamily="34" charset="0"/>
                <a:ea typeface="+mn-ea"/>
                <a:cs typeface="+mn-cs"/>
              </a:rPr>
              <a:t> </a:t>
            </a:r>
            <a:r>
              <a:rPr lang="en-IE" sz="900" b="0" kern="1200">
                <a:solidFill>
                  <a:schemeClr val="tx1"/>
                </a:solidFill>
                <a:effectLst/>
                <a:latin typeface="Segoe UI Light" pitchFamily="34" charset="0"/>
                <a:ea typeface="+mn-ea"/>
                <a:cs typeface="+mn-cs"/>
              </a:rPr>
              <a:t>Answers will vary but some of the answers may be: elasticity, agility, and economies of scale. </a:t>
            </a:r>
            <a:br>
              <a:rPr lang="en-IE" sz="900" b="0" kern="1200">
                <a:solidFill>
                  <a:schemeClr val="tx1"/>
                </a:solidFill>
                <a:effectLst/>
                <a:latin typeface="Segoe UI Light" pitchFamily="34" charset="0"/>
                <a:ea typeface="+mn-ea"/>
                <a:cs typeface="+mn-cs"/>
              </a:rPr>
            </a:br>
            <a:endParaRPr lang="en-IE" sz="900" b="0" kern="1200">
              <a:solidFill>
                <a:schemeClr val="tx1"/>
              </a:solidFill>
              <a:effectLst/>
              <a:latin typeface="Segoe UI Light" pitchFamily="34" charset="0"/>
              <a:ea typeface="+mn-ea"/>
              <a:cs typeface="+mn-cs"/>
            </a:endParaRPr>
          </a:p>
          <a:p>
            <a:r>
              <a:rPr lang="en-US" sz="900"/>
              <a:t>Question 2: </a:t>
            </a:r>
            <a:r>
              <a:rPr lang="en-IE" sz="900" b="0" kern="1200">
                <a:solidFill>
                  <a:schemeClr val="tx1"/>
                </a:solidFill>
                <a:effectLst/>
                <a:latin typeface="Segoe UI Light" pitchFamily="34" charset="0"/>
                <a:ea typeface="+mn-ea"/>
                <a:cs typeface="+mn-cs"/>
              </a:rPr>
              <a:t>Hybrid cloud model provides the greatest degree of flexibility, as you have the option to choose either public or private depending on your requirements.</a:t>
            </a:r>
          </a:p>
          <a:p>
            <a:endParaRPr lang="en-US" sz="900"/>
          </a:p>
          <a:p>
            <a:r>
              <a:rPr lang="en-US" sz="900"/>
              <a:t>Question 3: </a:t>
            </a:r>
            <a:r>
              <a:rPr lang="en-IE" sz="900" b="0" kern="1200">
                <a:solidFill>
                  <a:schemeClr val="tx1"/>
                </a:solidFill>
                <a:effectLst/>
                <a:latin typeface="Segoe UI Light" pitchFamily="34" charset="0"/>
                <a:ea typeface="+mn-ea"/>
                <a:cs typeface="+mn-cs"/>
              </a:rPr>
              <a:t>Hybrid cloud model would enable you to run your legacy application requiring custom configuration and direct management on your private cloud allowing you more control, and the more modern applications on the cloud platform gaining the benefits of the public cloud model.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94257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608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Provide descriptions of each characteristic.</a:t>
            </a:r>
          </a:p>
          <a:p>
            <a:endParaRPr lang="en-US" sz="900"/>
          </a:p>
          <a:p>
            <a:r>
              <a:rPr lang="en-IE" sz="900"/>
              <a:t>For more conceptual detail about cloud computing, open </a:t>
            </a:r>
            <a:r>
              <a:rPr lang="en-IE" sz="900" u="sng"/>
              <a:t>https://azure.microsoft.com/en-us/overview/what-is-cloud-computing/</a:t>
            </a: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There is also a term reference guide available at </a:t>
            </a:r>
            <a:r>
              <a:rPr lang="en-IE" sz="900" u="sng"/>
              <a:t>https://azure.microsoft.com/en-us/overview/cloud-computing-dictionary/</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958519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Economies of scale are apparent to end users in a number of ways, one of which is the ability to acquire hardware at a lower cost than if a single user or smaller business were purchasing it.</a:t>
            </a: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Storage costs, for example, have decreased significantly over the last decade due in part to cloud providers' ability to purchase larger amounts of storage at significant discounts. They are then able to use that storage more efficiently, and pass on those benefits to end users in the form of lower prices.</a:t>
            </a: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However, there are limits to the benefits large organizations can realize through economies of scale. A product will inevitably have an underlying core cost as it becomes more of a commodity, based on what it costs to produce. Competition is also another factor which has an effect on costs of cloud 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700614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Today, organizations can sign up for a service from a cloud provider to get up and running. This enables them to begin selling or providing services to their customers more quickly, without the need for significant upfront costs</a:t>
            </a: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If your service is busy and you consume a lot of resources in a month, then you receive a large bill. If those services are minimal and don't use a lot of resources, then you will receive a smaller bill.</a:t>
            </a: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A business can still use the </a:t>
            </a:r>
            <a:r>
              <a:rPr lang="en-IE" sz="900" b="0" i="0" u="none" strike="noStrike" kern="1200" err="1">
                <a:solidFill>
                  <a:schemeClr val="tx1"/>
                </a:solidFill>
                <a:effectLst/>
                <a:latin typeface="Segoe UI Light" pitchFamily="34" charset="0"/>
                <a:ea typeface="+mn-ea"/>
                <a:cs typeface="+mn-cs"/>
              </a:rPr>
              <a:t>CapEx</a:t>
            </a:r>
            <a:r>
              <a:rPr lang="en-IE" sz="900" b="0" i="0" u="none" strike="noStrike" kern="1200">
                <a:solidFill>
                  <a:schemeClr val="tx1"/>
                </a:solidFill>
                <a:effectLst/>
                <a:latin typeface="Segoe UI Light" pitchFamily="34" charset="0"/>
                <a:ea typeface="+mn-ea"/>
                <a:cs typeface="+mn-cs"/>
              </a:rPr>
              <a:t> expenditure strategy if they want, but it is no longer a requirement that they do so.</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6539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a:solidFill>
                  <a:schemeClr val="tx1"/>
                </a:solidFill>
                <a:effectLst/>
                <a:latin typeface="Segoe UI Light" pitchFamily="34" charset="0"/>
                <a:ea typeface="+mn-ea"/>
                <a:cs typeface="+mn-cs"/>
              </a:rPr>
              <a:t>The graphic represents physical infrastructure, which would have an associated cost to acquire it. The arrow indicates a transition to the cloud where there is no physical infrastructure. The user shows progression with their idea in the cloud, consuming only the resources that they need.</a:t>
            </a:r>
          </a:p>
          <a:p>
            <a:endParaRPr lang="en-IE" sz="900" b="0" i="0" u="none" strike="noStrike" kern="1200">
              <a:solidFill>
                <a:schemeClr val="tx1"/>
              </a:solidFill>
              <a:effectLst/>
              <a:latin typeface="Segoe UI Light" pitchFamily="34" charset="0"/>
              <a:ea typeface="+mn-ea"/>
              <a:cs typeface="+mn-cs"/>
            </a:endParaRPr>
          </a:p>
          <a:p>
            <a:r>
              <a:rPr lang="en-IE" sz="900" b="0" i="0" u="none" strike="noStrike" kern="1200">
                <a:solidFill>
                  <a:schemeClr val="tx1"/>
                </a:solidFill>
                <a:effectLst/>
                <a:latin typeface="Segoe UI Light" pitchFamily="34" charset="0"/>
                <a:ea typeface="+mn-ea"/>
                <a:cs typeface="+mn-cs"/>
              </a:rPr>
              <a:t>This consumption-based model brings with it many benefits, including:</a:t>
            </a: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No upfront costs</a:t>
            </a: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No need to purchase and manage costly infrastructure that they may or may not use to its fullest</a:t>
            </a: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The ability to pay for additional resources if and when they are needed</a:t>
            </a:r>
          </a:p>
          <a:p>
            <a:pPr marL="171450" indent="-171450">
              <a:buFont typeface="Arial" panose="020B0604020202020204" pitchFamily="34" charset="0"/>
              <a:buChar char="•"/>
            </a:pPr>
            <a:r>
              <a:rPr lang="en-IE" sz="900" b="0" i="0" u="none" strike="noStrike" kern="1200">
                <a:solidFill>
                  <a:schemeClr val="tx1"/>
                </a:solidFill>
                <a:effectLst/>
                <a:latin typeface="Segoe UI Light" pitchFamily="34" charset="0"/>
                <a:ea typeface="+mn-ea"/>
                <a:cs typeface="+mn-cs"/>
              </a:rPr>
              <a:t>The ability to stop paying for resources that are no longer needed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0811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9/3/2019 3:13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870025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F5B7-7C65-4F0D-9BBF-F0897403E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246C1-A983-409F-B9FE-68C384273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A63DE6-9AD6-4807-B823-DB4DFC623F40}"/>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5" name="Footer Placeholder 4">
            <a:extLst>
              <a:ext uri="{FF2B5EF4-FFF2-40B4-BE49-F238E27FC236}">
                <a16:creationId xmlns:a16="http://schemas.microsoft.com/office/drawing/2014/main" id="{58A701A2-24E3-4835-819E-21D267984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0F422-37F2-4084-B734-881EF6003C28}"/>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17315110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FCC-6ED6-4512-85AB-51C9214EF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300BB-399B-4E67-A276-3DEDF30F6A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1456C-3008-40D6-95DC-69CDD35D0418}"/>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5" name="Footer Placeholder 4">
            <a:extLst>
              <a:ext uri="{FF2B5EF4-FFF2-40B4-BE49-F238E27FC236}">
                <a16:creationId xmlns:a16="http://schemas.microsoft.com/office/drawing/2014/main" id="{F8F47DDE-0B1D-4A5F-A599-28DB1A37B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3505C-670F-44C0-8BE4-0CAED6002B19}"/>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792431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1E0C-E478-4FBD-9EA4-E16921F64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E3CC3-F8E2-4AD4-B6AD-5BA299DD8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65AD30-8A59-40BC-8C58-069790260485}"/>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5" name="Footer Placeholder 4">
            <a:extLst>
              <a:ext uri="{FF2B5EF4-FFF2-40B4-BE49-F238E27FC236}">
                <a16:creationId xmlns:a16="http://schemas.microsoft.com/office/drawing/2014/main" id="{04AF7994-73FC-4008-AD72-A817FFD21D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0A866-95AC-4DB5-B33E-288AAD79B897}"/>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12388982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4259-AFCC-48B8-8B6F-8CD0AD954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361F0-DB6A-474A-94BF-65317AF93F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25B24E-5823-43C6-B813-E2383A1338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B3D83-3D9D-47D9-8531-177E95300F2B}"/>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6" name="Footer Placeholder 5">
            <a:extLst>
              <a:ext uri="{FF2B5EF4-FFF2-40B4-BE49-F238E27FC236}">
                <a16:creationId xmlns:a16="http://schemas.microsoft.com/office/drawing/2014/main" id="{555FD5D9-7A42-4264-B9B8-E0AA2315F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68B93-3462-465F-88E4-907876887190}"/>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20326363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B33E-EB93-4519-988B-4D072B6F7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0A28B-9D46-4E5D-856A-CA6EEC3E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DC2E64-6735-4601-A495-6C6FB598AE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198F-0E43-4A61-ACE9-0787B544C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7BB433-5592-4F90-AD76-0860E6EF8B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DDAEED-1A97-48D8-81D3-26705AB4AB9B}"/>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8" name="Footer Placeholder 7">
            <a:extLst>
              <a:ext uri="{FF2B5EF4-FFF2-40B4-BE49-F238E27FC236}">
                <a16:creationId xmlns:a16="http://schemas.microsoft.com/office/drawing/2014/main" id="{A77AA654-6676-4D3A-B66B-3AE9B7D947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B38EF-AD90-4A80-8EEE-2C4FCA70CA37}"/>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21456205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28647988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9512A-442B-445B-8D79-11331254F4F2}"/>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3" name="Footer Placeholder 2">
            <a:extLst>
              <a:ext uri="{FF2B5EF4-FFF2-40B4-BE49-F238E27FC236}">
                <a16:creationId xmlns:a16="http://schemas.microsoft.com/office/drawing/2014/main" id="{CDCD38F0-640D-496E-AC2A-19F6D6DD00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615D18-6441-4021-A2AA-66C4CC1F7060}"/>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13169939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C11E-9619-43E2-8F8E-2D5ADFEFD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EE4029-1003-479B-AD74-5E72E7B0A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3791F-4F6D-45FA-97DE-2E1CB1A2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B8D37A-478D-4E24-A8D9-9DA34A40F6D3}"/>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6" name="Footer Placeholder 5">
            <a:extLst>
              <a:ext uri="{FF2B5EF4-FFF2-40B4-BE49-F238E27FC236}">
                <a16:creationId xmlns:a16="http://schemas.microsoft.com/office/drawing/2014/main" id="{C4B4E305-4C98-4F91-A918-133362E1F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BA3A7-3FFC-4B1F-9463-FD99D2613343}"/>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42027382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345378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9135-BDF2-4FF6-B594-2B7338476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1F54D-FAA0-4CF3-89AA-6905162343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B9852-5935-4919-835C-FF0E00171BDB}"/>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5" name="Footer Placeholder 4">
            <a:extLst>
              <a:ext uri="{FF2B5EF4-FFF2-40B4-BE49-F238E27FC236}">
                <a16:creationId xmlns:a16="http://schemas.microsoft.com/office/drawing/2014/main" id="{1104246B-2ED3-4279-93A9-FAA416EA9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82B13-C31F-42A2-9D54-F5119C54A361}"/>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28580227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2366B-7E81-469A-BAA3-5A92E7328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282072-61C5-4488-812B-291E09DE07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054FC-70F5-40C9-B405-89ECB59DD9DD}"/>
              </a:ext>
            </a:extLst>
          </p:cNvPr>
          <p:cNvSpPr>
            <a:spLocks noGrp="1"/>
          </p:cNvSpPr>
          <p:nvPr>
            <p:ph type="dt" sz="half" idx="10"/>
          </p:nvPr>
        </p:nvSpPr>
        <p:spPr/>
        <p:txBody>
          <a:bodyPr/>
          <a:lstStyle/>
          <a:p>
            <a:fld id="{FFDB6D7C-7927-4CBB-8A3C-B48A277CE5CB}" type="datetimeFigureOut">
              <a:rPr lang="en-US" smtClean="0"/>
              <a:t>9/3/2019</a:t>
            </a:fld>
            <a:endParaRPr lang="en-US"/>
          </a:p>
        </p:txBody>
      </p:sp>
      <p:sp>
        <p:nvSpPr>
          <p:cNvPr id="5" name="Footer Placeholder 4">
            <a:extLst>
              <a:ext uri="{FF2B5EF4-FFF2-40B4-BE49-F238E27FC236}">
                <a16:creationId xmlns:a16="http://schemas.microsoft.com/office/drawing/2014/main" id="{49258689-0BFE-4EC2-8D34-A9818FC62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F4B48-1582-498E-878F-4306C2FE19CB}"/>
              </a:ext>
            </a:extLst>
          </p:cNvPr>
          <p:cNvSpPr>
            <a:spLocks noGrp="1"/>
          </p:cNvSpPr>
          <p:nvPr>
            <p:ph type="sldNum" sz="quarter" idx="12"/>
          </p:nvPr>
        </p:nvSpPr>
        <p:spPr/>
        <p:txBody>
          <a:bodyPr/>
          <a:lstStyle/>
          <a:p>
            <a:fld id="{4AA648C3-0431-4A67-B30B-7E65BA631734}" type="slidenum">
              <a:rPr lang="en-US" smtClean="0"/>
              <a:t>‹#›</a:t>
            </a:fld>
            <a:endParaRPr lang="en-US"/>
          </a:p>
        </p:txBody>
      </p:sp>
    </p:spTree>
    <p:extLst>
      <p:ext uri="{BB962C8B-B14F-4D97-AF65-F5344CB8AC3E}">
        <p14:creationId xmlns:p14="http://schemas.microsoft.com/office/powerpoint/2010/main" val="2932121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468217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2083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49092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3.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BF869-825D-431A-AAA3-26B4CD7B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0D95FF-A385-4514-97F5-8A57A5CAF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03DD2-D998-4965-9C06-C3DB37B73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B6D7C-7927-4CBB-8A3C-B48A277CE5CB}" type="datetimeFigureOut">
              <a:rPr lang="en-US" smtClean="0"/>
              <a:t>9/3/2019</a:t>
            </a:fld>
            <a:endParaRPr lang="en-US"/>
          </a:p>
        </p:txBody>
      </p:sp>
      <p:sp>
        <p:nvSpPr>
          <p:cNvPr id="5" name="Footer Placeholder 4">
            <a:extLst>
              <a:ext uri="{FF2B5EF4-FFF2-40B4-BE49-F238E27FC236}">
                <a16:creationId xmlns:a16="http://schemas.microsoft.com/office/drawing/2014/main" id="{ADAF7B06-0636-43B6-846A-1E876A320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6E1733-FBDD-46C8-B66A-725B3888F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648C3-0431-4A67-B30B-7E65BA631734}" type="slidenum">
              <a:rPr lang="en-US" smtClean="0"/>
              <a:t>‹#›</a:t>
            </a:fld>
            <a:endParaRPr lang="en-US"/>
          </a:p>
        </p:txBody>
      </p:sp>
    </p:spTree>
    <p:extLst>
      <p:ext uri="{BB962C8B-B14F-4D97-AF65-F5344CB8AC3E}">
        <p14:creationId xmlns:p14="http://schemas.microsoft.com/office/powerpoint/2010/main" val="2013966221"/>
      </p:ext>
    </p:extLst>
  </p:cSld>
  <p:clrMap bg1="lt1" tx1="dk1" bg2="lt2" tx2="dk2" accent1="accent1" accent2="accent2" accent3="accent3" accent4="accent4" accent5="accent5" accent6="accent6" hlink="hlink" folHlink="folHlink"/>
  <p:sldLayoutIdLst>
    <p:sldLayoutId id="2147484744"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55" r:id="rId12"/>
    <p:sldLayoutId id="2147484758" r:id="rId13"/>
    <p:sldLayoutId id="214748476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598003"/>
            <a:ext cx="4745737" cy="1661993"/>
          </a:xfrm>
        </p:spPr>
        <p:txBody>
          <a:bodyPr/>
          <a:lstStyle/>
          <a:p>
            <a:r>
              <a:rPr lang="en-US">
                <a:solidFill>
                  <a:schemeClr val="tx1"/>
                </a:solidFill>
                <a:latin typeface="Segoe UI Semibold (Headings)"/>
              </a:rPr>
              <a:t>AZ-900T01</a:t>
            </a:r>
            <a:br>
              <a:rPr lang="en-US">
                <a:solidFill>
                  <a:schemeClr val="tx1"/>
                </a:solidFill>
                <a:latin typeface="Segoe UI Semibold (Headings)"/>
              </a:rPr>
            </a:br>
            <a:r>
              <a:rPr lang="en-US">
                <a:solidFill>
                  <a:schemeClr val="tx1"/>
                </a:solidFill>
                <a:latin typeface="Segoe UI Semibold (Headings)"/>
              </a:rPr>
              <a:t>Module 01: </a:t>
            </a:r>
            <a:br>
              <a:rPr lang="en-US">
                <a:solidFill>
                  <a:schemeClr val="tx1"/>
                </a:solidFill>
                <a:latin typeface="Segoe UI Semibold (Headings)"/>
              </a:rPr>
            </a:br>
            <a:r>
              <a:rPr lang="en-US">
                <a:solidFill>
                  <a:schemeClr val="tx1"/>
                </a:solidFill>
                <a:latin typeface="Segoe UI Semibold (Headings)"/>
              </a:rPr>
              <a:t>Cloud concepts</a:t>
            </a:r>
            <a:endParaRPr lang="en-US"/>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solidFill>
                  <a:schemeClr val="tx1"/>
                </a:solidFill>
                <a:latin typeface="Segoe UI Semibold (Headings)"/>
                <a:cs typeface="Segoe UI Semilight" panose="020B0402040204020203" pitchFamily="34" charset="0"/>
              </a:rPr>
              <a:t>Public cloud</a:t>
            </a:r>
            <a:endParaRPr lang="en-US">
              <a:solidFill>
                <a:schemeClr val="tx1"/>
              </a:solidFill>
            </a:endParaRPr>
          </a:p>
        </p:txBody>
      </p:sp>
      <p:sp>
        <p:nvSpPr>
          <p:cNvPr id="6" name="Text Placeholder 5"/>
          <p:cNvSpPr>
            <a:spLocks noGrp="1"/>
          </p:cNvSpPr>
          <p:nvPr>
            <p:ph type="body" sz="quarter" idx="10"/>
          </p:nvPr>
        </p:nvSpPr>
        <p:spPr>
          <a:xfrm>
            <a:off x="7917688" y="1324144"/>
            <a:ext cx="4060952" cy="4050340"/>
          </a:xfrm>
        </p:spPr>
        <p:txBody>
          <a:bodyPr/>
          <a:lstStyle/>
          <a:p>
            <a:r>
              <a:rPr lang="en-US">
                <a:solidFill>
                  <a:schemeClr val="tx1"/>
                </a:solidFill>
              </a:rPr>
              <a:t>Owned by cloud services or </a:t>
            </a:r>
            <a:r>
              <a:rPr lang="en-US" i="1">
                <a:solidFill>
                  <a:schemeClr val="tx1"/>
                </a:solidFill>
              </a:rPr>
              <a:t>hosting</a:t>
            </a:r>
            <a:r>
              <a:rPr lang="en-US">
                <a:solidFill>
                  <a:schemeClr val="tx1"/>
                </a:solidFill>
              </a:rPr>
              <a:t> provider.</a:t>
            </a:r>
          </a:p>
          <a:p>
            <a:r>
              <a:rPr lang="en-US">
                <a:solidFill>
                  <a:schemeClr val="tx1"/>
                </a:solidFill>
              </a:rPr>
              <a:t>Provides resources and services to multiple organizations and users.</a:t>
            </a:r>
          </a:p>
          <a:p>
            <a:r>
              <a:rPr lang="en-US">
                <a:solidFill>
                  <a:schemeClr val="tx1"/>
                </a:solidFill>
              </a:rPr>
              <a:t>Accessed via secure network connection (typically over the internet).</a:t>
            </a:r>
          </a:p>
        </p:txBody>
      </p:sp>
      <p:pic>
        <p:nvPicPr>
          <p:cNvPr id="5" name="Picture 4" descr="Multiple hands hold data up to servers in the clouds.">
            <a:extLst>
              <a:ext uri="{FF2B5EF4-FFF2-40B4-BE49-F238E27FC236}">
                <a16:creationId xmlns:a16="http://schemas.microsoft.com/office/drawing/2014/main" id="{24C1C11F-6E6D-4250-8043-EA724A676D1B}"/>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1141" b="-2"/>
          <a:stretch/>
        </p:blipFill>
        <p:spPr>
          <a:xfrm>
            <a:off x="588263" y="1426464"/>
            <a:ext cx="7058306" cy="4107392"/>
          </a:xfrm>
          <a:prstGeom prst="rect">
            <a:avLst/>
          </a:prstGeom>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Private cloud</a:t>
            </a:r>
          </a:p>
        </p:txBody>
      </p:sp>
      <p:sp>
        <p:nvSpPr>
          <p:cNvPr id="6" name="Text Placeholder 5"/>
          <p:cNvSpPr>
            <a:spLocks noGrp="1"/>
          </p:cNvSpPr>
          <p:nvPr>
            <p:ph type="body" sz="quarter" idx="10"/>
          </p:nvPr>
        </p:nvSpPr>
        <p:spPr>
          <a:xfrm>
            <a:off x="584200" y="1435496"/>
            <a:ext cx="6685280" cy="3705630"/>
          </a:xfrm>
        </p:spPr>
        <p:txBody>
          <a:bodyPr/>
          <a:lstStyle/>
          <a:p>
            <a:r>
              <a:rPr lang="en-US"/>
              <a:t>Owned and operated by the organization that uses cloud resources. </a:t>
            </a:r>
          </a:p>
          <a:p>
            <a:r>
              <a:rPr lang="en-US"/>
              <a:t>Organizations create a cloud environment in their data center.</a:t>
            </a:r>
          </a:p>
          <a:p>
            <a:r>
              <a:rPr lang="en-US"/>
              <a:t>Self-service access to compute resources provided to users within the organization. </a:t>
            </a:r>
          </a:p>
          <a:p>
            <a:r>
              <a:rPr lang="en-US"/>
              <a:t>Organizations responsible for operating the services they provide.</a:t>
            </a:r>
          </a:p>
        </p:txBody>
      </p:sp>
      <p:pic>
        <p:nvPicPr>
          <p:cNvPr id="4" name="Picture 3">
            <a:extLst>
              <a:ext uri="{FF2B5EF4-FFF2-40B4-BE49-F238E27FC236}">
                <a16:creationId xmlns:a16="http://schemas.microsoft.com/office/drawing/2014/main" id="{407021BB-6482-4966-80A5-EE898A7BD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127" y="361077"/>
            <a:ext cx="3595253" cy="6106914"/>
          </a:xfrm>
          <a:prstGeom prst="rect">
            <a:avLst/>
          </a:prstGeom>
        </p:spPr>
      </p:pic>
    </p:spTree>
    <p:extLst>
      <p:ext uri="{BB962C8B-B14F-4D97-AF65-F5344CB8AC3E}">
        <p14:creationId xmlns:p14="http://schemas.microsoft.com/office/powerpoint/2010/main" val="2348823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solidFill>
                  <a:srgbClr val="303030"/>
                </a:solidFill>
                <a:latin typeface="Segoe UI Semibold (Headings)"/>
              </a:rPr>
              <a:t>Hybrid cloud</a:t>
            </a:r>
            <a:endParaRPr lang="en-US"/>
          </a:p>
        </p:txBody>
      </p:sp>
      <p:sp>
        <p:nvSpPr>
          <p:cNvPr id="6" name="Text Placeholder 5"/>
          <p:cNvSpPr>
            <a:spLocks noGrp="1"/>
          </p:cNvSpPr>
          <p:nvPr>
            <p:ph type="body" sz="quarter" idx="10"/>
          </p:nvPr>
        </p:nvSpPr>
        <p:spPr>
          <a:xfrm>
            <a:off x="1086611" y="5305819"/>
            <a:ext cx="10018777" cy="861774"/>
          </a:xfrm>
        </p:spPr>
        <p:txBody>
          <a:bodyPr/>
          <a:lstStyle/>
          <a:p>
            <a:pPr marL="0" indent="0">
              <a:buNone/>
            </a:pPr>
            <a:r>
              <a:rPr lang="en-US"/>
              <a:t>Combines </a:t>
            </a:r>
            <a:r>
              <a:rPr lang="en-US" i="1"/>
              <a:t>Public</a:t>
            </a:r>
            <a:r>
              <a:rPr lang="en-US"/>
              <a:t> and </a:t>
            </a:r>
            <a:r>
              <a:rPr lang="en-US" i="1"/>
              <a:t>Private</a:t>
            </a:r>
            <a:r>
              <a:rPr lang="en-US"/>
              <a:t> clouds to allow applications to run in the most appropriate location.</a:t>
            </a:r>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14976C97-24C8-4AD8-BD44-300CAFDDB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096" y="1166444"/>
            <a:ext cx="7517223" cy="3984128"/>
          </a:xfrm>
          <a:prstGeom prst="rect">
            <a:avLst/>
          </a:prstGeom>
        </p:spPr>
      </p:pic>
    </p:spTree>
    <p:extLst>
      <p:ext uri="{BB962C8B-B14F-4D97-AF65-F5344CB8AC3E}">
        <p14:creationId xmlns:p14="http://schemas.microsoft.com/office/powerpoint/2010/main" val="33821676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7" y="319135"/>
            <a:ext cx="11018520" cy="553998"/>
          </a:xfrm>
        </p:spPr>
        <p:txBody>
          <a:bodyPr/>
          <a:lstStyle/>
          <a:p>
            <a:r>
              <a:rPr lang="en-US"/>
              <a:t>Cloud model comparison</a:t>
            </a:r>
          </a:p>
        </p:txBody>
      </p:sp>
      <p:sp>
        <p:nvSpPr>
          <p:cNvPr id="6" name="Text Placeholder 5"/>
          <p:cNvSpPr>
            <a:spLocks noGrp="1"/>
          </p:cNvSpPr>
          <p:nvPr>
            <p:ph type="body" sz="quarter" idx="10"/>
          </p:nvPr>
        </p:nvSpPr>
        <p:spPr>
          <a:xfrm>
            <a:off x="585217" y="1011198"/>
            <a:ext cx="11018520" cy="5527667"/>
          </a:xfrm>
        </p:spPr>
        <p:txBody>
          <a:bodyPr/>
          <a:lstStyle/>
          <a:p>
            <a:pPr marL="0" indent="0">
              <a:buNone/>
            </a:pPr>
            <a:r>
              <a:rPr lang="en-US" b="1"/>
              <a:t>Public cloud:</a:t>
            </a:r>
          </a:p>
          <a:p>
            <a:r>
              <a:rPr lang="en-IE" sz="2000"/>
              <a:t>No </a:t>
            </a:r>
            <a:r>
              <a:rPr lang="en-IE" sz="2000" err="1"/>
              <a:t>CapEx</a:t>
            </a:r>
            <a:r>
              <a:rPr lang="en-IE" sz="2000"/>
              <a:t>. You don’t have to buy a new server to scale up.</a:t>
            </a:r>
          </a:p>
          <a:p>
            <a:r>
              <a:rPr lang="en-IE" sz="2000"/>
              <a:t>Agility. Applications can be made accessible quickly, and deprovisioned whenever needed.</a:t>
            </a:r>
          </a:p>
          <a:p>
            <a:r>
              <a:rPr lang="en-IE" sz="2000"/>
              <a:t>Consumption-based model. Organizations pay only for what they use and operate under an </a:t>
            </a:r>
            <a:r>
              <a:rPr lang="en-IE" sz="2000" err="1"/>
              <a:t>OpEx</a:t>
            </a:r>
            <a:r>
              <a:rPr lang="en-IE" sz="2000"/>
              <a:t> model.</a:t>
            </a:r>
          </a:p>
          <a:p>
            <a:pPr marL="0" indent="0">
              <a:buNone/>
            </a:pPr>
            <a:endParaRPr lang="en-IE" sz="1500"/>
          </a:p>
          <a:p>
            <a:pPr marL="0" indent="0">
              <a:buNone/>
            </a:pPr>
            <a:r>
              <a:rPr lang="en-US" b="1"/>
              <a:t>Private cloud:</a:t>
            </a:r>
          </a:p>
          <a:p>
            <a:r>
              <a:rPr lang="en-IE" sz="2000"/>
              <a:t>Control. Organizations have complete control over resources.</a:t>
            </a:r>
          </a:p>
          <a:p>
            <a:r>
              <a:rPr lang="en-IE" sz="2000"/>
              <a:t>Security. Organizations have complete control over security.</a:t>
            </a:r>
          </a:p>
          <a:p>
            <a:pPr marL="0" indent="0">
              <a:buNone/>
            </a:pPr>
            <a:endParaRPr lang="en-IE" sz="1500"/>
          </a:p>
          <a:p>
            <a:pPr marL="0" indent="0">
              <a:buNone/>
            </a:pPr>
            <a:r>
              <a:rPr lang="en-US" b="1"/>
              <a:t>Hybrid cloud:</a:t>
            </a:r>
          </a:p>
          <a:p>
            <a:r>
              <a:rPr lang="en-IE" sz="2000"/>
              <a:t>Flexibility. The most flexible scenario. With a hybrid cloud setup, an organization can determine whether to run their applications in a private cloud or in a public cloud.</a:t>
            </a:r>
            <a:endParaRPr lang="en-US" sz="2000" b="1"/>
          </a:p>
          <a:p>
            <a:r>
              <a:rPr lang="en-IE" sz="2000"/>
              <a:t>Compliance. Organizations maintain the ability to comply with strict security, compliance, or legal requirements as needed.</a:t>
            </a:r>
            <a:endParaRPr lang="en-US" sz="2000"/>
          </a:p>
        </p:txBody>
      </p:sp>
      <p:pic>
        <p:nvPicPr>
          <p:cNvPr id="8" name="Picture 35" descr="graphic of a cloud representing cloud computing">
            <a:extLst>
              <a:ext uri="{FF2B5EF4-FFF2-40B4-BE49-F238E27FC236}">
                <a16:creationId xmlns:a16="http://schemas.microsoft.com/office/drawing/2014/main" id="{E5C6ED1E-0C72-4F17-853D-39992C11D4DC}"/>
              </a:ext>
            </a:extLst>
          </p:cNvPr>
          <p:cNvPicPr/>
          <p:nvPr/>
        </p:nvPicPr>
        <p:blipFill>
          <a:blip r:embed="rId3"/>
          <a:stretch/>
        </p:blipFill>
        <p:spPr>
          <a:xfrm>
            <a:off x="8900616" y="3223128"/>
            <a:ext cx="910800" cy="494640"/>
          </a:xfrm>
          <a:prstGeom prst="rect">
            <a:avLst/>
          </a:prstGeom>
          <a:ln>
            <a:noFill/>
          </a:ln>
        </p:spPr>
      </p:pic>
      <p:grpSp>
        <p:nvGrpSpPr>
          <p:cNvPr id="9" name="Group 3" descr="graphic of a cloud representing cloud computing">
            <a:extLst>
              <a:ext uri="{FF2B5EF4-FFF2-40B4-BE49-F238E27FC236}">
                <a16:creationId xmlns:a16="http://schemas.microsoft.com/office/drawing/2014/main" id="{CA18B067-F856-4FDA-8AB1-E307991467A0}"/>
              </a:ext>
            </a:extLst>
          </p:cNvPr>
          <p:cNvGrpSpPr/>
          <p:nvPr/>
        </p:nvGrpSpPr>
        <p:grpSpPr>
          <a:xfrm>
            <a:off x="9030936" y="3263388"/>
            <a:ext cx="1752480" cy="994680"/>
            <a:chOff x="9263160" y="2785320"/>
            <a:chExt cx="1752480" cy="994680"/>
          </a:xfrm>
        </p:grpSpPr>
        <p:sp>
          <p:nvSpPr>
            <p:cNvPr id="10" name="CustomShape 4">
              <a:extLst>
                <a:ext uri="{FF2B5EF4-FFF2-40B4-BE49-F238E27FC236}">
                  <a16:creationId xmlns:a16="http://schemas.microsoft.com/office/drawing/2014/main" id="{B6E5CE04-ED42-40C0-A7BB-D622FFE5F99C}"/>
                </a:ext>
              </a:extLst>
            </p:cNvPr>
            <p:cNvSpPr/>
            <p:nvPr/>
          </p:nvSpPr>
          <p:spPr>
            <a:xfrm>
              <a:off x="9263160" y="2791800"/>
              <a:ext cx="1752120" cy="988200"/>
            </a:xfrm>
            <a:prstGeom prst="rect">
              <a:avLst/>
            </a:prstGeom>
            <a:noFill/>
            <a:ln>
              <a:noFill/>
            </a:ln>
          </p:spPr>
          <p:style>
            <a:lnRef idx="0">
              <a:scrgbClr r="0" g="0" b="0"/>
            </a:lnRef>
            <a:fillRef idx="0">
              <a:scrgbClr r="0" g="0" b="0"/>
            </a:fillRef>
            <a:effectRef idx="0">
              <a:scrgbClr r="0" g="0" b="0"/>
            </a:effectRef>
            <a:fontRef idx="minor"/>
          </p:style>
        </p:sp>
        <p:sp>
          <p:nvSpPr>
            <p:cNvPr id="11" name="CustomShape 5">
              <a:extLst>
                <a:ext uri="{FF2B5EF4-FFF2-40B4-BE49-F238E27FC236}">
                  <a16:creationId xmlns:a16="http://schemas.microsoft.com/office/drawing/2014/main" id="{BE24ADAA-8543-4785-95D4-2096242F7B07}"/>
                </a:ext>
              </a:extLst>
            </p:cNvPr>
            <p:cNvSpPr/>
            <p:nvPr/>
          </p:nvSpPr>
          <p:spPr>
            <a:xfrm>
              <a:off x="9273240" y="2785320"/>
              <a:ext cx="1742400" cy="988200"/>
            </a:xfrm>
            <a:custGeom>
              <a:avLst/>
              <a:gdLst/>
              <a:ahLst/>
              <a:cxnLst/>
              <a:rect l="l" t="t"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lumMod val="85000"/>
              </a:schemeClr>
            </a:solidFill>
            <a:ln>
              <a:noFill/>
            </a:ln>
          </p:spPr>
          <p:style>
            <a:lnRef idx="0">
              <a:scrgbClr r="0" g="0" b="0"/>
            </a:lnRef>
            <a:fillRef idx="0">
              <a:scrgbClr r="0" g="0" b="0"/>
            </a:fillRef>
            <a:effectRef idx="0">
              <a:scrgbClr r="0" g="0" b="0"/>
            </a:effectRef>
            <a:fontRef idx="minor"/>
          </p:style>
        </p:sp>
      </p:grpSp>
      <p:grpSp>
        <p:nvGrpSpPr>
          <p:cNvPr id="12" name="Group 6" descr="graphic of a cloud representing cloud computing">
            <a:extLst>
              <a:ext uri="{FF2B5EF4-FFF2-40B4-BE49-F238E27FC236}">
                <a16:creationId xmlns:a16="http://schemas.microsoft.com/office/drawing/2014/main" id="{CA5EB92C-7418-45E5-99DF-947DE2CE7ACB}"/>
              </a:ext>
            </a:extLst>
          </p:cNvPr>
          <p:cNvGrpSpPr/>
          <p:nvPr/>
        </p:nvGrpSpPr>
        <p:grpSpPr>
          <a:xfrm>
            <a:off x="9487416" y="3504888"/>
            <a:ext cx="1924200" cy="1092240"/>
            <a:chOff x="9719640" y="1440000"/>
            <a:chExt cx="1924200" cy="1092240"/>
          </a:xfrm>
        </p:grpSpPr>
        <p:sp>
          <p:nvSpPr>
            <p:cNvPr id="13" name="CustomShape 7">
              <a:extLst>
                <a:ext uri="{FF2B5EF4-FFF2-40B4-BE49-F238E27FC236}">
                  <a16:creationId xmlns:a16="http://schemas.microsoft.com/office/drawing/2014/main" id="{9E1CB731-5AE4-40C2-A0EA-CD42D35DD3C5}"/>
                </a:ext>
              </a:extLst>
            </p:cNvPr>
            <p:cNvSpPr/>
            <p:nvPr/>
          </p:nvSpPr>
          <p:spPr>
            <a:xfrm>
              <a:off x="9719640" y="1447200"/>
              <a:ext cx="1924200" cy="1085040"/>
            </a:xfrm>
            <a:prstGeom prst="rect">
              <a:avLst/>
            </a:prstGeom>
            <a:noFill/>
            <a:ln>
              <a:noFill/>
            </a:ln>
          </p:spPr>
          <p:style>
            <a:lnRef idx="0">
              <a:scrgbClr r="0" g="0" b="0"/>
            </a:lnRef>
            <a:fillRef idx="0">
              <a:scrgbClr r="0" g="0" b="0"/>
            </a:fillRef>
            <a:effectRef idx="0">
              <a:scrgbClr r="0" g="0" b="0"/>
            </a:effectRef>
            <a:fontRef idx="minor"/>
          </p:style>
        </p:sp>
        <p:sp>
          <p:nvSpPr>
            <p:cNvPr id="14" name="CustomShape 8">
              <a:extLst>
                <a:ext uri="{FF2B5EF4-FFF2-40B4-BE49-F238E27FC236}">
                  <a16:creationId xmlns:a16="http://schemas.microsoft.com/office/drawing/2014/main" id="{AE7DED93-FC40-4EDF-B2A9-C678E12B4F78}"/>
                </a:ext>
              </a:extLst>
            </p:cNvPr>
            <p:cNvSpPr/>
            <p:nvPr/>
          </p:nvSpPr>
          <p:spPr>
            <a:xfrm>
              <a:off x="9730080" y="1440000"/>
              <a:ext cx="1913400" cy="1085040"/>
            </a:xfrm>
            <a:custGeom>
              <a:avLst/>
              <a:gdLst/>
              <a:ahLst/>
              <a:cxnLst/>
              <a:rect l="l" t="t"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chemeClr val="bg1"/>
            </a:solidFill>
            <a:ln w="9360">
              <a:solidFill>
                <a:srgbClr val="737373"/>
              </a:solidFill>
              <a:round/>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41281593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latin typeface="Segoe UI Semibold (Headings)"/>
              </a:rPr>
              <a:t>Lesson 04: Types of cloud services</a:t>
            </a:r>
            <a:endParaRPr lang="en-US"/>
          </a:p>
        </p:txBody>
      </p:sp>
    </p:spTree>
    <p:extLst>
      <p:ext uri="{BB962C8B-B14F-4D97-AF65-F5344CB8AC3E}">
        <p14:creationId xmlns:p14="http://schemas.microsoft.com/office/powerpoint/2010/main" val="1476332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a:latin typeface="Segoe UI Semibold (Headings)"/>
              </a:rPr>
              <a:t>Infrastructure as a Service (IaaS)</a:t>
            </a:r>
            <a:endParaRPr lang="en-US" sz="3600"/>
          </a:p>
        </p:txBody>
      </p:sp>
      <p:sp>
        <p:nvSpPr>
          <p:cNvPr id="6" name="Text Placeholder 5"/>
          <p:cNvSpPr>
            <a:spLocks noGrp="1"/>
          </p:cNvSpPr>
          <p:nvPr>
            <p:ph type="body" sz="quarter" idx="10"/>
          </p:nvPr>
        </p:nvSpPr>
        <p:spPr>
          <a:xfrm>
            <a:off x="684275" y="1298449"/>
            <a:ext cx="4472941" cy="5193791"/>
          </a:xfrm>
        </p:spPr>
        <p:txBody>
          <a:bodyPr>
            <a:normAutofit lnSpcReduction="10000"/>
          </a:bodyPr>
          <a:lstStyle/>
          <a:p>
            <a:r>
              <a:rPr lang="en-US">
                <a:latin typeface="Segoe UI Semilight" panose="020B0402040204020203" pitchFamily="34" charset="0"/>
                <a:cs typeface="Segoe UI Semilight" panose="020B0402040204020203" pitchFamily="34" charset="0"/>
              </a:rPr>
              <a:t>Most basic cloud computing services category.</a:t>
            </a:r>
          </a:p>
          <a:p>
            <a:r>
              <a:rPr lang="en-US">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r>
              <a:rPr lang="en-US">
                <a:latin typeface="Segoe UI Semilight" panose="020B0402040204020203" pitchFamily="34" charset="0"/>
                <a:cs typeface="Segoe UI Semilight" panose="020B0402040204020203" pitchFamily="34" charset="0"/>
              </a:rPr>
              <a:t>Instant computing infrastructure, provisioned and managed over the internet.</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5361709" y="1298449"/>
            <a:ext cx="6646580" cy="4326677"/>
          </a:xfrm>
          <a:prstGeom prst="rect">
            <a:avLst/>
          </a:prstGeom>
        </p:spPr>
      </p:pic>
    </p:spTree>
    <p:extLst>
      <p:ext uri="{BB962C8B-B14F-4D97-AF65-F5344CB8AC3E}">
        <p14:creationId xmlns:p14="http://schemas.microsoft.com/office/powerpoint/2010/main" val="12785008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a:latin typeface="Segoe UI Semibold (Headings)"/>
              </a:rPr>
              <a:t>Platform as a Service (PaaS)</a:t>
            </a:r>
            <a:endParaRPr lang="en-US" sz="3600"/>
          </a:p>
        </p:txBody>
      </p:sp>
      <p:sp>
        <p:nvSpPr>
          <p:cNvPr id="6" name="Text Placeholder 5"/>
          <p:cNvSpPr>
            <a:spLocks noGrp="1"/>
          </p:cNvSpPr>
          <p:nvPr>
            <p:ph type="body" sz="quarter" idx="10"/>
          </p:nvPr>
        </p:nvSpPr>
        <p:spPr>
          <a:xfrm>
            <a:off x="7981004" y="1691477"/>
            <a:ext cx="3814573" cy="4279391"/>
          </a:xfrm>
        </p:spPr>
        <p:txBody>
          <a:bodyPr>
            <a:normAutofit/>
          </a:bodyPr>
          <a:lstStyle/>
          <a:p>
            <a:r>
              <a:rPr lang="en-US">
                <a:latin typeface="Segoe UI Semilight" panose="020B0402040204020203" pitchFamily="34" charset="0"/>
                <a:cs typeface="Segoe UI Semilight" panose="020B0402040204020203" pitchFamily="34" charset="0"/>
              </a:rPr>
              <a:t>Provides environment for building, testing, and deploying software applications. </a:t>
            </a:r>
          </a:p>
          <a:p>
            <a:r>
              <a:rPr lang="en-US">
                <a:latin typeface="Segoe UI Semilight" panose="020B0402040204020203" pitchFamily="34" charset="0"/>
                <a:cs typeface="Segoe UI Semilight" panose="020B0402040204020203" pitchFamily="34" charset="0"/>
              </a:rPr>
              <a:t>Helps create applications quickly, without focusing on managing underlying infrastructure.</a:t>
            </a:r>
          </a:p>
        </p:txBody>
      </p:sp>
      <p:pic>
        <p:nvPicPr>
          <p:cNvPr id="5" name="Picture 4"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762123AF-6EB1-42A3-B858-5CB39542A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5" y="2005262"/>
            <a:ext cx="7867149" cy="3407985"/>
          </a:xfrm>
          <a:prstGeom prst="rect">
            <a:avLst/>
          </a:prstGeom>
        </p:spPr>
      </p:pic>
    </p:spTree>
    <p:extLst>
      <p:ext uri="{BB962C8B-B14F-4D97-AF65-F5344CB8AC3E}">
        <p14:creationId xmlns:p14="http://schemas.microsoft.com/office/powerpoint/2010/main" val="2249075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84275" y="364491"/>
            <a:ext cx="10515600" cy="933958"/>
          </a:xfrm>
        </p:spPr>
        <p:txBody>
          <a:bodyPr>
            <a:normAutofit/>
          </a:bodyPr>
          <a:lstStyle/>
          <a:p>
            <a:r>
              <a:rPr lang="en-US" sz="3600">
                <a:latin typeface="Segoe UI Semibold (Headings)"/>
              </a:rPr>
              <a:t>Software as a Service (SaaS)</a:t>
            </a:r>
            <a:endParaRPr lang="en-US" sz="3600"/>
          </a:p>
        </p:txBody>
      </p:sp>
      <p:sp>
        <p:nvSpPr>
          <p:cNvPr id="6" name="Text Placeholder 5"/>
          <p:cNvSpPr>
            <a:spLocks noGrp="1"/>
          </p:cNvSpPr>
          <p:nvPr>
            <p:ph type="body" sz="quarter" idx="10"/>
          </p:nvPr>
        </p:nvSpPr>
        <p:spPr>
          <a:xfrm>
            <a:off x="626548" y="5161886"/>
            <a:ext cx="11240774" cy="1331623"/>
          </a:xfrm>
        </p:spPr>
        <p:txBody>
          <a:bodyPr>
            <a:noAutofit/>
          </a:bodyPr>
          <a:lstStyle/>
          <a:p>
            <a:pPr marL="0" indent="0">
              <a:buNone/>
            </a:pPr>
            <a:r>
              <a:rPr lang="en-US">
                <a:latin typeface="Segoe UI Semilight" panose="020B0402040204020203" pitchFamily="34" charset="0"/>
                <a:cs typeface="Segoe UI Semilight" panose="020B0402040204020203" pitchFamily="34" charset="0"/>
              </a:rPr>
              <a:t>Centrally hosted and managed software for end users. Users connect to and use cloud-based apps over the internet. For example, Microsoft Office 365, email, and calendars.</a:t>
            </a:r>
            <a:endParaRPr lang="en-US">
              <a:solidFill>
                <a:schemeClr val="bg1"/>
              </a:solidFill>
              <a:latin typeface="Segoe UI Semilight" panose="020B0402040204020203" pitchFamily="34" charset="0"/>
              <a:cs typeface="Segoe UI Semilight" panose="020B0402040204020203" pitchFamily="34" charset="0"/>
            </a:endParaRPr>
          </a:p>
        </p:txBody>
      </p:sp>
      <p:pic>
        <p:nvPicPr>
          <p:cNvPr id="7" name="Picture 6"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59190E1F-A53C-40E4-A200-B8E2EC4D4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548" y="1010313"/>
            <a:ext cx="10577254" cy="4151573"/>
          </a:xfrm>
          <a:prstGeom prst="rect">
            <a:avLst/>
          </a:prstGeom>
        </p:spPr>
      </p:pic>
    </p:spTree>
    <p:extLst>
      <p:ext uri="{BB962C8B-B14F-4D97-AF65-F5344CB8AC3E}">
        <p14:creationId xmlns:p14="http://schemas.microsoft.com/office/powerpoint/2010/main" val="834699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Cloud service comparison</a:t>
            </a:r>
          </a:p>
        </p:txBody>
      </p:sp>
      <p:sp>
        <p:nvSpPr>
          <p:cNvPr id="6" name="Text Placeholder 5"/>
          <p:cNvSpPr>
            <a:spLocks noGrp="1"/>
          </p:cNvSpPr>
          <p:nvPr>
            <p:ph type="body" sz="quarter" idx="10"/>
          </p:nvPr>
        </p:nvSpPr>
        <p:spPr>
          <a:xfrm>
            <a:off x="586740" y="1136558"/>
            <a:ext cx="11018520" cy="5515356"/>
          </a:xfrm>
        </p:spPr>
        <p:txBody>
          <a:bodyPr/>
          <a:lstStyle/>
          <a:p>
            <a:r>
              <a:rPr lang="en-US" b="1"/>
              <a:t>IaaS: </a:t>
            </a:r>
            <a:r>
              <a:rPr lang="en-IE"/>
              <a:t>Flexibility. IaaS is the most flexible cloud service as you have control to configure and manage the hardware running your application.</a:t>
            </a:r>
          </a:p>
          <a:p>
            <a:endParaRPr lang="en-IE"/>
          </a:p>
          <a:p>
            <a:r>
              <a:rPr lang="en-US" b="1"/>
              <a:t>PaaS: </a:t>
            </a:r>
            <a:r>
              <a:rPr lang="en-IE"/>
              <a:t>Productivity.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US" b="1"/>
          </a:p>
          <a:p>
            <a:r>
              <a:rPr lang="en-US" b="1"/>
              <a:t>SaaS: </a:t>
            </a:r>
            <a:r>
              <a:rPr lang="en-IE"/>
              <a:t>Pay-as-you-go pricing model. Users pay for the software they use on a subscription model, typically monthly or yearly, regardless of how much they use the software.</a:t>
            </a:r>
            <a:endParaRPr lang="en-US"/>
          </a:p>
        </p:txBody>
      </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51072"/>
            <a:ext cx="11018520" cy="553998"/>
          </a:xfrm>
        </p:spPr>
        <p:txBody>
          <a:bodyPr/>
          <a:lstStyle/>
          <a:p>
            <a:r>
              <a:rPr lang="en-US"/>
              <a:t>Management responsibilities</a:t>
            </a:r>
          </a:p>
        </p:txBody>
      </p:sp>
      <p:pic>
        <p:nvPicPr>
          <p:cNvPr id="3" name="Picture 2" descr="A table listing ownership responsibilities between a customer, listed as You, and the cloud provider, i.e. Microsoft,  for different elements of infrastructure when it is deployed on-premises, IaaS, PaaS and SaaS">
            <a:extLst>
              <a:ext uri="{FF2B5EF4-FFF2-40B4-BE49-F238E27FC236}">
                <a16:creationId xmlns:a16="http://schemas.microsoft.com/office/drawing/2014/main" id="{3E67B688-E91A-4FDF-8B2D-659C446AD372}"/>
              </a:ext>
            </a:extLst>
          </p:cNvPr>
          <p:cNvPicPr>
            <a:picLocks noChangeAspect="1"/>
          </p:cNvPicPr>
          <p:nvPr/>
        </p:nvPicPr>
        <p:blipFill>
          <a:blip r:embed="rId3"/>
          <a:stretch>
            <a:fillRect/>
          </a:stretch>
        </p:blipFill>
        <p:spPr>
          <a:xfrm>
            <a:off x="1010343" y="1034630"/>
            <a:ext cx="10171314" cy="5572298"/>
          </a:xfrm>
          <a:prstGeom prst="rect">
            <a:avLst/>
          </a:prstGeom>
        </p:spPr>
      </p:pic>
    </p:spTree>
    <p:extLst>
      <p:ext uri="{BB962C8B-B14F-4D97-AF65-F5344CB8AC3E}">
        <p14:creationId xmlns:p14="http://schemas.microsoft.com/office/powerpoint/2010/main" val="38208810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latin typeface="Segoe UI Semibold (Headings)"/>
              </a:rPr>
              <a:t>Lesson 01: Learning objectives</a:t>
            </a:r>
            <a:endParaRPr lang="en-US"/>
          </a:p>
        </p:txBody>
      </p:sp>
    </p:spTree>
    <p:extLst>
      <p:ext uri="{BB962C8B-B14F-4D97-AF65-F5344CB8AC3E}">
        <p14:creationId xmlns:p14="http://schemas.microsoft.com/office/powerpoint/2010/main" val="3432736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latin typeface="Segoe UI Semibold (Headings)"/>
              </a:rPr>
              <a:t>Lesson 05: Module review questions</a:t>
            </a:r>
            <a:endParaRPr lang="en-US"/>
          </a:p>
        </p:txBody>
      </p:sp>
    </p:spTree>
    <p:extLst>
      <p:ext uri="{BB962C8B-B14F-4D97-AF65-F5344CB8AC3E}">
        <p14:creationId xmlns:p14="http://schemas.microsoft.com/office/powerpoint/2010/main" val="9908814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a:t>Module 1 review questions</a:t>
            </a:r>
          </a:p>
        </p:txBody>
      </p:sp>
      <p:sp>
        <p:nvSpPr>
          <p:cNvPr id="6" name="Text Placeholder 5"/>
          <p:cNvSpPr>
            <a:spLocks noGrp="1"/>
          </p:cNvSpPr>
          <p:nvPr>
            <p:ph type="body" sz="quarter" idx="10"/>
          </p:nvPr>
        </p:nvSpPr>
        <p:spPr>
          <a:xfrm>
            <a:off x="586740" y="1597269"/>
            <a:ext cx="11018520" cy="4228593"/>
          </a:xfrm>
        </p:spPr>
        <p:txBody>
          <a:bodyPr/>
          <a:lstStyle/>
          <a:p>
            <a:pPr marL="514350" indent="-514350">
              <a:lnSpc>
                <a:spcPct val="150000"/>
              </a:lnSpc>
              <a:buFont typeface="+mj-lt"/>
              <a:buAutoNum type="arabicPeriod"/>
            </a:pPr>
            <a:r>
              <a:rPr lang="en-US"/>
              <a:t>What are some of the benefits to using cloud services?</a:t>
            </a:r>
          </a:p>
          <a:p>
            <a:pPr marL="514350" indent="-514350">
              <a:lnSpc>
                <a:spcPct val="150000"/>
              </a:lnSpc>
              <a:buFont typeface="+mj-lt"/>
              <a:buAutoNum type="arabicPeriod"/>
            </a:pPr>
            <a:r>
              <a:rPr lang="en-US"/>
              <a:t>Which cloud model provides the greatest degree of flexibility?</a:t>
            </a:r>
          </a:p>
          <a:p>
            <a:pPr marL="514350" indent="-514350">
              <a:lnSpc>
                <a:spcPct val="150000"/>
              </a:lnSpc>
              <a:buFont typeface="+mj-lt"/>
              <a:buAutoNum type="arabicPeriod"/>
            </a:pPr>
            <a:r>
              <a:rPr lang="en-US"/>
              <a:t>You need to run two types of applications: </a:t>
            </a:r>
          </a:p>
          <a:p>
            <a:pPr marL="914400">
              <a:lnSpc>
                <a:spcPct val="150000"/>
              </a:lnSpc>
            </a:pPr>
            <a:r>
              <a:rPr lang="en-US"/>
              <a:t>(a) legacy applications requiring specialized hardware </a:t>
            </a:r>
          </a:p>
          <a:p>
            <a:pPr marL="914400">
              <a:lnSpc>
                <a:spcPct val="150000"/>
              </a:lnSpc>
            </a:pPr>
            <a:r>
              <a:rPr lang="en-US"/>
              <a:t>(b) newer applications running on commodity hardware</a:t>
            </a:r>
          </a:p>
          <a:p>
            <a:pPr marL="612000">
              <a:lnSpc>
                <a:spcPct val="150000"/>
              </a:lnSpc>
            </a:pPr>
            <a:r>
              <a:rPr lang="en-US"/>
              <a:t>Which cloud deployment model is best for you?</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1 – Learning objectives</a:t>
            </a:r>
          </a:p>
        </p:txBody>
      </p:sp>
      <p:sp>
        <p:nvSpPr>
          <p:cNvPr id="6" name="Text Placeholder 5"/>
          <p:cNvSpPr>
            <a:spLocks noGrp="1"/>
          </p:cNvSpPr>
          <p:nvPr>
            <p:ph type="body" sz="quarter" idx="10"/>
          </p:nvPr>
        </p:nvSpPr>
        <p:spPr>
          <a:xfrm>
            <a:off x="586390" y="1434370"/>
            <a:ext cx="11018520" cy="3447098"/>
          </a:xfrm>
        </p:spPr>
        <p:txBody>
          <a:bodyPr/>
          <a:lstStyle/>
          <a:p>
            <a:pPr marL="457200" indent="-457200">
              <a:buFont typeface="Arial" panose="020B0604020202020204" pitchFamily="34" charset="0"/>
              <a:buChar char="•"/>
            </a:pPr>
            <a:r>
              <a:rPr lang="en-IE"/>
              <a:t>Describe and understand cloud services and their benefits</a:t>
            </a:r>
          </a:p>
          <a:p>
            <a:pPr marL="457200" indent="-457200">
              <a:buFont typeface="Arial" panose="020B0604020202020204" pitchFamily="34" charset="0"/>
              <a:buChar char="•"/>
            </a:pPr>
            <a:r>
              <a:rPr lang="en-IE"/>
              <a:t>Understand key terms you will encounter when working with cloud services</a:t>
            </a:r>
          </a:p>
          <a:p>
            <a:pPr marL="457200" indent="-457200">
              <a:buFont typeface="Arial" panose="020B0604020202020204" pitchFamily="34" charset="0"/>
              <a:buChar char="•"/>
            </a:pPr>
            <a:r>
              <a:rPr lang="en-IE"/>
              <a:t>Understand public, private, and hybrid cloud models</a:t>
            </a:r>
          </a:p>
          <a:p>
            <a:pPr marL="457200" indent="-457200">
              <a:buFont typeface="Arial" panose="020B0604020202020204" pitchFamily="34" charset="0"/>
              <a:buChar char="•"/>
            </a:pPr>
            <a:r>
              <a:rPr lang="en-IE"/>
              <a:t>Understand infrastructure as a service (IaaS)</a:t>
            </a:r>
          </a:p>
          <a:p>
            <a:pPr marL="457200" indent="-457200">
              <a:buFont typeface="Arial" panose="020B0604020202020204" pitchFamily="34" charset="0"/>
              <a:buChar char="•"/>
            </a:pPr>
            <a:r>
              <a:rPr lang="en-IE"/>
              <a:t>Understand platform as a service (PaaS)</a:t>
            </a:r>
          </a:p>
          <a:p>
            <a:pPr marL="457200" indent="-457200">
              <a:buFont typeface="Arial" panose="020B0604020202020204" pitchFamily="34" charset="0"/>
              <a:buChar char="•"/>
            </a:pPr>
            <a:r>
              <a:rPr lang="en-IE"/>
              <a:t>Understand software as a service (SaaS)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latin typeface="Segoe UI Semibold (Headings)"/>
              </a:rPr>
              <a:t>Lesson 02: Why cloud services?</a:t>
            </a:r>
            <a:endParaRPr lang="en-US"/>
          </a:p>
        </p:txBody>
      </p:sp>
    </p:spTree>
    <p:extLst>
      <p:ext uri="{BB962C8B-B14F-4D97-AF65-F5344CB8AC3E}">
        <p14:creationId xmlns:p14="http://schemas.microsoft.com/office/powerpoint/2010/main" val="33392035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Key concepts and terms</a:t>
            </a:r>
          </a:p>
        </p:txBody>
      </p:sp>
      <p:sp>
        <p:nvSpPr>
          <p:cNvPr id="6" name="Text Placeholder 5"/>
          <p:cNvSpPr>
            <a:spLocks noGrp="1"/>
          </p:cNvSpPr>
          <p:nvPr>
            <p:ph type="body" sz="quarter" idx="10"/>
          </p:nvPr>
        </p:nvSpPr>
        <p:spPr>
          <a:xfrm>
            <a:off x="584200" y="1435497"/>
            <a:ext cx="11018520" cy="430887"/>
          </a:xfrm>
        </p:spPr>
        <p:txBody>
          <a:bodyPr/>
          <a:lstStyle/>
          <a:p>
            <a:r>
              <a:rPr lang="en-IE"/>
              <a:t>Cloud services have certain characteristics and considerations, such as:</a:t>
            </a:r>
          </a:p>
        </p:txBody>
      </p:sp>
      <p:graphicFrame>
        <p:nvGraphicFramePr>
          <p:cNvPr id="4" name="Table 3">
            <a:extLst>
              <a:ext uri="{FF2B5EF4-FFF2-40B4-BE49-F238E27FC236}">
                <a16:creationId xmlns:a16="http://schemas.microsoft.com/office/drawing/2014/main" id="{73433CAB-2A00-4317-8739-D62489877ACB}"/>
              </a:ext>
            </a:extLst>
          </p:cNvPr>
          <p:cNvGraphicFramePr>
            <a:graphicFrameLocks noGrp="1"/>
          </p:cNvGraphicFramePr>
          <p:nvPr>
            <p:extLst>
              <p:ext uri="{D42A27DB-BD31-4B8C-83A1-F6EECF244321}">
                <p14:modId xmlns:p14="http://schemas.microsoft.com/office/powerpoint/2010/main" val="3114331819"/>
              </p:ext>
            </p:extLst>
          </p:nvPr>
        </p:nvGraphicFramePr>
        <p:xfrm>
          <a:off x="1124857" y="2451958"/>
          <a:ext cx="9942286" cy="3405485"/>
        </p:xfrm>
        <a:graphic>
          <a:graphicData uri="http://schemas.openxmlformats.org/drawingml/2006/table">
            <a:tbl>
              <a:tblPr bandRow="1">
                <a:tableStyleId>{073A0DAA-6AF3-43AB-8588-CEC1D06C72B9}</a:tableStyleId>
              </a:tblPr>
              <a:tblGrid>
                <a:gridCol w="4971143">
                  <a:extLst>
                    <a:ext uri="{9D8B030D-6E8A-4147-A177-3AD203B41FA5}">
                      <a16:colId xmlns:a16="http://schemas.microsoft.com/office/drawing/2014/main" val="20000"/>
                    </a:ext>
                  </a:extLst>
                </a:gridCol>
                <a:gridCol w="4971143">
                  <a:extLst>
                    <a:ext uri="{9D8B030D-6E8A-4147-A177-3AD203B41FA5}">
                      <a16:colId xmlns:a16="http://schemas.microsoft.com/office/drawing/2014/main" val="20001"/>
                    </a:ext>
                  </a:extLst>
                </a:gridCol>
              </a:tblGrid>
              <a:tr h="681097">
                <a:tc>
                  <a:txBody>
                    <a:bodyPr/>
                    <a:lstStyle/>
                    <a:p>
                      <a:r>
                        <a:rPr lang="en-IE" sz="2700"/>
                        <a:t>High availability</a:t>
                      </a:r>
                    </a:p>
                  </a:txBody>
                  <a:tcPr marL="103197" marR="103197" marT="51598" marB="51598"/>
                </a:tc>
                <a:tc>
                  <a:txBody>
                    <a:bodyPr/>
                    <a:lstStyle/>
                    <a:p>
                      <a:r>
                        <a:rPr lang="en-IE" sz="2700"/>
                        <a:t>Disaster recovery</a:t>
                      </a:r>
                    </a:p>
                  </a:txBody>
                  <a:tcPr marL="103197" marR="103197" marT="51598" marB="51598"/>
                </a:tc>
                <a:extLst>
                  <a:ext uri="{0D108BD9-81ED-4DB2-BD59-A6C34878D82A}">
                    <a16:rowId xmlns:a16="http://schemas.microsoft.com/office/drawing/2014/main" val="10000"/>
                  </a:ext>
                </a:extLst>
              </a:tr>
              <a:tr h="681097">
                <a:tc>
                  <a:txBody>
                    <a:bodyPr/>
                    <a:lstStyle/>
                    <a:p>
                      <a:r>
                        <a:rPr lang="en-IE" sz="2700"/>
                        <a:t>Scalability</a:t>
                      </a:r>
                    </a:p>
                  </a:txBody>
                  <a:tcPr marL="103197" marR="103197" marT="51598" marB="51598"/>
                </a:tc>
                <a:tc>
                  <a:txBody>
                    <a:bodyPr/>
                    <a:lstStyle/>
                    <a:p>
                      <a:r>
                        <a:rPr lang="en-IE" sz="2700"/>
                        <a:t>Global reach</a:t>
                      </a:r>
                    </a:p>
                  </a:txBody>
                  <a:tcPr marL="103197" marR="103197" marT="51598" marB="51598"/>
                </a:tc>
                <a:extLst>
                  <a:ext uri="{0D108BD9-81ED-4DB2-BD59-A6C34878D82A}">
                    <a16:rowId xmlns:a16="http://schemas.microsoft.com/office/drawing/2014/main" val="10001"/>
                  </a:ext>
                </a:extLst>
              </a:tr>
              <a:tr h="681097">
                <a:tc>
                  <a:txBody>
                    <a:bodyPr/>
                    <a:lstStyle/>
                    <a:p>
                      <a:r>
                        <a:rPr lang="en-IE" sz="2700"/>
                        <a:t>Elasticity</a:t>
                      </a:r>
                    </a:p>
                  </a:txBody>
                  <a:tcPr marL="103197" marR="103197" marT="51598" marB="51598"/>
                </a:tc>
                <a:tc>
                  <a:txBody>
                    <a:bodyPr/>
                    <a:lstStyle/>
                    <a:p>
                      <a:r>
                        <a:rPr lang="en-IE" sz="2700"/>
                        <a:t>Customer latency capabilities</a:t>
                      </a:r>
                    </a:p>
                  </a:txBody>
                  <a:tcPr marL="103197" marR="103197" marT="51598" marB="51598"/>
                </a:tc>
                <a:extLst>
                  <a:ext uri="{0D108BD9-81ED-4DB2-BD59-A6C34878D82A}">
                    <a16:rowId xmlns:a16="http://schemas.microsoft.com/office/drawing/2014/main" val="10002"/>
                  </a:ext>
                </a:extLst>
              </a:tr>
              <a:tr h="681097">
                <a:tc>
                  <a:txBody>
                    <a:bodyPr/>
                    <a:lstStyle/>
                    <a:p>
                      <a:r>
                        <a:rPr lang="en-IE" sz="2700"/>
                        <a:t>Agility</a:t>
                      </a:r>
                    </a:p>
                  </a:txBody>
                  <a:tcPr marL="103197" marR="103197" marT="51598" marB="51598"/>
                </a:tc>
                <a:tc>
                  <a:txBody>
                    <a:bodyPr/>
                    <a:lstStyle/>
                    <a:p>
                      <a:r>
                        <a:rPr lang="en-IE" sz="2700"/>
                        <a:t>Predictive cost considerations</a:t>
                      </a:r>
                    </a:p>
                  </a:txBody>
                  <a:tcPr marL="103197" marR="103197" marT="51598" marB="51598"/>
                </a:tc>
                <a:extLst>
                  <a:ext uri="{0D108BD9-81ED-4DB2-BD59-A6C34878D82A}">
                    <a16:rowId xmlns:a16="http://schemas.microsoft.com/office/drawing/2014/main" val="10003"/>
                  </a:ext>
                </a:extLst>
              </a:tr>
              <a:tr h="681097">
                <a:tc>
                  <a:txBody>
                    <a:bodyPr/>
                    <a:lstStyle/>
                    <a:p>
                      <a:r>
                        <a:rPr lang="en-IE" sz="2700"/>
                        <a:t>Fault tolerance</a:t>
                      </a:r>
                    </a:p>
                  </a:txBody>
                  <a:tcPr marL="103197" marR="103197" marT="51598" marB="51598"/>
                </a:tc>
                <a:tc>
                  <a:txBody>
                    <a:bodyPr/>
                    <a:lstStyle/>
                    <a:p>
                      <a:r>
                        <a:rPr lang="en-IE" sz="2700"/>
                        <a:t>Security</a:t>
                      </a:r>
                    </a:p>
                  </a:txBody>
                  <a:tcPr marL="103197" marR="103197" marT="51598" marB="5159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3706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Economies of scale</a:t>
            </a:r>
          </a:p>
        </p:txBody>
      </p:sp>
      <p:sp>
        <p:nvSpPr>
          <p:cNvPr id="6" name="Text Placeholder 5"/>
          <p:cNvSpPr>
            <a:spLocks noGrp="1"/>
          </p:cNvSpPr>
          <p:nvPr>
            <p:ph type="body" sz="quarter" idx="10"/>
          </p:nvPr>
        </p:nvSpPr>
        <p:spPr>
          <a:xfrm>
            <a:off x="584200" y="1216530"/>
            <a:ext cx="11018520" cy="1292662"/>
          </a:xfrm>
        </p:spPr>
        <p:txBody>
          <a:bodyPr/>
          <a:lstStyle/>
          <a:p>
            <a:r>
              <a:rPr lang="en-IE"/>
              <a:t>The concept of </a:t>
            </a:r>
            <a:r>
              <a:rPr lang="en-IE" i="1"/>
              <a:t>economies of scale</a:t>
            </a:r>
            <a:r>
              <a:rPr lang="en-IE"/>
              <a:t> is the ability to do things less expensively and more efficiently when operating at a larger scale in comparison to operating at a smaller scale.</a:t>
            </a:r>
          </a:p>
        </p:txBody>
      </p:sp>
      <p:sp>
        <p:nvSpPr>
          <p:cNvPr id="4" name="Text Placeholder 5">
            <a:extLst>
              <a:ext uri="{FF2B5EF4-FFF2-40B4-BE49-F238E27FC236}">
                <a16:creationId xmlns:a16="http://schemas.microsoft.com/office/drawing/2014/main" id="{55071915-DDB1-4FD3-9587-BF0B5ADD1F98}"/>
              </a:ext>
            </a:extLst>
          </p:cNvPr>
          <p:cNvSpPr txBox="1">
            <a:spLocks/>
          </p:cNvSpPr>
          <p:nvPr/>
        </p:nvSpPr>
        <p:spPr>
          <a:xfrm>
            <a:off x="584200" y="510813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a:t>Cloud providers such as Microsoft, Google, and Amazon Web Services (AWS) are very large businesses, and thus can leverage the benefits of economies of scale and then pass those benefits on to their customers.</a:t>
            </a:r>
            <a:endParaRPr lang="en-US"/>
          </a:p>
        </p:txBody>
      </p:sp>
      <p:pic>
        <p:nvPicPr>
          <p:cNvPr id="5" name="Picture 4" descr="An arrow points from a single server to multiple servers in the cloud.">
            <a:extLst>
              <a:ext uri="{FF2B5EF4-FFF2-40B4-BE49-F238E27FC236}">
                <a16:creationId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392" y="2569627"/>
            <a:ext cx="5078475" cy="2558503"/>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err="1"/>
              <a:t>CapEx</a:t>
            </a:r>
            <a:r>
              <a:rPr lang="en-US"/>
              <a:t> vs. </a:t>
            </a:r>
            <a:r>
              <a:rPr lang="en-US" err="1"/>
              <a:t>OpEx</a:t>
            </a:r>
            <a:endParaRPr lang="en-US"/>
          </a:p>
        </p:txBody>
      </p:sp>
      <p:sp>
        <p:nvSpPr>
          <p:cNvPr id="6" name="Text Placeholder 5"/>
          <p:cNvSpPr>
            <a:spLocks noGrp="1"/>
          </p:cNvSpPr>
          <p:nvPr>
            <p:ph type="body" sz="quarter" idx="10"/>
          </p:nvPr>
        </p:nvSpPr>
        <p:spPr>
          <a:xfrm>
            <a:off x="584200" y="1435497"/>
            <a:ext cx="11018520" cy="3496342"/>
          </a:xfrm>
        </p:spPr>
        <p:txBody>
          <a:bodyPr/>
          <a:lstStyle/>
          <a:p>
            <a:r>
              <a:rPr lang="en-US" b="1"/>
              <a:t>Capital Expenditure (</a:t>
            </a:r>
            <a:r>
              <a:rPr lang="en-US" b="1" err="1"/>
              <a:t>CapEx</a:t>
            </a:r>
            <a:r>
              <a:rPr lang="en-US" b="1"/>
              <a:t>)</a:t>
            </a:r>
            <a:r>
              <a:rPr lang="en-US"/>
              <a:t> : spend on physical infrastructure up front, deduct the expense from your tax bill. </a:t>
            </a:r>
          </a:p>
          <a:p>
            <a:pPr lvl="1"/>
            <a:r>
              <a:rPr lang="en-US"/>
              <a:t>High upfront cost, value of investment reduces over time.</a:t>
            </a:r>
          </a:p>
          <a:p>
            <a:endParaRPr lang="en-US" b="1"/>
          </a:p>
          <a:p>
            <a:r>
              <a:rPr lang="en-US" b="1"/>
              <a:t>Operational Expenditure (</a:t>
            </a:r>
            <a:r>
              <a:rPr lang="en-US" b="1" err="1"/>
              <a:t>OpEx</a:t>
            </a:r>
            <a:r>
              <a:rPr lang="en-US" b="1"/>
              <a:t>)</a:t>
            </a:r>
            <a:r>
              <a:rPr lang="en-US"/>
              <a:t> : spend on services or products as needed, and get billed immediately. Deduct the expense from your tax bill in the </a:t>
            </a:r>
            <a:r>
              <a:rPr lang="en-US" i="1"/>
              <a:t>same year</a:t>
            </a:r>
            <a:r>
              <a:rPr lang="en-US"/>
              <a:t>. </a:t>
            </a:r>
          </a:p>
          <a:p>
            <a:pPr lvl="1"/>
            <a:r>
              <a:rPr lang="en-US"/>
              <a:t>No upfront cost, pay-as-you use.</a:t>
            </a:r>
          </a:p>
        </p:txBody>
      </p:sp>
      <p:grpSp>
        <p:nvGrpSpPr>
          <p:cNvPr id="4" name="Group 3" descr="graphic of money representing costs.">
            <a:extLst>
              <a:ext uri="{FF2B5EF4-FFF2-40B4-BE49-F238E27FC236}">
                <a16:creationId xmlns:a16="http://schemas.microsoft.com/office/drawing/2014/main" id="{2847DD04-10CF-4595-AB14-5EBA4367EC4C}"/>
              </a:ext>
            </a:extLst>
          </p:cNvPr>
          <p:cNvGrpSpPr/>
          <p:nvPr/>
        </p:nvGrpSpPr>
        <p:grpSpPr>
          <a:xfrm>
            <a:off x="8893656" y="4619576"/>
            <a:ext cx="2141489" cy="1781224"/>
            <a:chOff x="9350280" y="4620600"/>
            <a:chExt cx="2318040" cy="1994400"/>
          </a:xfrm>
        </p:grpSpPr>
        <p:sp>
          <p:nvSpPr>
            <p:cNvPr id="5" name="CustomShape 4">
              <a:extLst>
                <a:ext uri="{FF2B5EF4-FFF2-40B4-BE49-F238E27FC236}">
                  <a16:creationId xmlns:a16="http://schemas.microsoft.com/office/drawing/2014/main" id="{14D7954F-459D-4721-9C73-63FDF6C52727}"/>
                </a:ext>
              </a:extLst>
            </p:cNvPr>
            <p:cNvSpPr/>
            <p:nvPr/>
          </p:nvSpPr>
          <p:spPr>
            <a:xfrm rot="19800000">
              <a:off x="9501120" y="5048280"/>
              <a:ext cx="2017800" cy="1138320"/>
            </a:xfrm>
            <a:prstGeom prst="rect">
              <a:avLst/>
            </a:prstGeom>
            <a:noFill/>
            <a:ln>
              <a:noFill/>
            </a:ln>
          </p:spPr>
          <p:style>
            <a:lnRef idx="0">
              <a:scrgbClr r="0" g="0" b="0"/>
            </a:lnRef>
            <a:fillRef idx="0">
              <a:scrgbClr r="0" g="0" b="0"/>
            </a:fillRef>
            <a:effectRef idx="0">
              <a:scrgbClr r="0" g="0" b="0"/>
            </a:effectRef>
            <a:fontRef idx="minor"/>
          </p:style>
        </p:sp>
        <p:sp>
          <p:nvSpPr>
            <p:cNvPr id="7" name="CustomShape 5">
              <a:extLst>
                <a:ext uri="{FF2B5EF4-FFF2-40B4-BE49-F238E27FC236}">
                  <a16:creationId xmlns:a16="http://schemas.microsoft.com/office/drawing/2014/main" id="{A1156964-33A4-4846-B518-B39A8BBE35B1}"/>
                </a:ext>
              </a:extLst>
            </p:cNvPr>
            <p:cNvSpPr/>
            <p:nvPr/>
          </p:nvSpPr>
          <p:spPr>
            <a:xfrm rot="19800000">
              <a:off x="9426600" y="5236560"/>
              <a:ext cx="1409040" cy="682920"/>
            </a:xfrm>
            <a:prstGeom prst="rect">
              <a:avLst/>
            </a:prstGeom>
            <a:solidFill>
              <a:srgbClr val="BAD80A"/>
            </a:solidFill>
            <a:ln>
              <a:noFill/>
            </a:ln>
          </p:spPr>
          <p:style>
            <a:lnRef idx="0">
              <a:scrgbClr r="0" g="0" b="0"/>
            </a:lnRef>
            <a:fillRef idx="0">
              <a:scrgbClr r="0" g="0" b="0"/>
            </a:fillRef>
            <a:effectRef idx="0">
              <a:scrgbClr r="0" g="0" b="0"/>
            </a:effectRef>
            <a:fontRef idx="minor"/>
          </p:style>
        </p:sp>
        <p:sp>
          <p:nvSpPr>
            <p:cNvPr id="8" name="CustomShape 6">
              <a:extLst>
                <a:ext uri="{FF2B5EF4-FFF2-40B4-BE49-F238E27FC236}">
                  <a16:creationId xmlns:a16="http://schemas.microsoft.com/office/drawing/2014/main" id="{FF6A0E08-8273-4DF6-8703-ADD4976FA1DC}"/>
                </a:ext>
              </a:extLst>
            </p:cNvPr>
            <p:cNvSpPr/>
            <p:nvPr/>
          </p:nvSpPr>
          <p:spPr>
            <a:xfrm rot="19800000">
              <a:off x="9959760" y="5339520"/>
              <a:ext cx="339480" cy="47808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9" name="CustomShape 7">
              <a:extLst>
                <a:ext uri="{FF2B5EF4-FFF2-40B4-BE49-F238E27FC236}">
                  <a16:creationId xmlns:a16="http://schemas.microsoft.com/office/drawing/2014/main" id="{8A80F562-ABAD-4D09-B573-3F2B2DBECFE1}"/>
                </a:ext>
              </a:extLst>
            </p:cNvPr>
            <p:cNvSpPr/>
            <p:nvPr/>
          </p:nvSpPr>
          <p:spPr>
            <a:xfrm rot="19800000">
              <a:off x="9479520" y="5286600"/>
              <a:ext cx="1299600" cy="583920"/>
            </a:xfrm>
            <a:custGeom>
              <a:avLst/>
              <a:gdLst/>
              <a:ahLst/>
              <a:cxnLst/>
              <a:rect l="l" t="t" r="r" b="b"/>
              <a:pathLst>
                <a:path w="1351" h="607">
                  <a:moveTo>
                    <a:pt x="1351" y="607"/>
                  </a:moveTo>
                  <a:lnTo>
                    <a:pt x="0" y="607"/>
                  </a:lnTo>
                  <a:lnTo>
                    <a:pt x="0" y="0"/>
                  </a:lnTo>
                  <a:lnTo>
                    <a:pt x="1351" y="0"/>
                  </a:lnTo>
                  <a:lnTo>
                    <a:pt x="1351" y="607"/>
                  </a:lnTo>
                  <a:close/>
                  <a:moveTo>
                    <a:pt x="24" y="588"/>
                  </a:moveTo>
                  <a:lnTo>
                    <a:pt x="1327" y="588"/>
                  </a:lnTo>
                  <a:lnTo>
                    <a:pt x="1327" y="20"/>
                  </a:lnTo>
                  <a:lnTo>
                    <a:pt x="24" y="20"/>
                  </a:lnTo>
                  <a:lnTo>
                    <a:pt x="24" y="588"/>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0" name="CustomShape 8">
              <a:extLst>
                <a:ext uri="{FF2B5EF4-FFF2-40B4-BE49-F238E27FC236}">
                  <a16:creationId xmlns:a16="http://schemas.microsoft.com/office/drawing/2014/main" id="{2101097C-0ADB-4892-A4F8-E075C5D65E25}"/>
                </a:ext>
              </a:extLst>
            </p:cNvPr>
            <p:cNvSpPr/>
            <p:nvPr/>
          </p:nvSpPr>
          <p:spPr>
            <a:xfrm rot="19800000">
              <a:off x="9524520" y="563220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1" name="CustomShape 9">
              <a:extLst>
                <a:ext uri="{FF2B5EF4-FFF2-40B4-BE49-F238E27FC236}">
                  <a16:creationId xmlns:a16="http://schemas.microsoft.com/office/drawing/2014/main" id="{D9572F5C-3D81-46D6-8A92-EE737384034D}"/>
                </a:ext>
              </a:extLst>
            </p:cNvPr>
            <p:cNvSpPr/>
            <p:nvPr/>
          </p:nvSpPr>
          <p:spPr>
            <a:xfrm rot="19800000">
              <a:off x="9686160" y="591228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2" name="CustomShape 10">
              <a:extLst>
                <a:ext uri="{FF2B5EF4-FFF2-40B4-BE49-F238E27FC236}">
                  <a16:creationId xmlns:a16="http://schemas.microsoft.com/office/drawing/2014/main" id="{6064CB01-F625-4353-9E73-2FFA03A40876}"/>
                </a:ext>
              </a:extLst>
            </p:cNvPr>
            <p:cNvSpPr/>
            <p:nvPr/>
          </p:nvSpPr>
          <p:spPr>
            <a:xfrm rot="19800000">
              <a:off x="10467000" y="5087880"/>
              <a:ext cx="109440" cy="15552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3" name="CustomShape 11">
              <a:extLst>
                <a:ext uri="{FF2B5EF4-FFF2-40B4-BE49-F238E27FC236}">
                  <a16:creationId xmlns:a16="http://schemas.microsoft.com/office/drawing/2014/main" id="{18950307-F1CB-4965-A51F-AED5C9A2E018}"/>
                </a:ext>
              </a:extLst>
            </p:cNvPr>
            <p:cNvSpPr/>
            <p:nvPr/>
          </p:nvSpPr>
          <p:spPr>
            <a:xfrm rot="19800000">
              <a:off x="10628640" y="5368320"/>
              <a:ext cx="109440" cy="15480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4" name="CustomShape 12">
              <a:extLst>
                <a:ext uri="{FF2B5EF4-FFF2-40B4-BE49-F238E27FC236}">
                  <a16:creationId xmlns:a16="http://schemas.microsoft.com/office/drawing/2014/main" id="{CBB56792-2AB0-4AD2-854D-6B0BEE146C48}"/>
                </a:ext>
              </a:extLst>
            </p:cNvPr>
            <p:cNvSpPr/>
            <p:nvPr/>
          </p:nvSpPr>
          <p:spPr>
            <a:xfrm rot="19800000">
              <a:off x="10027440" y="5758560"/>
              <a:ext cx="452880" cy="71640"/>
            </a:xfrm>
            <a:prstGeom prst="rect">
              <a:avLst/>
            </a:prstGeom>
            <a:solidFill>
              <a:srgbClr val="008A00"/>
            </a:solidFill>
            <a:ln>
              <a:noFill/>
            </a:ln>
          </p:spPr>
          <p:style>
            <a:lnRef idx="0">
              <a:scrgbClr r="0" g="0" b="0"/>
            </a:lnRef>
            <a:fillRef idx="0">
              <a:scrgbClr r="0" g="0" b="0"/>
            </a:fillRef>
            <a:effectRef idx="0">
              <a:scrgbClr r="0" g="0" b="0"/>
            </a:effectRef>
            <a:fontRef idx="minor"/>
          </p:style>
        </p:sp>
        <p:sp>
          <p:nvSpPr>
            <p:cNvPr id="15" name="CustomShape 13">
              <a:extLst>
                <a:ext uri="{FF2B5EF4-FFF2-40B4-BE49-F238E27FC236}">
                  <a16:creationId xmlns:a16="http://schemas.microsoft.com/office/drawing/2014/main" id="{6A3C5B01-3CDF-4E82-9184-5901D54B7843}"/>
                </a:ext>
              </a:extLst>
            </p:cNvPr>
            <p:cNvSpPr/>
            <p:nvPr/>
          </p:nvSpPr>
          <p:spPr>
            <a:xfrm rot="19800000">
              <a:off x="9747000" y="5685480"/>
              <a:ext cx="146880" cy="144000"/>
            </a:xfrm>
            <a:custGeom>
              <a:avLst/>
              <a:gdLst/>
              <a:ahLst/>
              <a:cxnLst/>
              <a:rect l="l" t="t" r="r" b="b"/>
              <a:pathLst>
                <a:path w="39" h="38">
                  <a:moveTo>
                    <a:pt x="20" y="38"/>
                  </a:moveTo>
                  <a:cubicBezTo>
                    <a:pt x="9" y="38"/>
                    <a:pt x="0" y="30"/>
                    <a:pt x="0" y="19"/>
                  </a:cubicBezTo>
                  <a:cubicBezTo>
                    <a:pt x="0" y="8"/>
                    <a:pt x="9" y="0"/>
                    <a:pt x="20" y="0"/>
                  </a:cubicBezTo>
                  <a:cubicBezTo>
                    <a:pt x="30" y="0"/>
                    <a:pt x="39" y="8"/>
                    <a:pt x="39" y="19"/>
                  </a:cubicBezTo>
                  <a:cubicBezTo>
                    <a:pt x="39" y="30"/>
                    <a:pt x="30" y="38"/>
                    <a:pt x="20" y="38"/>
                  </a:cubicBezTo>
                  <a:close/>
                  <a:moveTo>
                    <a:pt x="20" y="6"/>
                  </a:moveTo>
                  <a:cubicBezTo>
                    <a:pt x="12" y="6"/>
                    <a:pt x="6" y="12"/>
                    <a:pt x="6" y="19"/>
                  </a:cubicBezTo>
                  <a:cubicBezTo>
                    <a:pt x="6" y="27"/>
                    <a:pt x="12" y="33"/>
                    <a:pt x="20" y="33"/>
                  </a:cubicBezTo>
                  <a:cubicBezTo>
                    <a:pt x="27" y="33"/>
                    <a:pt x="33" y="27"/>
                    <a:pt x="33" y="19"/>
                  </a:cubicBezTo>
                  <a:cubicBezTo>
                    <a:pt x="33" y="12"/>
                    <a:pt x="27" y="6"/>
                    <a:pt x="20" y="6"/>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6" name="CustomShape 14">
              <a:extLst>
                <a:ext uri="{FF2B5EF4-FFF2-40B4-BE49-F238E27FC236}">
                  <a16:creationId xmlns:a16="http://schemas.microsoft.com/office/drawing/2014/main" id="{E9AFD31A-E451-4AB2-9633-F08F4A0B54F5}"/>
                </a:ext>
              </a:extLst>
            </p:cNvPr>
            <p:cNvSpPr/>
            <p:nvPr/>
          </p:nvSpPr>
          <p:spPr>
            <a:xfrm rot="19800000">
              <a:off x="10376640" y="5339880"/>
              <a:ext cx="123840" cy="120960"/>
            </a:xfrm>
            <a:prstGeom prst="ellipse">
              <a:avLst/>
            </a:prstGeom>
            <a:solidFill>
              <a:srgbClr val="008A00"/>
            </a:solidFill>
            <a:ln>
              <a:noFill/>
            </a:ln>
          </p:spPr>
          <p:style>
            <a:lnRef idx="0">
              <a:scrgbClr r="0" g="0" b="0"/>
            </a:lnRef>
            <a:fillRef idx="0">
              <a:scrgbClr r="0" g="0" b="0"/>
            </a:fillRef>
            <a:effectRef idx="0">
              <a:scrgbClr r="0" g="0" b="0"/>
            </a:effectRef>
            <a:fontRef idx="minor"/>
          </p:style>
        </p:sp>
        <p:sp>
          <p:nvSpPr>
            <p:cNvPr id="18" name="CustomShape 15">
              <a:extLst>
                <a:ext uri="{FF2B5EF4-FFF2-40B4-BE49-F238E27FC236}">
                  <a16:creationId xmlns:a16="http://schemas.microsoft.com/office/drawing/2014/main" id="{4856FA9C-B4E9-4F33-BD04-4D797318E08F}"/>
                </a:ext>
              </a:extLst>
            </p:cNvPr>
            <p:cNvSpPr/>
            <p:nvPr/>
          </p:nvSpPr>
          <p:spPr>
            <a:xfrm rot="19800000">
              <a:off x="10109520" y="5545440"/>
              <a:ext cx="37080" cy="15120"/>
            </a:xfrm>
            <a:custGeom>
              <a:avLst/>
              <a:gdLst/>
              <a:ahLst/>
              <a:cxnLst/>
              <a:rect l="l" t="t" r="r" b="b"/>
              <a:pathLst>
                <a:path w="10" h="4">
                  <a:moveTo>
                    <a:pt x="10" y="4"/>
                  </a:moveTo>
                  <a:cubicBezTo>
                    <a:pt x="10" y="2"/>
                    <a:pt x="8" y="0"/>
                    <a:pt x="5" y="0"/>
                  </a:cubicBezTo>
                  <a:cubicBezTo>
                    <a:pt x="3" y="0"/>
                    <a:pt x="1"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19" name="CustomShape 16">
              <a:extLst>
                <a:ext uri="{FF2B5EF4-FFF2-40B4-BE49-F238E27FC236}">
                  <a16:creationId xmlns:a16="http://schemas.microsoft.com/office/drawing/2014/main" id="{640E9B7E-D2D7-437B-BC06-49689598A6DA}"/>
                </a:ext>
              </a:extLst>
            </p:cNvPr>
            <p:cNvSpPr/>
            <p:nvPr/>
          </p:nvSpPr>
          <p:spPr>
            <a:xfrm rot="19800000">
              <a:off x="10177920" y="5506200"/>
              <a:ext cx="37080" cy="15120"/>
            </a:xfrm>
            <a:custGeom>
              <a:avLst/>
              <a:gdLst/>
              <a:ahLst/>
              <a:cxnLst/>
              <a:rect l="l" t="t" r="r" b="b"/>
              <a:pathLst>
                <a:path w="10" h="4">
                  <a:moveTo>
                    <a:pt x="10" y="4"/>
                  </a:moveTo>
                  <a:cubicBezTo>
                    <a:pt x="9" y="2"/>
                    <a:pt x="7" y="0"/>
                    <a:pt x="5" y="0"/>
                  </a:cubicBezTo>
                  <a:cubicBezTo>
                    <a:pt x="2" y="0"/>
                    <a:pt x="0" y="2"/>
                    <a:pt x="0" y="4"/>
                  </a:cubicBezTo>
                  <a:lnTo>
                    <a:pt x="10" y="4"/>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0" name="CustomShape 17">
              <a:extLst>
                <a:ext uri="{FF2B5EF4-FFF2-40B4-BE49-F238E27FC236}">
                  <a16:creationId xmlns:a16="http://schemas.microsoft.com/office/drawing/2014/main" id="{B6681532-4436-4591-BEFD-4D0DCFE019C4}"/>
                </a:ext>
              </a:extLst>
            </p:cNvPr>
            <p:cNvSpPr/>
            <p:nvPr/>
          </p:nvSpPr>
          <p:spPr>
            <a:xfrm rot="19800000">
              <a:off x="10175760" y="5568840"/>
              <a:ext cx="21600" cy="6480"/>
            </a:xfrm>
            <a:custGeom>
              <a:avLst/>
              <a:gdLst/>
              <a:ahLst/>
              <a:cxnLst/>
              <a:rect l="l" t="t" r="r" b="b"/>
              <a:pathLst>
                <a:path w="6" h="2">
                  <a:moveTo>
                    <a:pt x="0" y="0"/>
                  </a:moveTo>
                  <a:cubicBezTo>
                    <a:pt x="0" y="1"/>
                    <a:pt x="2" y="2"/>
                    <a:pt x="3" y="2"/>
                  </a:cubicBezTo>
                  <a:cubicBezTo>
                    <a:pt x="5" y="2"/>
                    <a:pt x="6" y="1"/>
                    <a:pt x="6" y="0"/>
                  </a:cubicBezTo>
                  <a:lnTo>
                    <a:pt x="0" y="0"/>
                  </a:ln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1" name="CustomShape 18">
              <a:extLst>
                <a:ext uri="{FF2B5EF4-FFF2-40B4-BE49-F238E27FC236}">
                  <a16:creationId xmlns:a16="http://schemas.microsoft.com/office/drawing/2014/main" id="{A4DA4E16-BF19-4A31-ABDC-D76E83245F6F}"/>
                </a:ext>
              </a:extLst>
            </p:cNvPr>
            <p:cNvSpPr/>
            <p:nvPr/>
          </p:nvSpPr>
          <p:spPr>
            <a:xfrm rot="19800000">
              <a:off x="10174320" y="5591160"/>
              <a:ext cx="52560" cy="11160"/>
            </a:xfrm>
            <a:custGeom>
              <a:avLst/>
              <a:gdLst/>
              <a:ahLst/>
              <a:cxnLst/>
              <a:rect l="l" t="t" r="r" b="b"/>
              <a:pathLst>
                <a:path w="14" h="3">
                  <a:moveTo>
                    <a:pt x="13" y="3"/>
                  </a:moveTo>
                  <a:cubicBezTo>
                    <a:pt x="1" y="3"/>
                    <a:pt x="1" y="3"/>
                    <a:pt x="1" y="3"/>
                  </a:cubicBezTo>
                  <a:cubicBezTo>
                    <a:pt x="1" y="3"/>
                    <a:pt x="0" y="2"/>
                    <a:pt x="0" y="1"/>
                  </a:cubicBezTo>
                  <a:cubicBezTo>
                    <a:pt x="0" y="1"/>
                    <a:pt x="1" y="0"/>
                    <a:pt x="1" y="0"/>
                  </a:cubicBezTo>
                  <a:cubicBezTo>
                    <a:pt x="13" y="0"/>
                    <a:pt x="13" y="0"/>
                    <a:pt x="13" y="0"/>
                  </a:cubicBezTo>
                  <a:cubicBezTo>
                    <a:pt x="13" y="0"/>
                    <a:pt x="14" y="1"/>
                    <a:pt x="14" y="1"/>
                  </a:cubicBezTo>
                  <a:cubicBezTo>
                    <a:pt x="14" y="2"/>
                    <a:pt x="13" y="3"/>
                    <a:pt x="13" y="3"/>
                  </a:cubicBezTo>
                  <a:close/>
                </a:path>
              </a:pathLst>
            </a:custGeom>
            <a:solidFill>
              <a:srgbClr val="008A00"/>
            </a:solidFill>
            <a:ln>
              <a:noFill/>
            </a:ln>
          </p:spPr>
          <p:style>
            <a:lnRef idx="0">
              <a:scrgbClr r="0" g="0" b="0"/>
            </a:lnRef>
            <a:fillRef idx="0">
              <a:scrgbClr r="0" g="0" b="0"/>
            </a:fillRef>
            <a:effectRef idx="0">
              <a:scrgbClr r="0" g="0" b="0"/>
            </a:effectRef>
            <a:fontRef idx="minor"/>
          </p:style>
        </p:sp>
        <p:sp>
          <p:nvSpPr>
            <p:cNvPr id="22" name="CustomShape 19">
              <a:extLst>
                <a:ext uri="{FF2B5EF4-FFF2-40B4-BE49-F238E27FC236}">
                  <a16:creationId xmlns:a16="http://schemas.microsoft.com/office/drawing/2014/main" id="{560DC782-4F66-4DC1-946C-177BD083F167}"/>
                </a:ext>
              </a:extLst>
            </p:cNvPr>
            <p:cNvSpPr/>
            <p:nvPr/>
          </p:nvSpPr>
          <p:spPr>
            <a:xfrm rot="19800000">
              <a:off x="11107440" y="5286960"/>
              <a:ext cx="472320" cy="474480"/>
            </a:xfrm>
            <a:prstGeom prst="ellipse">
              <a:avLst/>
            </a:prstGeom>
            <a:solidFill>
              <a:srgbClr val="BBBCBC"/>
            </a:solidFill>
            <a:ln>
              <a:noFill/>
            </a:ln>
          </p:spPr>
          <p:style>
            <a:lnRef idx="0">
              <a:scrgbClr r="0" g="0" b="0"/>
            </a:lnRef>
            <a:fillRef idx="0">
              <a:scrgbClr r="0" g="0" b="0"/>
            </a:fillRef>
            <a:effectRef idx="0">
              <a:scrgbClr r="0" g="0" b="0"/>
            </a:effectRef>
            <a:fontRef idx="minor"/>
          </p:style>
        </p:sp>
        <p:sp>
          <p:nvSpPr>
            <p:cNvPr id="23" name="CustomShape 20">
              <a:extLst>
                <a:ext uri="{FF2B5EF4-FFF2-40B4-BE49-F238E27FC236}">
                  <a16:creationId xmlns:a16="http://schemas.microsoft.com/office/drawing/2014/main" id="{CF15EE21-1E7C-4D83-853A-F9FAC0A142D3}"/>
                </a:ext>
              </a:extLst>
            </p:cNvPr>
            <p:cNvSpPr/>
            <p:nvPr/>
          </p:nvSpPr>
          <p:spPr>
            <a:xfrm rot="19800000">
              <a:off x="10977120" y="5309640"/>
              <a:ext cx="305640" cy="307440"/>
            </a:xfrm>
            <a:prstGeom prst="ellipse">
              <a:avLst/>
            </a:prstGeom>
            <a:solidFill>
              <a:srgbClr val="DD5900"/>
            </a:solidFill>
            <a:ln>
              <a:noFill/>
            </a:ln>
          </p:spPr>
          <p:style>
            <a:lnRef idx="0">
              <a:scrgbClr r="0" g="0" b="0"/>
            </a:lnRef>
            <a:fillRef idx="0">
              <a:scrgbClr r="0" g="0" b="0"/>
            </a:fillRef>
            <a:effectRef idx="0">
              <a:scrgbClr r="0" g="0" b="0"/>
            </a:effectRef>
            <a:fontRef idx="minor"/>
          </p:style>
        </p:sp>
        <p:sp>
          <p:nvSpPr>
            <p:cNvPr id="24" name="CustomShape 21">
              <a:extLst>
                <a:ext uri="{FF2B5EF4-FFF2-40B4-BE49-F238E27FC236}">
                  <a16:creationId xmlns:a16="http://schemas.microsoft.com/office/drawing/2014/main" id="{8349BAE7-A8D1-4CF6-846D-E5B0E105D1C7}"/>
                </a:ext>
              </a:extLst>
            </p:cNvPr>
            <p:cNvSpPr/>
            <p:nvPr/>
          </p:nvSpPr>
          <p:spPr>
            <a:xfrm rot="19800000">
              <a:off x="10835640" y="5693040"/>
              <a:ext cx="245520" cy="246960"/>
            </a:xfrm>
            <a:prstGeom prst="ellipse">
              <a:avLst/>
            </a:prstGeom>
            <a:solidFill>
              <a:srgbClr val="BBBCBC"/>
            </a:solidFill>
            <a:ln>
              <a:noFill/>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a:solidFill>
                  <a:schemeClr val="tx1"/>
                </a:solidFill>
                <a:latin typeface="Segoe UI Semibold (Headings)"/>
              </a:rPr>
              <a:t>Consumption-based model</a:t>
            </a:r>
            <a:endParaRPr lang="en-US">
              <a:solidFill>
                <a:schemeClr val="tx1"/>
              </a:solidFill>
            </a:endParaRPr>
          </a:p>
        </p:txBody>
      </p:sp>
      <p:sp>
        <p:nvSpPr>
          <p:cNvPr id="6" name="Text Placeholder 5"/>
          <p:cNvSpPr>
            <a:spLocks noGrp="1"/>
          </p:cNvSpPr>
          <p:nvPr>
            <p:ph type="body" sz="quarter" idx="10"/>
          </p:nvPr>
        </p:nvSpPr>
        <p:spPr>
          <a:xfrm>
            <a:off x="586740" y="5676418"/>
            <a:ext cx="11018520" cy="430887"/>
          </a:xfrm>
        </p:spPr>
        <p:txBody>
          <a:bodyPr/>
          <a:lstStyle/>
          <a:p>
            <a:pPr marL="0" indent="0" algn="ctr">
              <a:buNone/>
            </a:pPr>
            <a:r>
              <a:rPr lang="en-US">
                <a:solidFill>
                  <a:schemeClr val="tx1"/>
                </a:solidFill>
              </a:rPr>
              <a:t>Users only pay for the resources they use</a:t>
            </a:r>
          </a:p>
        </p:txBody>
      </p:sp>
      <p:pic>
        <p:nvPicPr>
          <p:cNvPr id="4" name="Picture 3" descr="A diagram has an arrow pointing from physical structures to a user with ideas in the cloud, representing the migration from CapEx to OpEx.">
            <a:extLst>
              <a:ext uri="{FF2B5EF4-FFF2-40B4-BE49-F238E27FC236}">
                <a16:creationId xmlns:a16="http://schemas.microsoft.com/office/drawing/2014/main" id="{1B341E22-07FC-42FC-88ED-2A57D324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444" y="1563407"/>
            <a:ext cx="7048026" cy="3538945"/>
          </a:xfrm>
          <a:prstGeom prst="rect">
            <a:avLst/>
          </a:prstGeom>
        </p:spPr>
      </p:pic>
    </p:spTree>
    <p:extLst>
      <p:ext uri="{BB962C8B-B14F-4D97-AF65-F5344CB8AC3E}">
        <p14:creationId xmlns:p14="http://schemas.microsoft.com/office/powerpoint/2010/main" val="2506531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latin typeface="Segoe UI Semibold (Headings)"/>
              </a:rPr>
              <a:t>Lesson 03: Types of cloud models</a:t>
            </a:r>
            <a:endParaRPr lang="en-US"/>
          </a:p>
        </p:txBody>
      </p:sp>
    </p:spTree>
    <p:extLst>
      <p:ext uri="{BB962C8B-B14F-4D97-AF65-F5344CB8AC3E}">
        <p14:creationId xmlns:p14="http://schemas.microsoft.com/office/powerpoint/2010/main" val="1761908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7" ma:contentTypeDescription="Create a new document." ma:contentTypeScope="" ma:versionID="6583736c4baed67bd124a99f7e00e970">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6e0f6b59d5e579e148f87c94b03c4054"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DOCID-1506477047-2219</_dlc_DocId>
    <_dlc_DocIdUrl xmlns="5ede5379-f79c-4964-9301-1140f96aa672">
      <Url>https://epam.sharepoint.com/sites/LMSO/_layouts/15/DocIdRedir.aspx?ID=DOCID-1506477047-2219</Url>
      <Description>DOCID-1506477047-2219</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EE93688-6DC0-4F97-A57D-A2A941E43569}"/>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630a2e83-186a-4a0f-ab27-bee8a8096ab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86B292F8-E6E7-4D43-986A-E6EAE34B29CA}"/>
</file>

<file path=docProps/app.xml><?xml version="1.0" encoding="utf-8"?>
<Properties xmlns="http://schemas.openxmlformats.org/officeDocument/2006/extended-properties" xmlns:vt="http://schemas.openxmlformats.org/officeDocument/2006/docPropsVTypes">
  <Template>16-9_Illustration_2018_Cloud_011</Template>
  <TotalTime>0</TotalTime>
  <Words>3109</Words>
  <Application>Microsoft Office PowerPoint</Application>
  <PresentationFormat>Widescreen</PresentationFormat>
  <Paragraphs>255</Paragraphs>
  <Slides>21</Slides>
  <Notes>21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Calibri</vt:lpstr>
      <vt:lpstr>Calibri Light</vt:lpstr>
      <vt:lpstr>Consolas</vt:lpstr>
      <vt:lpstr>Segoe UI</vt:lpstr>
      <vt:lpstr>Segoe UI Light</vt:lpstr>
      <vt:lpstr>Segoe UI Semibold</vt:lpstr>
      <vt:lpstr>Segoe UI Semibold (Headings)</vt:lpstr>
      <vt:lpstr>Segoe UI Semilight</vt:lpstr>
      <vt:lpstr>Wingdings</vt:lpstr>
      <vt:lpstr>WHITE TEMPLATE</vt:lpstr>
      <vt:lpstr>SOFT BLACK TEMPLATE</vt:lpstr>
      <vt:lpstr>Office Theme</vt:lpstr>
      <vt:lpstr>AZ-900T01 Module 01:  Cloud concepts</vt:lpstr>
      <vt:lpstr>Lesson 01: Learning objectives</vt:lpstr>
      <vt:lpstr>Module 1 – Learning objectives</vt:lpstr>
      <vt:lpstr>Lesson 02: Why cloud services?</vt:lpstr>
      <vt:lpstr>Key concepts and terms</vt:lpstr>
      <vt:lpstr>Economies of scale</vt:lpstr>
      <vt:lpstr>CapEx vs. OpEx</vt:lpstr>
      <vt:lpstr>Consumption-based model</vt:lpstr>
      <vt:lpstr>Lesson 03: Types of cloud models</vt:lpstr>
      <vt:lpstr>Public cloud</vt:lpstr>
      <vt:lpstr>Private cloud</vt:lpstr>
      <vt:lpstr>Hybrid cloud</vt:lpstr>
      <vt:lpstr>Cloud model comparison</vt:lpstr>
      <vt:lpstr>Lesson 04: Types of cloud services</vt:lpstr>
      <vt:lpstr>Infrastructure as a Service (IaaS)</vt:lpstr>
      <vt:lpstr>Platform as a Service (PaaS)</vt:lpstr>
      <vt:lpstr>Software as a Service (SaaS)</vt:lpstr>
      <vt:lpstr>Cloud service comparison</vt:lpstr>
      <vt:lpstr>Management responsibilities</vt:lpstr>
      <vt:lpstr>Lesson 05: Module review questions</vt:lpstr>
      <vt:lpstr>Module 1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Anton Kaptsiuh</cp:lastModifiedBy>
  <cp:revision>1</cp:revision>
  <dcterms:created xsi:type="dcterms:W3CDTF">2018-07-31T14:16:34Z</dcterms:created>
  <dcterms:modified xsi:type="dcterms:W3CDTF">2019-09-03T12:13:59Z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0x010100A8D4E6613F5B634CB601A095784E7618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_dlc_DocIdItemGuid">
    <vt:lpwstr>03703ee7-0151-4208-be44-285f855b9c73</vt:lpwstr>
  </property>
</Properties>
</file>