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143070724_2880x2159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143070716_1012x1350.jpeg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143070716_1012x1350.jpeg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43070718_1000x750.jpeg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143070724_2880x2159.jpeg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43070716_1012x1350.jpeg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lympics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Olympics Analysis</a:t>
            </a:r>
          </a:p>
        </p:txBody>
      </p:sp>
      <p:pic>
        <p:nvPicPr>
          <p:cNvPr id="119" name="images.jpeg" descr="images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148" y="600967"/>
            <a:ext cx="7977959" cy="5925881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op 10 Olympic Player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Top 10 Olympic Players </a:t>
            </a:r>
          </a:p>
        </p:txBody>
      </p:sp>
      <p:graphicFrame>
        <p:nvGraphicFramePr>
          <p:cNvPr id="150" name="Table 1"/>
          <p:cNvGraphicFramePr/>
          <p:nvPr/>
        </p:nvGraphicFramePr>
        <p:xfrm>
          <a:off x="977900" y="1485900"/>
          <a:ext cx="10047338" cy="693042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{EEE7283C-3CF3-47DC-8721-378D4A62B228}</a:tableStyleId>
              </a:tblPr>
              <a:tblGrid>
                <a:gridCol w="6674508"/>
                <a:gridCol w="1080017"/>
                <a:gridCol w="2289637"/>
              </a:tblGrid>
              <a:tr h="351332">
                <a:tc gridSpan="3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 Neue"/>
                          <a:ea typeface="Helvetica Neue"/>
                          <a:cs typeface="Helvetica Neue"/>
                        </a:rPr>
                        <a:t>Table 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0189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Name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Gold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TotalMedals</a:t>
                      </a:r>
                    </a:p>
                  </a:txBody>
                  <a:tcPr marL="50800" marR="50800" marT="50800" marB="5080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Michael Fred Phelps, II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28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Larysa Semenivna Latynina (Diriy-)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Nikolay Yefimovich Andrianov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Takashi Ono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Borys Anfiyanovych Shakhlin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Ole Einar Bjrndalen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Edoardo Mangiarotti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Natalie Anne Coughlin (-Hall)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Sawao Kato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02202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Dara Grace Torres (-Hoffman, -Minas)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dia at the Olympics - over all year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61518">
              <a:defRPr sz="5688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0132" dist="30099" dir="5400000">
                    <a:srgbClr val="000000"/>
                  </a:outerShdw>
                </a:effectLst>
              </a:defRPr>
            </a:lvl1pPr>
          </a:lstStyle>
          <a:p>
            <a:pPr/>
            <a:r>
              <a:t>India at the Olympics - over all years</a:t>
            </a:r>
          </a:p>
        </p:txBody>
      </p:sp>
      <p:pic>
        <p:nvPicPr>
          <p:cNvPr id="153" name="Screen Shot 2018-09-24 at 12.05.22 AM.png" descr="Screen Shot 2018-09-24 at 12.05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507" y="1692820"/>
            <a:ext cx="9341367" cy="606476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Unique sports - 'Hockey', 'Shooting', ‘Wrestling’,'Boxing', 'Weightlifting',…"/>
          <p:cNvSpPr txBox="1"/>
          <p:nvPr/>
        </p:nvSpPr>
        <p:spPr>
          <a:xfrm>
            <a:off x="652413" y="8305483"/>
            <a:ext cx="16901121" cy="9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>
                <a:solidFill>
                  <a:srgbClr val="73BFFF"/>
                </a:solidFill>
              </a:defRPr>
            </a:pPr>
            <a:r>
              <a:t>Unique sports - 'Hockey', 'Shooting', ‘Wrestling’,'Boxing', 'Weightlifting',</a:t>
            </a:r>
          </a:p>
          <a:p>
            <a:pPr algn="l">
              <a:defRPr sz="2700">
                <a:solidFill>
                  <a:srgbClr val="73BFFF"/>
                </a:solidFill>
              </a:defRPr>
            </a:pPr>
            <a:r>
              <a:t>       'Badminton', 'Tennis', 'Athletics', ‘Alpinism'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ffect of Sex, Age, Weight, Height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Effect of Sex, Age, Weight, Height</a:t>
            </a:r>
          </a:p>
        </p:txBody>
      </p:sp>
      <p:sp>
        <p:nvSpPr>
          <p:cNvPr id="157" name="It is a general assumption that some sports require the tallest players or the heaviest/lightest players…"/>
          <p:cNvSpPr txBox="1"/>
          <p:nvPr/>
        </p:nvSpPr>
        <p:spPr>
          <a:xfrm>
            <a:off x="837425" y="1788033"/>
            <a:ext cx="10772391" cy="5885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6944" indent="-246944" algn="l">
              <a:buSzPct val="75000"/>
              <a:buChar char="•"/>
              <a:defRPr sz="2000"/>
            </a:pPr>
            <a:r>
              <a:t>It is a general assumption that some sports require the tallest players or the heaviest/lightest players</a:t>
            </a:r>
          </a:p>
          <a:p>
            <a:pPr marL="246944" indent="-246944" algn="l">
              <a:buSzPct val="75000"/>
              <a:buChar char="•"/>
              <a:defRPr sz="2000"/>
            </a:pPr>
            <a:r>
              <a:t>Used Logistic Regression technique to find the probabilities of Winning or Losing a medal given Age, Sex, Height , Weight of the player</a:t>
            </a: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  <a:r>
              <a:t>Model 1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Totalmedals = -0.80388 - 0.51334 * patient is male</a:t>
            </a:r>
          </a:p>
          <a:p>
            <a:pPr algn="l">
              <a:defRPr sz="2000"/>
            </a:pPr>
            <a:r>
              <a:t>AIC: 3457.2</a:t>
            </a:r>
          </a:p>
          <a:p>
            <a:pPr algn="l">
              <a:defRPr sz="2000"/>
            </a:pPr>
          </a:p>
          <a:p>
            <a:pPr algn="l">
              <a:defRPr sz="2000"/>
            </a:pPr>
          </a:p>
          <a:p>
            <a:pPr algn="l">
              <a:defRPr sz="2000"/>
            </a:pPr>
            <a:r>
              <a:t>Model 2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Totalmedals = -3.721504 - 0.769833*Male + 0.012683*Weight + 0.014531*Height - 0.025226*Age</a:t>
            </a:r>
          </a:p>
          <a:p>
            <a:pPr algn="l">
              <a:defRPr sz="2000"/>
            </a:pPr>
            <a:r>
              <a:t>AIC: 2975.2.   </a:t>
            </a:r>
            <a:r>
              <a:rPr>
                <a:solidFill>
                  <a:schemeClr val="accent5"/>
                </a:solidFill>
              </a:rPr>
              <a:t>(Better fit)</a:t>
            </a:r>
          </a:p>
          <a:p>
            <a:pPr algn="l"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lusters of Athlete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Clusters of Athletes</a:t>
            </a:r>
          </a:p>
        </p:txBody>
      </p:sp>
      <p:pic>
        <p:nvPicPr>
          <p:cNvPr id="160" name="Screen Shot 2018-09-24 at 12.24.17 AM.png" descr="Screen Shot 2018-09-24 at 12.24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012" y="1743174"/>
            <a:ext cx="9696823" cy="267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8-09-24 at 12.25.32 AM.png" descr="Screen Shot 2018-09-24 at 12.25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2618" y="4415730"/>
            <a:ext cx="9685611" cy="261105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lear demarcation of weights  - Sports like weightlifting have a great influence of weight…"/>
          <p:cNvSpPr txBox="1"/>
          <p:nvPr/>
        </p:nvSpPr>
        <p:spPr>
          <a:xfrm>
            <a:off x="1078725" y="7627735"/>
            <a:ext cx="9986280" cy="13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000"/>
            </a:pPr>
            <a:r>
              <a:t>Clear demarcation of weights  - Sports like weightlifting have a great influence of weight</a:t>
            </a:r>
          </a:p>
          <a:p>
            <a:pPr algn="l">
              <a:defRPr sz="2000"/>
            </a:pPr>
          </a:p>
          <a:p>
            <a:pPr algn="l">
              <a:defRPr sz="2000"/>
            </a:pPr>
            <a:r>
              <a:t>Not the same with height. Some Sports like Gymnastics require more agility than height and weight.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napshot of USA participation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Snapshot of USA participation</a:t>
            </a:r>
          </a:p>
        </p:txBody>
      </p:sp>
      <p:pic>
        <p:nvPicPr>
          <p:cNvPr id="165" name="Screen Shot 2018-09-24 at 12.31.29 AM.png" descr="Screen Shot 2018-09-24 at 12.31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1830536"/>
            <a:ext cx="11976100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apshot of India participation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Snapshot of India participation</a:t>
            </a:r>
          </a:p>
        </p:txBody>
      </p:sp>
      <p:pic>
        <p:nvPicPr>
          <p:cNvPr id="168" name="Screen Shot 2018-09-24 at 12.32.35 AM.png" descr="Screen Shot 2018-09-24 at 12.32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815058"/>
            <a:ext cx="11988800" cy="674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mparison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Comparison</a:t>
            </a:r>
          </a:p>
        </p:txBody>
      </p:sp>
      <p:pic>
        <p:nvPicPr>
          <p:cNvPr id="171" name="Screen Shot 2018-09-24 at 12.35.21 AM.png" descr="Screen Shot 2018-09-24 at 12.35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056" y="2271392"/>
            <a:ext cx="6127850" cy="5945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8-09-24 at 12.36.31 AM.png" descr="Screen Shot 2018-09-24 at 12.36.3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1970" y="2273300"/>
            <a:ext cx="6069241" cy="5941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mmary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75" name="A lot of factors affect the performance of athletes in Olympics…"/>
          <p:cNvSpPr txBox="1"/>
          <p:nvPr/>
        </p:nvSpPr>
        <p:spPr>
          <a:xfrm>
            <a:off x="786625" y="1734936"/>
            <a:ext cx="11092520" cy="5539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>
              <a:buSzPct val="100000"/>
              <a:buChar char="•"/>
              <a:defRPr sz="2700"/>
            </a:pPr>
            <a:r>
              <a:t>A lot of factors affect the performance of athletes in Olympics </a:t>
            </a:r>
          </a:p>
          <a:p>
            <a:pPr algn="l">
              <a:defRPr sz="2700"/>
            </a:pPr>
          </a:p>
          <a:p>
            <a:pPr marL="228600" indent="-228600" algn="l">
              <a:buSzPct val="100000"/>
              <a:buChar char="•"/>
              <a:defRPr sz="2700"/>
            </a:pPr>
            <a:r>
              <a:t>Olympic Games are truly designed to pick up the best amongst all</a:t>
            </a:r>
          </a:p>
          <a:p>
            <a:pPr algn="l">
              <a:defRPr sz="2700"/>
            </a:pPr>
          </a:p>
          <a:p>
            <a:pPr marL="228600" indent="-228600" algn="l">
              <a:buSzPct val="100000"/>
              <a:buChar char="•"/>
              <a:defRPr sz="2700"/>
            </a:pPr>
            <a:r>
              <a:t>Of all the factors, below are the ones that we analysed to have impacted</a:t>
            </a:r>
          </a:p>
          <a:p>
            <a:pPr lvl="4" marL="1257300" indent="-495300" algn="l">
              <a:buSzPct val="100000"/>
              <a:buAutoNum type="arabicPeriod" startAt="1"/>
              <a:defRPr sz="2700"/>
            </a:pPr>
            <a:r>
              <a:t> Height and weight</a:t>
            </a:r>
          </a:p>
          <a:p>
            <a:pPr lvl="4" marL="1257300" indent="-495300" algn="l">
              <a:buSzPct val="100000"/>
              <a:buAutoNum type="arabicPeriod" startAt="1"/>
              <a:defRPr sz="2700"/>
            </a:pPr>
            <a:r>
              <a:t> Gender</a:t>
            </a:r>
          </a:p>
          <a:p>
            <a:pPr lvl="4" marL="1257300" indent="-495300" algn="l">
              <a:buSzPct val="100000"/>
              <a:buAutoNum type="arabicPeriod" startAt="1"/>
              <a:defRPr sz="2700"/>
            </a:pPr>
            <a:r>
              <a:t> Participation in the number of unique Sports</a:t>
            </a:r>
          </a:p>
          <a:p>
            <a:pPr algn="l">
              <a:defRPr sz="2700"/>
            </a:pPr>
          </a:p>
          <a:p>
            <a:pPr marL="333375" indent="-333375" algn="l">
              <a:buSzPct val="75000"/>
              <a:buChar char="•"/>
              <a:defRPr sz="2700"/>
            </a:pPr>
            <a:r>
              <a:t>Other factors affecting are -</a:t>
            </a:r>
          </a:p>
          <a:p>
            <a:pPr lvl="1" marL="1155700" indent="-495300" algn="l">
              <a:buSzPct val="100000"/>
              <a:buAutoNum type="arabicPeriod" startAt="1"/>
              <a:defRPr sz="2700"/>
            </a:pPr>
            <a:r>
              <a:t>Trainings offered to the participants</a:t>
            </a:r>
          </a:p>
          <a:p>
            <a:pPr lvl="1" marL="1155700" indent="-495300" algn="l">
              <a:buSzPct val="100000"/>
              <a:buAutoNum type="arabicPeriod" startAt="1"/>
              <a:defRPr sz="2700"/>
            </a:pPr>
            <a:r>
              <a:t>Budget offered to the Olympic Committee</a:t>
            </a:r>
          </a:p>
          <a:p>
            <a:pPr lvl="1" marL="1155700" indent="-495300" algn="l">
              <a:buSzPct val="100000"/>
              <a:buAutoNum type="arabicPeriod" startAt="1"/>
              <a:defRPr sz="2700"/>
            </a:pPr>
            <a:r>
              <a:t>Cultural inclination and mindset towards sports in general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uture Work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78" name="Often people mention GDP as an important factor when it comes to winning a medal in Olympics.…"/>
          <p:cNvSpPr txBox="1"/>
          <p:nvPr/>
        </p:nvSpPr>
        <p:spPr>
          <a:xfrm>
            <a:off x="786625" y="1734936"/>
            <a:ext cx="11092520" cy="344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700"/>
            </a:pPr>
            <a:r>
              <a:t>Often people mention GDP as an important factor when it comes to winning a medal in Olympics. </a:t>
            </a:r>
          </a:p>
          <a:p>
            <a:pPr algn="l">
              <a:defRPr sz="2700"/>
            </a:pPr>
          </a:p>
          <a:p>
            <a:pPr algn="l">
              <a:defRPr sz="2700"/>
            </a:pPr>
            <a:r>
              <a:t>The higher the GDP, the more chances of winning.</a:t>
            </a:r>
          </a:p>
          <a:p>
            <a:pPr algn="l">
              <a:defRPr sz="2700"/>
            </a:pPr>
          </a:p>
          <a:p>
            <a:pPr algn="l">
              <a:defRPr sz="2700"/>
            </a:pPr>
            <a:r>
              <a:t>Combine the existing data with GDP data and regress on the GDP variable - to statistically prove/reject the impact of a country’s GDP on probability of winning or losing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!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ternational Sporting Event…"/>
          <p:cNvSpPr txBox="1"/>
          <p:nvPr>
            <p:ph type="body" sz="half" idx="1"/>
          </p:nvPr>
        </p:nvSpPr>
        <p:spPr>
          <a:xfrm>
            <a:off x="787400" y="936575"/>
            <a:ext cx="5638800" cy="7699425"/>
          </a:xfrm>
          <a:prstGeom prst="rect">
            <a:avLst/>
          </a:prstGeom>
        </p:spPr>
        <p:txBody>
          <a:bodyPr/>
          <a:lstStyle/>
          <a:p>
            <a:pPr marL="382763" indent="-382763">
              <a:buSzPct val="75000"/>
              <a:buChar char="✴"/>
              <a:defRPr sz="3100"/>
            </a:pPr>
            <a:r>
              <a:t>International Sporting Event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Summer and Winter Games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Occurs every 4 years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Winter games occur 2 years after Summer games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Hosted all across the world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Over 13K athletes participate in 33 different sports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Winners receive Gold, Silver and Bronze medal</a:t>
            </a:r>
          </a:p>
          <a:p>
            <a:pPr marL="382763" indent="-382763">
              <a:buSzPct val="75000"/>
              <a:buChar char="✴"/>
              <a:defRPr sz="3100"/>
            </a:pPr>
            <a:r>
              <a:t>Host countries get opportunities to showcase themselves to the world</a:t>
            </a:r>
          </a:p>
        </p:txBody>
      </p:sp>
      <p:pic>
        <p:nvPicPr>
          <p:cNvPr id="122" name="images-4.jpeg" descr="images-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3272" y="921598"/>
            <a:ext cx="4205041" cy="2712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s-3.jpeg" descr="images-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5350" y="3634452"/>
            <a:ext cx="4300885" cy="2408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s-2.jpeg" descr="images-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5895" y="6041525"/>
            <a:ext cx="4300886" cy="2430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Understanding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Data Understanding</a:t>
            </a:r>
          </a:p>
        </p:txBody>
      </p:sp>
      <p:sp>
        <p:nvSpPr>
          <p:cNvPr id="127" name="Dataset in CSV format.…"/>
          <p:cNvSpPr txBox="1"/>
          <p:nvPr>
            <p:ph type="body" idx="1"/>
          </p:nvPr>
        </p:nvSpPr>
        <p:spPr>
          <a:xfrm>
            <a:off x="787400" y="1799877"/>
            <a:ext cx="11430000" cy="6683723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buBlip>
                <a:blip r:embed="rId2"/>
              </a:buBlip>
              <a:defRPr sz="3100"/>
            </a:pPr>
            <a:r>
              <a:t>Dataset in CSV format. 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Athletes’ details, participation from 1896 - 2016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Sex, Age, Height, Weight, Nationality(NOC), Sport, Event,Year etc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A lot of nulls. Needs handling.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Technically, a mix of Numerical and Categorical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 Processing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130" name="Load data and required libraries…"/>
          <p:cNvSpPr txBox="1"/>
          <p:nvPr>
            <p:ph type="body" idx="1"/>
          </p:nvPr>
        </p:nvSpPr>
        <p:spPr>
          <a:xfrm>
            <a:off x="787400" y="1799877"/>
            <a:ext cx="11430000" cy="6683723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buBlip>
                <a:blip r:embed="rId2"/>
              </a:buBlip>
              <a:defRPr sz="3100"/>
            </a:pPr>
            <a:r>
              <a:t>Load data and required libraries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Handle the categorical variables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Use dummies for Gold,Silver,Bronze Medals, Gender, and NOC wherever needed</a:t>
            </a:r>
          </a:p>
          <a:p>
            <a:pPr marL="444500" indent="-444500">
              <a:buBlip>
                <a:blip r:embed="rId2"/>
              </a:buBlip>
              <a:defRPr sz="3100"/>
            </a:pPr>
            <a:r>
              <a:t>Remove NAs/NaN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isual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Visuals</a:t>
            </a:r>
          </a:p>
        </p:txBody>
      </p:sp>
      <p:pic>
        <p:nvPicPr>
          <p:cNvPr id="133" name="Screen Shot 2018-09-23 at 11.47.21 PM.png" descr="Screen Shot 2018-09-23 at 11.47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712" y="1881237"/>
            <a:ext cx="7949991" cy="69474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isual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Visuals</a:t>
            </a:r>
          </a:p>
        </p:txBody>
      </p:sp>
      <p:pic>
        <p:nvPicPr>
          <p:cNvPr id="136" name="Screen Shot 2018-09-23 at 11.48.45 PM.png" descr="Screen Shot 2018-09-23 at 11.48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348" y="1817985"/>
            <a:ext cx="7948884" cy="693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isual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Visuals</a:t>
            </a:r>
          </a:p>
        </p:txBody>
      </p:sp>
      <p:pic>
        <p:nvPicPr>
          <p:cNvPr id="139" name="Screen Shot 2018-09-23 at 11.51.51 PM.png" descr="Screen Shot 2018-09-23 at 11.51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147" y="1523355"/>
            <a:ext cx="9636549" cy="595570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ll 1992, Summer and Winter games held in the same year.…"/>
          <p:cNvSpPr txBox="1"/>
          <p:nvPr/>
        </p:nvSpPr>
        <p:spPr>
          <a:xfrm>
            <a:off x="1104125" y="7871566"/>
            <a:ext cx="11293289" cy="1575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Till 1992, Summer and Winter games held in the same year. 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Winter games occur 2 years after Summer games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isuals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Visuals</a:t>
            </a:r>
          </a:p>
        </p:txBody>
      </p:sp>
      <p:sp>
        <p:nvSpPr>
          <p:cNvPr id="143" name="Till 1992, Summer and Winter games held in the same year.…"/>
          <p:cNvSpPr txBox="1"/>
          <p:nvPr/>
        </p:nvSpPr>
        <p:spPr>
          <a:xfrm>
            <a:off x="1104125" y="7871566"/>
            <a:ext cx="11293289" cy="1575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Till 1992, Summer and Winter games held in the same year. </a:t>
            </a:r>
          </a:p>
          <a:p>
            <a:pPr algn="l">
              <a:defRPr sz="3200"/>
            </a:pPr>
          </a:p>
          <a:p>
            <a:pPr algn="l">
              <a:defRPr sz="3200"/>
            </a:pPr>
            <a:r>
              <a:t>Winter games occur 2 years after Summer games</a:t>
            </a:r>
          </a:p>
        </p:txBody>
      </p:sp>
      <p:pic>
        <p:nvPicPr>
          <p:cNvPr id="144" name="Screen Shot 2018-09-23 at 11.55.58 PM.png" descr="Screen Shot 2018-09-23 at 11.55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936" y="1584325"/>
            <a:ext cx="9321801" cy="575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ports that are not USA dominated"/>
          <p:cNvSpPr txBox="1"/>
          <p:nvPr>
            <p:ph type="title"/>
          </p:nvPr>
        </p:nvSpPr>
        <p:spPr>
          <a:xfrm>
            <a:off x="787400" y="495300"/>
            <a:ext cx="11430000" cy="991146"/>
          </a:xfrm>
          <a:prstGeom prst="rect">
            <a:avLst/>
          </a:prstGeom>
        </p:spPr>
        <p:txBody>
          <a:bodyPr/>
          <a:lstStyle>
            <a:lvl1pPr defTabSz="473201">
              <a:defRPr sz="5832">
                <a:solidFill>
                  <a:schemeClr val="accent1">
                    <a:hueOff val="-37249"/>
                    <a:satOff val="-2150"/>
                    <a:lumOff val="12811"/>
                  </a:schemeClr>
                </a:solidFill>
                <a:effectLst>
                  <a:outerShdw sx="100000" sy="100000" kx="0" ky="0" algn="b" rotWithShape="0" blurRad="41148" dist="30861" dir="5400000">
                    <a:srgbClr val="000000"/>
                  </a:outerShdw>
                </a:effectLst>
              </a:defRPr>
            </a:lvl1pPr>
          </a:lstStyle>
          <a:p>
            <a:pPr/>
            <a:r>
              <a:t>Sports that are not USA dominated</a:t>
            </a:r>
          </a:p>
        </p:txBody>
      </p:sp>
      <p:graphicFrame>
        <p:nvGraphicFramePr>
          <p:cNvPr id="147" name="Table 1"/>
          <p:cNvGraphicFramePr/>
          <p:nvPr/>
        </p:nvGraphicFramePr>
        <p:xfrm>
          <a:off x="965200" y="1289372"/>
          <a:ext cx="10306695" cy="78284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3434506"/>
                <a:gridCol w="3434506"/>
                <a:gridCol w="3434506"/>
              </a:tblGrid>
              <a:tr h="351332">
                <a:tc gridSpan="3">
                  <a:txBody>
                    <a:bodyPr/>
                    <a:lstStyle/>
                    <a:p>
                      <a:pPr algn="ctr" defTabSz="457200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 Neue"/>
                          <a:ea typeface="Helvetica Neue"/>
                          <a:cs typeface="Helvetica Neue"/>
                        </a:rPr>
                        <a:t>Table 1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64174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Sport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NOC</a:t>
                      </a:r>
                    </a:p>
                  </a:txBody>
                  <a:tcPr marL="50800" marR="50800" marT="50800" marB="50800" anchor="t" anchorCtr="0" horzOverflow="overflow"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</a:rPr>
                        <a:t>TotalMedals</a:t>
                      </a:r>
                    </a:p>
                  </a:txBody>
                  <a:tcPr marL="50800" marR="50800" marT="50800" marB="50800" anchor="t" anchorCtr="0" horzOverflow="overflow"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017101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Fencing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ITA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359.0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Ice Hockey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CAN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348.0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Gymnastics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URS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288.0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Hockey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NED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255.0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Cycling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GBR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182.0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Water Polo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HUN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172.0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508079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Cross Country Skiing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NOR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164.0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Canoeing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GER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163.0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Equestrianism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GER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143.0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Sailing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GBR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143.0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Volleyball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URS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141.0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Football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BRA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136.0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Speed Skating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NED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117.0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Alpine Skiing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AUT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114.0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64408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Baseball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CUB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latin typeface="Helvetica Neue"/>
                          <a:ea typeface="Helvetica Neue"/>
                          <a:cs typeface="Helvetica Neue"/>
                        </a:rPr>
                        <a:t>112.0</a:t>
                      </a:r>
                    </a:p>
                  </a:txBody>
                  <a:tcPr marL="50800" marR="50800" marT="50800" marB="50800" anchor="t" anchorCtr="0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