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3" r:id="rId3"/>
    <p:sldId id="265" r:id="rId4"/>
    <p:sldId id="258" r:id="rId5"/>
    <p:sldId id="264" r:id="rId6"/>
    <p:sldId id="261" r:id="rId7"/>
    <p:sldId id="266" r:id="rId8"/>
    <p:sldId id="259" r:id="rId9"/>
    <p:sldId id="267" r:id="rId10"/>
    <p:sldId id="268" r:id="rId11"/>
    <p:sldId id="271" r:id="rId12"/>
    <p:sldId id="272" r:id="rId13"/>
    <p:sldId id="273" r:id="rId14"/>
    <p:sldId id="270" r:id="rId15"/>
    <p:sldId id="274" r:id="rId16"/>
    <p:sldId id="275" r:id="rId17"/>
    <p:sldId id="276"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3223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1" autoAdjust="0"/>
    <p:restoredTop sz="94293" autoAdjust="0"/>
  </p:normalViewPr>
  <p:slideViewPr>
    <p:cSldViewPr snapToGrid="0">
      <p:cViewPr varScale="1">
        <p:scale>
          <a:sx n="111" d="100"/>
          <a:sy n="111" d="100"/>
        </p:scale>
        <p:origin x="81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A820D-9F49-43A3-BCF9-322F14C10F94}" type="datetimeFigureOut">
              <a:rPr lang="en-IN" smtClean="0"/>
              <a:t>30-10-2024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85C6C-53BF-4CDB-BC23-8061B98A60B3}" type="slidenum">
              <a:rPr lang="en-IN" smtClean="0"/>
              <a:t>‹#›</a:t>
            </a:fld>
            <a:endParaRPr lang="en-IN"/>
          </a:p>
        </p:txBody>
      </p:sp>
    </p:spTree>
    <p:extLst>
      <p:ext uri="{BB962C8B-B14F-4D97-AF65-F5344CB8AC3E}">
        <p14:creationId xmlns:p14="http://schemas.microsoft.com/office/powerpoint/2010/main" val="3589499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185C6C-53BF-4CDB-BC23-8061B98A60B3}" type="slidenum">
              <a:rPr lang="en-IN" smtClean="0"/>
              <a:t>11</a:t>
            </a:fld>
            <a:endParaRPr lang="en-IN"/>
          </a:p>
        </p:txBody>
      </p:sp>
    </p:spTree>
    <p:extLst>
      <p:ext uri="{BB962C8B-B14F-4D97-AF65-F5344CB8AC3E}">
        <p14:creationId xmlns:p14="http://schemas.microsoft.com/office/powerpoint/2010/main" val="29927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903E-B410-A839-0EB3-5295CD6AB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EB3698-55C7-950C-4C10-056FC8D89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016FEA-CBEC-C2E3-55B4-C113F807C834}"/>
              </a:ext>
            </a:extLst>
          </p:cNvPr>
          <p:cNvSpPr>
            <a:spLocks noGrp="1"/>
          </p:cNvSpPr>
          <p:nvPr>
            <p:ph type="dt" sz="half" idx="10"/>
          </p:nvPr>
        </p:nvSpPr>
        <p:spPr/>
        <p:txBody>
          <a:bodyPr/>
          <a:lstStyle/>
          <a:p>
            <a:fld id="{13F1F323-4F7D-4494-BC4D-720E518AD034}" type="datetimeFigureOut">
              <a:rPr lang="en-IN" smtClean="0"/>
              <a:t>30-10-2024</a:t>
            </a:fld>
            <a:endParaRPr lang="en-IN"/>
          </a:p>
        </p:txBody>
      </p:sp>
      <p:sp>
        <p:nvSpPr>
          <p:cNvPr id="5" name="Footer Placeholder 4">
            <a:extLst>
              <a:ext uri="{FF2B5EF4-FFF2-40B4-BE49-F238E27FC236}">
                <a16:creationId xmlns:a16="http://schemas.microsoft.com/office/drawing/2014/main" id="{DA1A1D1A-EB9F-6047-6ACF-907B2FB4B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CB7CB3-05D2-1385-8419-C8E7EDBC42F2}"/>
              </a:ext>
            </a:extLst>
          </p:cNvPr>
          <p:cNvSpPr>
            <a:spLocks noGrp="1"/>
          </p:cNvSpPr>
          <p:nvPr>
            <p:ph type="sldNum" sz="quarter" idx="12"/>
          </p:nvPr>
        </p:nvSpPr>
        <p:spPr/>
        <p:txBody>
          <a:bodyPr/>
          <a:lstStyle/>
          <a:p>
            <a:fld id="{5B3798A5-8D82-4752-8B53-818CF676D521}" type="slidenum">
              <a:rPr lang="en-IN" smtClean="0"/>
              <a:t>‹#›</a:t>
            </a:fld>
            <a:endParaRPr lang="en-IN"/>
          </a:p>
        </p:txBody>
      </p:sp>
    </p:spTree>
    <p:extLst>
      <p:ext uri="{BB962C8B-B14F-4D97-AF65-F5344CB8AC3E}">
        <p14:creationId xmlns:p14="http://schemas.microsoft.com/office/powerpoint/2010/main" val="55214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92CA-6C09-81A4-E39A-1071FF4CDF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75355-5623-BB11-F899-61338F1737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6EDC21-E147-5EC6-85AD-3E9DEC9AB317}"/>
              </a:ext>
            </a:extLst>
          </p:cNvPr>
          <p:cNvSpPr>
            <a:spLocks noGrp="1"/>
          </p:cNvSpPr>
          <p:nvPr>
            <p:ph type="dt" sz="half" idx="10"/>
          </p:nvPr>
        </p:nvSpPr>
        <p:spPr/>
        <p:txBody>
          <a:bodyPr/>
          <a:lstStyle/>
          <a:p>
            <a:fld id="{13F1F323-4F7D-4494-BC4D-720E518AD034}" type="datetimeFigureOut">
              <a:rPr lang="en-IN" smtClean="0"/>
              <a:t>30-10-2024</a:t>
            </a:fld>
            <a:endParaRPr lang="en-IN"/>
          </a:p>
        </p:txBody>
      </p:sp>
      <p:sp>
        <p:nvSpPr>
          <p:cNvPr id="5" name="Footer Placeholder 4">
            <a:extLst>
              <a:ext uri="{FF2B5EF4-FFF2-40B4-BE49-F238E27FC236}">
                <a16:creationId xmlns:a16="http://schemas.microsoft.com/office/drawing/2014/main" id="{5EF02339-3B00-A1C6-B259-6C7CED69C5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BD0798-F51A-76FA-1EDB-8AFD796DB3D7}"/>
              </a:ext>
            </a:extLst>
          </p:cNvPr>
          <p:cNvSpPr>
            <a:spLocks noGrp="1"/>
          </p:cNvSpPr>
          <p:nvPr>
            <p:ph type="sldNum" sz="quarter" idx="12"/>
          </p:nvPr>
        </p:nvSpPr>
        <p:spPr/>
        <p:txBody>
          <a:bodyPr/>
          <a:lstStyle/>
          <a:p>
            <a:fld id="{5B3798A5-8D82-4752-8B53-818CF676D521}" type="slidenum">
              <a:rPr lang="en-IN" smtClean="0"/>
              <a:t>‹#›</a:t>
            </a:fld>
            <a:endParaRPr lang="en-IN"/>
          </a:p>
        </p:txBody>
      </p:sp>
    </p:spTree>
    <p:extLst>
      <p:ext uri="{BB962C8B-B14F-4D97-AF65-F5344CB8AC3E}">
        <p14:creationId xmlns:p14="http://schemas.microsoft.com/office/powerpoint/2010/main" val="708260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3F8D62-9CD8-3679-D6CE-5BDC6F9524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E4AF52-17EE-5C6A-7622-B340BFA9AA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0CE7C1-DF43-4B4B-DB91-DD9B45F461DD}"/>
              </a:ext>
            </a:extLst>
          </p:cNvPr>
          <p:cNvSpPr>
            <a:spLocks noGrp="1"/>
          </p:cNvSpPr>
          <p:nvPr>
            <p:ph type="dt" sz="half" idx="10"/>
          </p:nvPr>
        </p:nvSpPr>
        <p:spPr/>
        <p:txBody>
          <a:bodyPr/>
          <a:lstStyle/>
          <a:p>
            <a:fld id="{13F1F323-4F7D-4494-BC4D-720E518AD034}" type="datetimeFigureOut">
              <a:rPr lang="en-IN" smtClean="0"/>
              <a:t>30-10-2024</a:t>
            </a:fld>
            <a:endParaRPr lang="en-IN"/>
          </a:p>
        </p:txBody>
      </p:sp>
      <p:sp>
        <p:nvSpPr>
          <p:cNvPr id="5" name="Footer Placeholder 4">
            <a:extLst>
              <a:ext uri="{FF2B5EF4-FFF2-40B4-BE49-F238E27FC236}">
                <a16:creationId xmlns:a16="http://schemas.microsoft.com/office/drawing/2014/main" id="{151D3F75-862B-F66D-7ACD-2DDAB584A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A584C-BE1F-879A-8DBC-B1E0D22D891D}"/>
              </a:ext>
            </a:extLst>
          </p:cNvPr>
          <p:cNvSpPr>
            <a:spLocks noGrp="1"/>
          </p:cNvSpPr>
          <p:nvPr>
            <p:ph type="sldNum" sz="quarter" idx="12"/>
          </p:nvPr>
        </p:nvSpPr>
        <p:spPr/>
        <p:txBody>
          <a:bodyPr/>
          <a:lstStyle/>
          <a:p>
            <a:fld id="{5B3798A5-8D82-4752-8B53-818CF676D521}" type="slidenum">
              <a:rPr lang="en-IN" smtClean="0"/>
              <a:t>‹#›</a:t>
            </a:fld>
            <a:endParaRPr lang="en-IN"/>
          </a:p>
        </p:txBody>
      </p:sp>
    </p:spTree>
    <p:extLst>
      <p:ext uri="{BB962C8B-B14F-4D97-AF65-F5344CB8AC3E}">
        <p14:creationId xmlns:p14="http://schemas.microsoft.com/office/powerpoint/2010/main" val="18879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037B-5ECF-7C45-8A18-B90B2B2790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BDDB87-540C-5996-0A7B-E2C3896EAF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BC881F-F8E5-31BA-0E04-17CE7565BDE6}"/>
              </a:ext>
            </a:extLst>
          </p:cNvPr>
          <p:cNvSpPr>
            <a:spLocks noGrp="1"/>
          </p:cNvSpPr>
          <p:nvPr>
            <p:ph type="dt" sz="half" idx="10"/>
          </p:nvPr>
        </p:nvSpPr>
        <p:spPr/>
        <p:txBody>
          <a:bodyPr/>
          <a:lstStyle/>
          <a:p>
            <a:fld id="{13F1F323-4F7D-4494-BC4D-720E518AD034}" type="datetimeFigureOut">
              <a:rPr lang="en-IN" smtClean="0"/>
              <a:t>30-10-2024</a:t>
            </a:fld>
            <a:endParaRPr lang="en-IN"/>
          </a:p>
        </p:txBody>
      </p:sp>
      <p:sp>
        <p:nvSpPr>
          <p:cNvPr id="5" name="Footer Placeholder 4">
            <a:extLst>
              <a:ext uri="{FF2B5EF4-FFF2-40B4-BE49-F238E27FC236}">
                <a16:creationId xmlns:a16="http://schemas.microsoft.com/office/drawing/2014/main" id="{06FD2C28-F144-A326-8A08-46C06811CC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FCE88F-ED4D-CC78-FDF5-FB3EB1D7ABAC}"/>
              </a:ext>
            </a:extLst>
          </p:cNvPr>
          <p:cNvSpPr>
            <a:spLocks noGrp="1"/>
          </p:cNvSpPr>
          <p:nvPr>
            <p:ph type="sldNum" sz="quarter" idx="12"/>
          </p:nvPr>
        </p:nvSpPr>
        <p:spPr/>
        <p:txBody>
          <a:bodyPr/>
          <a:lstStyle/>
          <a:p>
            <a:fld id="{5B3798A5-8D82-4752-8B53-818CF676D521}" type="slidenum">
              <a:rPr lang="en-IN" smtClean="0"/>
              <a:t>‹#›</a:t>
            </a:fld>
            <a:endParaRPr lang="en-IN"/>
          </a:p>
        </p:txBody>
      </p:sp>
    </p:spTree>
    <p:extLst>
      <p:ext uri="{BB962C8B-B14F-4D97-AF65-F5344CB8AC3E}">
        <p14:creationId xmlns:p14="http://schemas.microsoft.com/office/powerpoint/2010/main" val="212336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4BA0-6B3C-6231-3951-B9580D0752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AC1F96-5EF1-4A0E-4373-61613C15EC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EA3E1-A14F-84B0-5C63-70F768FA849E}"/>
              </a:ext>
            </a:extLst>
          </p:cNvPr>
          <p:cNvSpPr>
            <a:spLocks noGrp="1"/>
          </p:cNvSpPr>
          <p:nvPr>
            <p:ph type="dt" sz="half" idx="10"/>
          </p:nvPr>
        </p:nvSpPr>
        <p:spPr/>
        <p:txBody>
          <a:bodyPr/>
          <a:lstStyle/>
          <a:p>
            <a:fld id="{13F1F323-4F7D-4494-BC4D-720E518AD034}" type="datetimeFigureOut">
              <a:rPr lang="en-IN" smtClean="0"/>
              <a:t>30-10-2024</a:t>
            </a:fld>
            <a:endParaRPr lang="en-IN"/>
          </a:p>
        </p:txBody>
      </p:sp>
      <p:sp>
        <p:nvSpPr>
          <p:cNvPr id="5" name="Footer Placeholder 4">
            <a:extLst>
              <a:ext uri="{FF2B5EF4-FFF2-40B4-BE49-F238E27FC236}">
                <a16:creationId xmlns:a16="http://schemas.microsoft.com/office/drawing/2014/main" id="{DF5FC0DD-0DA6-9C3D-6AB8-875C4D4A2A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70ED92-95A9-ADEC-1919-AAA8E703BB2F}"/>
              </a:ext>
            </a:extLst>
          </p:cNvPr>
          <p:cNvSpPr>
            <a:spLocks noGrp="1"/>
          </p:cNvSpPr>
          <p:nvPr>
            <p:ph type="sldNum" sz="quarter" idx="12"/>
          </p:nvPr>
        </p:nvSpPr>
        <p:spPr/>
        <p:txBody>
          <a:bodyPr/>
          <a:lstStyle/>
          <a:p>
            <a:fld id="{5B3798A5-8D82-4752-8B53-818CF676D521}" type="slidenum">
              <a:rPr lang="en-IN" smtClean="0"/>
              <a:t>‹#›</a:t>
            </a:fld>
            <a:endParaRPr lang="en-IN"/>
          </a:p>
        </p:txBody>
      </p:sp>
    </p:spTree>
    <p:extLst>
      <p:ext uri="{BB962C8B-B14F-4D97-AF65-F5344CB8AC3E}">
        <p14:creationId xmlns:p14="http://schemas.microsoft.com/office/powerpoint/2010/main" val="318344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712C-70F6-954A-124C-9E9862DF15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4A485C-C936-31CB-8675-1679112AE8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B00092-8F2E-51D1-B2E5-4316537654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3FCB13-56A6-3181-3194-055CBA7C9765}"/>
              </a:ext>
            </a:extLst>
          </p:cNvPr>
          <p:cNvSpPr>
            <a:spLocks noGrp="1"/>
          </p:cNvSpPr>
          <p:nvPr>
            <p:ph type="dt" sz="half" idx="10"/>
          </p:nvPr>
        </p:nvSpPr>
        <p:spPr/>
        <p:txBody>
          <a:bodyPr/>
          <a:lstStyle/>
          <a:p>
            <a:fld id="{13F1F323-4F7D-4494-BC4D-720E518AD034}" type="datetimeFigureOut">
              <a:rPr lang="en-IN" smtClean="0"/>
              <a:t>30-10-2024</a:t>
            </a:fld>
            <a:endParaRPr lang="en-IN"/>
          </a:p>
        </p:txBody>
      </p:sp>
      <p:sp>
        <p:nvSpPr>
          <p:cNvPr id="6" name="Footer Placeholder 5">
            <a:extLst>
              <a:ext uri="{FF2B5EF4-FFF2-40B4-BE49-F238E27FC236}">
                <a16:creationId xmlns:a16="http://schemas.microsoft.com/office/drawing/2014/main" id="{78E47AC7-8410-7922-A1D4-C10C646938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ECDF1E-6A93-38B2-D333-572952CB374F}"/>
              </a:ext>
            </a:extLst>
          </p:cNvPr>
          <p:cNvSpPr>
            <a:spLocks noGrp="1"/>
          </p:cNvSpPr>
          <p:nvPr>
            <p:ph type="sldNum" sz="quarter" idx="12"/>
          </p:nvPr>
        </p:nvSpPr>
        <p:spPr/>
        <p:txBody>
          <a:bodyPr/>
          <a:lstStyle/>
          <a:p>
            <a:fld id="{5B3798A5-8D82-4752-8B53-818CF676D521}" type="slidenum">
              <a:rPr lang="en-IN" smtClean="0"/>
              <a:t>‹#›</a:t>
            </a:fld>
            <a:endParaRPr lang="en-IN"/>
          </a:p>
        </p:txBody>
      </p:sp>
    </p:spTree>
    <p:extLst>
      <p:ext uri="{BB962C8B-B14F-4D97-AF65-F5344CB8AC3E}">
        <p14:creationId xmlns:p14="http://schemas.microsoft.com/office/powerpoint/2010/main" val="50624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11C6-DE3A-7240-DE91-60C19CB1EF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8395FF-0AEF-9D1B-75C4-4FD3CC5116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C163D8-80A9-10F1-E7B5-AF7A232598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584D1C-AAC6-8FE1-7093-823555F883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59037-81DC-F748-7002-93F61E67B2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933231-4273-3F12-C671-F80FDC60A6A7}"/>
              </a:ext>
            </a:extLst>
          </p:cNvPr>
          <p:cNvSpPr>
            <a:spLocks noGrp="1"/>
          </p:cNvSpPr>
          <p:nvPr>
            <p:ph type="dt" sz="half" idx="10"/>
          </p:nvPr>
        </p:nvSpPr>
        <p:spPr/>
        <p:txBody>
          <a:bodyPr/>
          <a:lstStyle/>
          <a:p>
            <a:fld id="{13F1F323-4F7D-4494-BC4D-720E518AD034}" type="datetimeFigureOut">
              <a:rPr lang="en-IN" smtClean="0"/>
              <a:t>30-10-2024</a:t>
            </a:fld>
            <a:endParaRPr lang="en-IN"/>
          </a:p>
        </p:txBody>
      </p:sp>
      <p:sp>
        <p:nvSpPr>
          <p:cNvPr id="8" name="Footer Placeholder 7">
            <a:extLst>
              <a:ext uri="{FF2B5EF4-FFF2-40B4-BE49-F238E27FC236}">
                <a16:creationId xmlns:a16="http://schemas.microsoft.com/office/drawing/2014/main" id="{8786B9C0-BE55-CFC9-5FEA-0D28DEB9A5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1DEBEC-EEF4-7470-AA35-A560704FB7C3}"/>
              </a:ext>
            </a:extLst>
          </p:cNvPr>
          <p:cNvSpPr>
            <a:spLocks noGrp="1"/>
          </p:cNvSpPr>
          <p:nvPr>
            <p:ph type="sldNum" sz="quarter" idx="12"/>
          </p:nvPr>
        </p:nvSpPr>
        <p:spPr/>
        <p:txBody>
          <a:bodyPr/>
          <a:lstStyle/>
          <a:p>
            <a:fld id="{5B3798A5-8D82-4752-8B53-818CF676D521}" type="slidenum">
              <a:rPr lang="en-IN" smtClean="0"/>
              <a:t>‹#›</a:t>
            </a:fld>
            <a:endParaRPr lang="en-IN"/>
          </a:p>
        </p:txBody>
      </p:sp>
    </p:spTree>
    <p:extLst>
      <p:ext uri="{BB962C8B-B14F-4D97-AF65-F5344CB8AC3E}">
        <p14:creationId xmlns:p14="http://schemas.microsoft.com/office/powerpoint/2010/main" val="409559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9AE9-DBB3-03BA-3133-719A1EECA0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69C088-783B-C4C2-0B3A-AEAED180BDC2}"/>
              </a:ext>
            </a:extLst>
          </p:cNvPr>
          <p:cNvSpPr>
            <a:spLocks noGrp="1"/>
          </p:cNvSpPr>
          <p:nvPr>
            <p:ph type="dt" sz="half" idx="10"/>
          </p:nvPr>
        </p:nvSpPr>
        <p:spPr/>
        <p:txBody>
          <a:bodyPr/>
          <a:lstStyle/>
          <a:p>
            <a:fld id="{13F1F323-4F7D-4494-BC4D-720E518AD034}" type="datetimeFigureOut">
              <a:rPr lang="en-IN" smtClean="0"/>
              <a:t>30-10-2024</a:t>
            </a:fld>
            <a:endParaRPr lang="en-IN"/>
          </a:p>
        </p:txBody>
      </p:sp>
      <p:sp>
        <p:nvSpPr>
          <p:cNvPr id="4" name="Footer Placeholder 3">
            <a:extLst>
              <a:ext uri="{FF2B5EF4-FFF2-40B4-BE49-F238E27FC236}">
                <a16:creationId xmlns:a16="http://schemas.microsoft.com/office/drawing/2014/main" id="{CA4BE7E9-0021-0945-657A-7357DC0A05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F512D9-5CB5-C40D-8A7F-044FA50303D5}"/>
              </a:ext>
            </a:extLst>
          </p:cNvPr>
          <p:cNvSpPr>
            <a:spLocks noGrp="1"/>
          </p:cNvSpPr>
          <p:nvPr>
            <p:ph type="sldNum" sz="quarter" idx="12"/>
          </p:nvPr>
        </p:nvSpPr>
        <p:spPr/>
        <p:txBody>
          <a:bodyPr/>
          <a:lstStyle/>
          <a:p>
            <a:fld id="{5B3798A5-8D82-4752-8B53-818CF676D521}" type="slidenum">
              <a:rPr lang="en-IN" smtClean="0"/>
              <a:t>‹#›</a:t>
            </a:fld>
            <a:endParaRPr lang="en-IN"/>
          </a:p>
        </p:txBody>
      </p:sp>
    </p:spTree>
    <p:extLst>
      <p:ext uri="{BB962C8B-B14F-4D97-AF65-F5344CB8AC3E}">
        <p14:creationId xmlns:p14="http://schemas.microsoft.com/office/powerpoint/2010/main" val="337981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ABE541-8313-5EF7-F93C-3BF92A327907}"/>
              </a:ext>
            </a:extLst>
          </p:cNvPr>
          <p:cNvSpPr>
            <a:spLocks noGrp="1"/>
          </p:cNvSpPr>
          <p:nvPr>
            <p:ph type="dt" sz="half" idx="10"/>
          </p:nvPr>
        </p:nvSpPr>
        <p:spPr/>
        <p:txBody>
          <a:bodyPr/>
          <a:lstStyle/>
          <a:p>
            <a:fld id="{13F1F323-4F7D-4494-BC4D-720E518AD034}" type="datetimeFigureOut">
              <a:rPr lang="en-IN" smtClean="0"/>
              <a:t>30-10-2024</a:t>
            </a:fld>
            <a:endParaRPr lang="en-IN"/>
          </a:p>
        </p:txBody>
      </p:sp>
      <p:sp>
        <p:nvSpPr>
          <p:cNvPr id="3" name="Footer Placeholder 2">
            <a:extLst>
              <a:ext uri="{FF2B5EF4-FFF2-40B4-BE49-F238E27FC236}">
                <a16:creationId xmlns:a16="http://schemas.microsoft.com/office/drawing/2014/main" id="{CAB1E863-874F-A72D-5644-2A7B5BFD51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452B9C-0251-5D1F-67EF-A5A33D809CA8}"/>
              </a:ext>
            </a:extLst>
          </p:cNvPr>
          <p:cNvSpPr>
            <a:spLocks noGrp="1"/>
          </p:cNvSpPr>
          <p:nvPr>
            <p:ph type="sldNum" sz="quarter" idx="12"/>
          </p:nvPr>
        </p:nvSpPr>
        <p:spPr/>
        <p:txBody>
          <a:bodyPr/>
          <a:lstStyle/>
          <a:p>
            <a:fld id="{5B3798A5-8D82-4752-8B53-818CF676D521}" type="slidenum">
              <a:rPr lang="en-IN" smtClean="0"/>
              <a:t>‹#›</a:t>
            </a:fld>
            <a:endParaRPr lang="en-IN"/>
          </a:p>
        </p:txBody>
      </p:sp>
    </p:spTree>
    <p:extLst>
      <p:ext uri="{BB962C8B-B14F-4D97-AF65-F5344CB8AC3E}">
        <p14:creationId xmlns:p14="http://schemas.microsoft.com/office/powerpoint/2010/main" val="15590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7348-64E2-324B-4B17-80821993C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45890C-CC87-B4B9-EB2A-990E729CC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672C7A-ED15-A9F8-625E-B531C6E97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A23F55-822F-6361-72DB-64E9C9972162}"/>
              </a:ext>
            </a:extLst>
          </p:cNvPr>
          <p:cNvSpPr>
            <a:spLocks noGrp="1"/>
          </p:cNvSpPr>
          <p:nvPr>
            <p:ph type="dt" sz="half" idx="10"/>
          </p:nvPr>
        </p:nvSpPr>
        <p:spPr/>
        <p:txBody>
          <a:bodyPr/>
          <a:lstStyle/>
          <a:p>
            <a:fld id="{13F1F323-4F7D-4494-BC4D-720E518AD034}" type="datetimeFigureOut">
              <a:rPr lang="en-IN" smtClean="0"/>
              <a:t>30-10-2024</a:t>
            </a:fld>
            <a:endParaRPr lang="en-IN"/>
          </a:p>
        </p:txBody>
      </p:sp>
      <p:sp>
        <p:nvSpPr>
          <p:cNvPr id="6" name="Footer Placeholder 5">
            <a:extLst>
              <a:ext uri="{FF2B5EF4-FFF2-40B4-BE49-F238E27FC236}">
                <a16:creationId xmlns:a16="http://schemas.microsoft.com/office/drawing/2014/main" id="{17D4F140-6985-5EB3-94E9-16F6D0A821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89A2AA-70FD-6039-919B-377E7A03F041}"/>
              </a:ext>
            </a:extLst>
          </p:cNvPr>
          <p:cNvSpPr>
            <a:spLocks noGrp="1"/>
          </p:cNvSpPr>
          <p:nvPr>
            <p:ph type="sldNum" sz="quarter" idx="12"/>
          </p:nvPr>
        </p:nvSpPr>
        <p:spPr/>
        <p:txBody>
          <a:bodyPr/>
          <a:lstStyle/>
          <a:p>
            <a:fld id="{5B3798A5-8D82-4752-8B53-818CF676D521}" type="slidenum">
              <a:rPr lang="en-IN" smtClean="0"/>
              <a:t>‹#›</a:t>
            </a:fld>
            <a:endParaRPr lang="en-IN"/>
          </a:p>
        </p:txBody>
      </p:sp>
    </p:spTree>
    <p:extLst>
      <p:ext uri="{BB962C8B-B14F-4D97-AF65-F5344CB8AC3E}">
        <p14:creationId xmlns:p14="http://schemas.microsoft.com/office/powerpoint/2010/main" val="220309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B229-3550-37B6-366B-F007D2CEC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D8AB33-637E-66D3-96ED-CCB27C6BC0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0E9262-12FD-A5EC-8051-97D9E4F57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63B91-F914-C9AF-677F-3CA4FB9AB246}"/>
              </a:ext>
            </a:extLst>
          </p:cNvPr>
          <p:cNvSpPr>
            <a:spLocks noGrp="1"/>
          </p:cNvSpPr>
          <p:nvPr>
            <p:ph type="dt" sz="half" idx="10"/>
          </p:nvPr>
        </p:nvSpPr>
        <p:spPr/>
        <p:txBody>
          <a:bodyPr/>
          <a:lstStyle/>
          <a:p>
            <a:fld id="{13F1F323-4F7D-4494-BC4D-720E518AD034}" type="datetimeFigureOut">
              <a:rPr lang="en-IN" smtClean="0"/>
              <a:t>30-10-2024</a:t>
            </a:fld>
            <a:endParaRPr lang="en-IN"/>
          </a:p>
        </p:txBody>
      </p:sp>
      <p:sp>
        <p:nvSpPr>
          <p:cNvPr id="6" name="Footer Placeholder 5">
            <a:extLst>
              <a:ext uri="{FF2B5EF4-FFF2-40B4-BE49-F238E27FC236}">
                <a16:creationId xmlns:a16="http://schemas.microsoft.com/office/drawing/2014/main" id="{6BC166A4-061C-9CAF-4FBE-485E1CD9B1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56F50C-5749-ABEA-80D5-C30975A5D473}"/>
              </a:ext>
            </a:extLst>
          </p:cNvPr>
          <p:cNvSpPr>
            <a:spLocks noGrp="1"/>
          </p:cNvSpPr>
          <p:nvPr>
            <p:ph type="sldNum" sz="quarter" idx="12"/>
          </p:nvPr>
        </p:nvSpPr>
        <p:spPr/>
        <p:txBody>
          <a:bodyPr/>
          <a:lstStyle/>
          <a:p>
            <a:fld id="{5B3798A5-8D82-4752-8B53-818CF676D521}" type="slidenum">
              <a:rPr lang="en-IN" smtClean="0"/>
              <a:t>‹#›</a:t>
            </a:fld>
            <a:endParaRPr lang="en-IN"/>
          </a:p>
        </p:txBody>
      </p:sp>
    </p:spTree>
    <p:extLst>
      <p:ext uri="{BB962C8B-B14F-4D97-AF65-F5344CB8AC3E}">
        <p14:creationId xmlns:p14="http://schemas.microsoft.com/office/powerpoint/2010/main" val="2759511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678361-1036-862A-F45E-B901D5C142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14BBFE-C1F8-AE29-1291-359D9EE66C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64C3A9-6BF0-5C04-FCCD-7727387785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1F323-4F7D-4494-BC4D-720E518AD034}" type="datetimeFigureOut">
              <a:rPr lang="en-IN" smtClean="0"/>
              <a:t>30-10-2024</a:t>
            </a:fld>
            <a:endParaRPr lang="en-IN"/>
          </a:p>
        </p:txBody>
      </p:sp>
      <p:sp>
        <p:nvSpPr>
          <p:cNvPr id="5" name="Footer Placeholder 4">
            <a:extLst>
              <a:ext uri="{FF2B5EF4-FFF2-40B4-BE49-F238E27FC236}">
                <a16:creationId xmlns:a16="http://schemas.microsoft.com/office/drawing/2014/main" id="{657EAA31-13FA-715D-1573-7A0C8303FD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D8C7CF-69F7-8FD3-0AC7-056221EE5E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798A5-8D82-4752-8B53-818CF676D521}" type="slidenum">
              <a:rPr lang="en-IN" smtClean="0"/>
              <a:t>‹#›</a:t>
            </a:fld>
            <a:endParaRPr lang="en-IN"/>
          </a:p>
        </p:txBody>
      </p:sp>
    </p:spTree>
    <p:extLst>
      <p:ext uri="{BB962C8B-B14F-4D97-AF65-F5344CB8AC3E}">
        <p14:creationId xmlns:p14="http://schemas.microsoft.com/office/powerpoint/2010/main" val="3038100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publicdomainpictures.net/view-image.php?image=80234&amp;picture=thank-you-tex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19" name="Title 1">
            <a:extLst>
              <a:ext uri="{FF2B5EF4-FFF2-40B4-BE49-F238E27FC236}">
                <a16:creationId xmlns:a16="http://schemas.microsoft.com/office/drawing/2014/main" id="{244D35AF-A84D-7A6D-6E02-81D17AD190AA}"/>
              </a:ext>
            </a:extLst>
          </p:cNvPr>
          <p:cNvSpPr txBox="1">
            <a:spLocks/>
          </p:cNvSpPr>
          <p:nvPr/>
        </p:nvSpPr>
        <p:spPr>
          <a:xfrm>
            <a:off x="211659" y="1651362"/>
            <a:ext cx="9624767" cy="238760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dirty="0">
                <a:latin typeface="Berlin Sans FB Demi" panose="020E0802020502020306" pitchFamily="34" charset="0"/>
              </a:rPr>
              <a:t>Movie</a:t>
            </a:r>
            <a:br>
              <a:rPr lang="en-IN" dirty="0">
                <a:latin typeface="Berlin Sans FB Demi" panose="020E0802020502020306" pitchFamily="34" charset="0"/>
              </a:rPr>
            </a:br>
            <a:r>
              <a:rPr lang="en-IN" dirty="0">
                <a:latin typeface="Berlin Sans FB Demi" panose="020E0802020502020306" pitchFamily="34" charset="0"/>
              </a:rPr>
              <a:t>Recommendation </a:t>
            </a:r>
          </a:p>
          <a:p>
            <a:pPr algn="l"/>
            <a:r>
              <a:rPr lang="en-IN" dirty="0">
                <a:latin typeface="Berlin Sans FB Demi" panose="020E0802020502020306" pitchFamily="34" charset="0"/>
              </a:rPr>
              <a:t>System</a:t>
            </a:r>
          </a:p>
        </p:txBody>
      </p:sp>
      <p:pic>
        <p:nvPicPr>
          <p:cNvPr id="20" name="Picture 19">
            <a:extLst>
              <a:ext uri="{FF2B5EF4-FFF2-40B4-BE49-F238E27FC236}">
                <a16:creationId xmlns:a16="http://schemas.microsoft.com/office/drawing/2014/main" id="{1A3BE8F1-F5D9-379F-1D5D-7A23FFCEAE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310" y="1470424"/>
            <a:ext cx="5636035" cy="2663027"/>
          </a:xfrm>
          <a:prstGeom prst="rect">
            <a:avLst/>
          </a:prstGeom>
        </p:spPr>
      </p:pic>
      <p:sp>
        <p:nvSpPr>
          <p:cNvPr id="21" name="TextBox 20">
            <a:extLst>
              <a:ext uri="{FF2B5EF4-FFF2-40B4-BE49-F238E27FC236}">
                <a16:creationId xmlns:a16="http://schemas.microsoft.com/office/drawing/2014/main" id="{A4C82C14-1CCC-55B8-3F43-FE835FC9E7F1}"/>
              </a:ext>
            </a:extLst>
          </p:cNvPr>
          <p:cNvSpPr txBox="1"/>
          <p:nvPr/>
        </p:nvSpPr>
        <p:spPr>
          <a:xfrm>
            <a:off x="9403326" y="5464542"/>
            <a:ext cx="3091992" cy="646331"/>
          </a:xfrm>
          <a:prstGeom prst="rect">
            <a:avLst/>
          </a:prstGeom>
          <a:noFill/>
        </p:spPr>
        <p:txBody>
          <a:bodyPr wrap="square" rtlCol="0">
            <a:spAutoFit/>
          </a:bodyPr>
          <a:lstStyle/>
          <a:p>
            <a:r>
              <a:rPr lang="en-IN" dirty="0"/>
              <a:t>Submitted to :</a:t>
            </a:r>
          </a:p>
          <a:p>
            <a:r>
              <a:rPr lang="en-IN" dirty="0"/>
              <a:t>Ms. Priyanka Gupta</a:t>
            </a:r>
          </a:p>
        </p:txBody>
      </p:sp>
      <p:sp>
        <p:nvSpPr>
          <p:cNvPr id="4" name="TextBox 3">
            <a:extLst>
              <a:ext uri="{FF2B5EF4-FFF2-40B4-BE49-F238E27FC236}">
                <a16:creationId xmlns:a16="http://schemas.microsoft.com/office/drawing/2014/main" id="{35FE5DBB-E0D2-993E-51E7-8FB6E0268073}"/>
              </a:ext>
            </a:extLst>
          </p:cNvPr>
          <p:cNvSpPr txBox="1"/>
          <p:nvPr/>
        </p:nvSpPr>
        <p:spPr>
          <a:xfrm>
            <a:off x="593888" y="5134570"/>
            <a:ext cx="3091992" cy="923330"/>
          </a:xfrm>
          <a:prstGeom prst="rect">
            <a:avLst/>
          </a:prstGeom>
          <a:noFill/>
        </p:spPr>
        <p:txBody>
          <a:bodyPr wrap="square" rtlCol="0">
            <a:spAutoFit/>
          </a:bodyPr>
          <a:lstStyle/>
          <a:p>
            <a:r>
              <a:rPr lang="en-IN" dirty="0"/>
              <a:t>Presented by:</a:t>
            </a:r>
            <a:br>
              <a:rPr lang="en-IN" dirty="0"/>
            </a:br>
            <a:r>
              <a:rPr lang="en-IN"/>
              <a:t>Sheetal Malhotra  (96101)</a:t>
            </a:r>
            <a:br>
              <a:rPr lang="en-IN" dirty="0"/>
            </a:br>
            <a:r>
              <a:rPr lang="en-IN" dirty="0"/>
              <a:t>B. Tech CSE with AIML, VII SEM </a:t>
            </a:r>
          </a:p>
        </p:txBody>
      </p:sp>
    </p:spTree>
    <p:extLst>
      <p:ext uri="{BB962C8B-B14F-4D97-AF65-F5344CB8AC3E}">
        <p14:creationId xmlns:p14="http://schemas.microsoft.com/office/powerpoint/2010/main" val="2688316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8" name="TextBox 7">
            <a:extLst>
              <a:ext uri="{FF2B5EF4-FFF2-40B4-BE49-F238E27FC236}">
                <a16:creationId xmlns:a16="http://schemas.microsoft.com/office/drawing/2014/main" id="{134C4A29-D651-92A9-E2C7-FA4B967E9431}"/>
              </a:ext>
            </a:extLst>
          </p:cNvPr>
          <p:cNvSpPr txBox="1"/>
          <p:nvPr/>
        </p:nvSpPr>
        <p:spPr>
          <a:xfrm>
            <a:off x="301658" y="1449819"/>
            <a:ext cx="11557262" cy="4199611"/>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000" b="1" dirty="0"/>
              <a:t>KNN (K-Nearest Neighbors)</a:t>
            </a:r>
            <a:r>
              <a:rPr lang="en-US" sz="2000" dirty="0"/>
              <a:t>: I explored KNN for its ability to find similarities between users or items based on rating patterns. This model helped in generating recommendations based on the preferences of similar users or the popularity of similar movies.</a:t>
            </a:r>
          </a:p>
          <a:p>
            <a:pPr marL="457200" indent="-457200" algn="just">
              <a:lnSpc>
                <a:spcPct val="150000"/>
              </a:lnSpc>
              <a:buFont typeface="Arial" panose="020B0604020202020204" pitchFamily="34" charset="0"/>
              <a:buChar char="•"/>
            </a:pPr>
            <a:r>
              <a:rPr lang="en-US" sz="2000" b="1" dirty="0"/>
              <a:t>Hybrid Approach</a:t>
            </a:r>
            <a:r>
              <a:rPr lang="en-US" sz="2000" dirty="0"/>
              <a:t>: I also considered a hybrid approach combining collaborative filtering with content-based filtering, leveraging both user preferences and movie features. This strategy aimed to mitigate the cold-start problem for new users and items.</a:t>
            </a:r>
          </a:p>
          <a:p>
            <a:pPr algn="just">
              <a:lnSpc>
                <a:spcPct val="150000"/>
              </a:lnSpc>
            </a:pPr>
            <a:endParaRPr lang="en-US" sz="2000" dirty="0"/>
          </a:p>
          <a:p>
            <a:pPr algn="just">
              <a:lnSpc>
                <a:spcPct val="150000"/>
              </a:lnSpc>
            </a:pPr>
            <a:r>
              <a:rPr lang="en-US" sz="2000" dirty="0"/>
              <a:t>By evaluating these models based on performance metrics like RMSE and MAPE, I selected the most effective model to deliver personalized recommendations tailored to user preferences.</a:t>
            </a:r>
          </a:p>
        </p:txBody>
      </p:sp>
    </p:spTree>
    <p:extLst>
      <p:ext uri="{BB962C8B-B14F-4D97-AF65-F5344CB8AC3E}">
        <p14:creationId xmlns:p14="http://schemas.microsoft.com/office/powerpoint/2010/main" val="3616100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3">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4" name="Title 1">
            <a:extLst>
              <a:ext uri="{FF2B5EF4-FFF2-40B4-BE49-F238E27FC236}">
                <a16:creationId xmlns:a16="http://schemas.microsoft.com/office/drawing/2014/main" id="{9EAEEEB2-60EE-46BC-370B-72BCEA3AA15D}"/>
              </a:ext>
            </a:extLst>
          </p:cNvPr>
          <p:cNvSpPr txBox="1">
            <a:spLocks/>
          </p:cNvSpPr>
          <p:nvPr/>
        </p:nvSpPr>
        <p:spPr>
          <a:xfrm>
            <a:off x="1524000" y="226243"/>
            <a:ext cx="9144000" cy="75733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bg1"/>
                </a:solidFill>
              </a:rPr>
              <a:t>Model Training</a:t>
            </a:r>
          </a:p>
        </p:txBody>
      </p:sp>
      <p:sp>
        <p:nvSpPr>
          <p:cNvPr id="8" name="TextBox 7">
            <a:extLst>
              <a:ext uri="{FF2B5EF4-FFF2-40B4-BE49-F238E27FC236}">
                <a16:creationId xmlns:a16="http://schemas.microsoft.com/office/drawing/2014/main" id="{76760DFE-A094-EAB9-F23B-929F77B6947E}"/>
              </a:ext>
            </a:extLst>
          </p:cNvPr>
          <p:cNvSpPr txBox="1"/>
          <p:nvPr/>
        </p:nvSpPr>
        <p:spPr>
          <a:xfrm>
            <a:off x="243840" y="1504463"/>
            <a:ext cx="11704319" cy="3737946"/>
          </a:xfrm>
          <a:prstGeom prst="rect">
            <a:avLst/>
          </a:prstGeom>
          <a:noFill/>
        </p:spPr>
        <p:txBody>
          <a:bodyPr wrap="square">
            <a:spAutoFit/>
          </a:bodyPr>
          <a:lstStyle/>
          <a:p>
            <a:pPr algn="just">
              <a:lnSpc>
                <a:spcPct val="150000"/>
              </a:lnSpc>
            </a:pPr>
            <a:r>
              <a:rPr lang="en-US" sz="2000" dirty="0"/>
              <a:t>The training and evaluation process was crucial for optimizing the recommendation system's performance. Here's how I approached it:</a:t>
            </a:r>
          </a:p>
          <a:p>
            <a:pPr marL="342900" indent="-342900" algn="just">
              <a:lnSpc>
                <a:spcPct val="150000"/>
              </a:lnSpc>
              <a:buFont typeface="Arial" panose="020B0604020202020204" pitchFamily="34" charset="0"/>
              <a:buChar char="•"/>
            </a:pPr>
            <a:r>
              <a:rPr lang="en-US" sz="2000" b="1" dirty="0"/>
              <a:t>Data Splitting</a:t>
            </a:r>
            <a:r>
              <a:rPr lang="en-US" sz="2000" dirty="0"/>
              <a:t>: I divided the dataset into training and test sets using a stratified sampling technique. This ensured that the distribution of ratings was preserved in both sets, providing a robust evaluation framework.</a:t>
            </a:r>
          </a:p>
          <a:p>
            <a:pPr marL="342900" indent="-342900" algn="just">
              <a:lnSpc>
                <a:spcPct val="150000"/>
              </a:lnSpc>
              <a:buFont typeface="Arial" panose="020B0604020202020204" pitchFamily="34" charset="0"/>
              <a:buChar char="•"/>
            </a:pPr>
            <a:r>
              <a:rPr lang="en-US" sz="2000" b="1" dirty="0"/>
              <a:t>Model Training</a:t>
            </a:r>
            <a:r>
              <a:rPr lang="en-US" sz="2000" dirty="0"/>
              <a:t>: Each model was trained on the training dataset. I utilized libraries such as Surprise and </a:t>
            </a:r>
            <a:r>
              <a:rPr lang="en-US" sz="2000" dirty="0" err="1"/>
              <a:t>XGBoost</a:t>
            </a:r>
            <a:r>
              <a:rPr lang="en-US" sz="2000" dirty="0"/>
              <a:t>, implementing cross-validation techniques to fine-tune hyperparameters. This step was vital for enhancing model accuracy and reducing overfitting.</a:t>
            </a:r>
          </a:p>
        </p:txBody>
      </p:sp>
    </p:spTree>
    <p:extLst>
      <p:ext uri="{BB962C8B-B14F-4D97-AF65-F5344CB8AC3E}">
        <p14:creationId xmlns:p14="http://schemas.microsoft.com/office/powerpoint/2010/main" val="340031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4" name="Title 1">
            <a:extLst>
              <a:ext uri="{FF2B5EF4-FFF2-40B4-BE49-F238E27FC236}">
                <a16:creationId xmlns:a16="http://schemas.microsoft.com/office/drawing/2014/main" id="{540B2244-4AF2-8388-D8A6-005A83013C54}"/>
              </a:ext>
            </a:extLst>
          </p:cNvPr>
          <p:cNvSpPr txBox="1">
            <a:spLocks/>
          </p:cNvSpPr>
          <p:nvPr/>
        </p:nvSpPr>
        <p:spPr>
          <a:xfrm>
            <a:off x="1524000" y="226243"/>
            <a:ext cx="9144000" cy="75733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bg1"/>
                </a:solidFill>
              </a:rPr>
              <a:t>Evaluation Metrics</a:t>
            </a:r>
          </a:p>
        </p:txBody>
      </p:sp>
      <p:sp>
        <p:nvSpPr>
          <p:cNvPr id="8" name="TextBox 7">
            <a:extLst>
              <a:ext uri="{FF2B5EF4-FFF2-40B4-BE49-F238E27FC236}">
                <a16:creationId xmlns:a16="http://schemas.microsoft.com/office/drawing/2014/main" id="{E2B67BAB-D903-0BA5-38DC-13420D3AC6D8}"/>
              </a:ext>
            </a:extLst>
          </p:cNvPr>
          <p:cNvSpPr txBox="1"/>
          <p:nvPr/>
        </p:nvSpPr>
        <p:spPr>
          <a:xfrm>
            <a:off x="247129" y="1209822"/>
            <a:ext cx="11697741" cy="4353499"/>
          </a:xfrm>
          <a:prstGeom prst="rect">
            <a:avLst/>
          </a:prstGeom>
          <a:noFill/>
        </p:spPr>
        <p:txBody>
          <a:bodyPr wrap="square">
            <a:spAutoFit/>
          </a:bodyPr>
          <a:lstStyle/>
          <a:p>
            <a:pPr>
              <a:lnSpc>
                <a:spcPct val="150000"/>
              </a:lnSpc>
            </a:pPr>
            <a:r>
              <a:rPr lang="en-US" sz="2000" dirty="0"/>
              <a:t>To ensure the effectiveness of my recommendation system, I implemented a rigorous model evaluation process. This included:</a:t>
            </a:r>
          </a:p>
          <a:p>
            <a:pPr marL="285750" indent="-285750">
              <a:lnSpc>
                <a:spcPct val="150000"/>
              </a:lnSpc>
              <a:buFont typeface="Arial" panose="020B0604020202020204" pitchFamily="34" charset="0"/>
              <a:buChar char="•"/>
            </a:pPr>
            <a:r>
              <a:rPr lang="en-US" sz="2000" dirty="0"/>
              <a:t>I utilized several key metrics to assess the performance of the recommendation model, including:</a:t>
            </a:r>
          </a:p>
          <a:p>
            <a:pPr marL="742950" lvl="1" indent="-285750">
              <a:buFont typeface="Arial" panose="020B0604020202020204" pitchFamily="34" charset="0"/>
              <a:buChar char="•"/>
            </a:pPr>
            <a:r>
              <a:rPr lang="en-US" sz="2000" dirty="0"/>
              <a:t>Root Mean Square Error (RMSE)</a:t>
            </a:r>
          </a:p>
          <a:p>
            <a:pPr marL="742950" lvl="1" indent="-285750">
              <a:buFont typeface="Arial" panose="020B0604020202020204" pitchFamily="34" charset="0"/>
              <a:buChar char="•"/>
            </a:pPr>
            <a:r>
              <a:rPr lang="en-US" sz="2000" dirty="0"/>
              <a:t>Mean Absolute Percentage Error (MAPE).</a:t>
            </a:r>
          </a:p>
          <a:p>
            <a:pPr marL="285750" indent="-285750">
              <a:lnSpc>
                <a:spcPct val="150000"/>
              </a:lnSpc>
              <a:buFont typeface="Arial" panose="020B0604020202020204" pitchFamily="34" charset="0"/>
              <a:buChar char="•"/>
            </a:pPr>
            <a:r>
              <a:rPr lang="en-US" sz="2000" b="1" dirty="0"/>
              <a:t>Train-Test Split</a:t>
            </a:r>
            <a:r>
              <a:rPr lang="en-US" sz="2000" dirty="0"/>
              <a:t>: I divided the dataset into training and testing sets, typically using an 80-20 split. The training set was used to fit the model, while the testing set evaluated its predictive capabilities.</a:t>
            </a:r>
          </a:p>
          <a:p>
            <a:pPr marL="285750" indent="-285750">
              <a:lnSpc>
                <a:spcPct val="150000"/>
              </a:lnSpc>
              <a:buFont typeface="Arial" panose="020B0604020202020204" pitchFamily="34" charset="0"/>
              <a:buChar char="•"/>
            </a:pPr>
            <a:r>
              <a:rPr lang="en-US" sz="2000" b="1" dirty="0"/>
              <a:t>Performance Analysis</a:t>
            </a:r>
            <a:r>
              <a:rPr lang="en-US" sz="2000" dirty="0"/>
              <a:t>: After evaluating the model using RMSE and MAPE, I conducted a thorough analysis of the results. I identified strengths and weaknesses, which guided potential improvements in the recommendation algorithms and data preprocessing techniques.</a:t>
            </a:r>
          </a:p>
        </p:txBody>
      </p:sp>
    </p:spTree>
    <p:extLst>
      <p:ext uri="{BB962C8B-B14F-4D97-AF65-F5344CB8AC3E}">
        <p14:creationId xmlns:p14="http://schemas.microsoft.com/office/powerpoint/2010/main" val="2320726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4" name="Title 1">
            <a:extLst>
              <a:ext uri="{FF2B5EF4-FFF2-40B4-BE49-F238E27FC236}">
                <a16:creationId xmlns:a16="http://schemas.microsoft.com/office/drawing/2014/main" id="{A434D5DA-CCF4-74AA-8201-424933934C26}"/>
              </a:ext>
            </a:extLst>
          </p:cNvPr>
          <p:cNvSpPr txBox="1">
            <a:spLocks/>
          </p:cNvSpPr>
          <p:nvPr/>
        </p:nvSpPr>
        <p:spPr>
          <a:xfrm>
            <a:off x="1524000" y="226243"/>
            <a:ext cx="9144000" cy="75733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bg1"/>
                </a:solidFill>
              </a:rPr>
              <a:t>Interface</a:t>
            </a:r>
          </a:p>
        </p:txBody>
      </p:sp>
      <p:sp>
        <p:nvSpPr>
          <p:cNvPr id="8" name="TextBox 7">
            <a:extLst>
              <a:ext uri="{FF2B5EF4-FFF2-40B4-BE49-F238E27FC236}">
                <a16:creationId xmlns:a16="http://schemas.microsoft.com/office/drawing/2014/main" id="{ED02C9F1-1917-E180-FD1E-790F87A9540E}"/>
              </a:ext>
            </a:extLst>
          </p:cNvPr>
          <p:cNvSpPr txBox="1"/>
          <p:nvPr/>
        </p:nvSpPr>
        <p:spPr>
          <a:xfrm>
            <a:off x="487680" y="1247805"/>
            <a:ext cx="11051177" cy="5122941"/>
          </a:xfrm>
          <a:prstGeom prst="rect">
            <a:avLst/>
          </a:prstGeom>
          <a:noFill/>
        </p:spPr>
        <p:txBody>
          <a:bodyPr wrap="square">
            <a:spAutoFit/>
          </a:bodyPr>
          <a:lstStyle/>
          <a:p>
            <a:pPr algn="just">
              <a:lnSpc>
                <a:spcPct val="150000"/>
              </a:lnSpc>
            </a:pPr>
            <a:r>
              <a:rPr lang="en-US" sz="2000" dirty="0"/>
              <a:t>Creating a user-friendly interface was essential for making the recommendation system accessible and engaging. Here are the key features I implemented:</a:t>
            </a:r>
          </a:p>
          <a:p>
            <a:pPr marL="342900" indent="-342900" algn="just">
              <a:lnSpc>
                <a:spcPct val="150000"/>
              </a:lnSpc>
              <a:buFont typeface="Arial" panose="020B0604020202020204" pitchFamily="34" charset="0"/>
              <a:buChar char="•"/>
            </a:pPr>
            <a:r>
              <a:rPr lang="en-US" sz="2000" b="1" dirty="0" err="1"/>
              <a:t>Streamlit</a:t>
            </a:r>
            <a:r>
              <a:rPr lang="en-US" sz="2000" b="1" dirty="0"/>
              <a:t> Framework</a:t>
            </a:r>
            <a:r>
              <a:rPr lang="en-US" sz="2000" dirty="0"/>
              <a:t>: I utilized </a:t>
            </a:r>
            <a:r>
              <a:rPr lang="en-US" sz="2000" dirty="0" err="1"/>
              <a:t>Streamlit</a:t>
            </a:r>
            <a:r>
              <a:rPr lang="en-US" sz="2000" dirty="0"/>
              <a:t> to build an interactive web application. This framework enabled me to create a responsive interface that facilitates seamless user interactions without requiring extensive coding.</a:t>
            </a:r>
          </a:p>
          <a:p>
            <a:pPr marL="342900" indent="-342900" algn="just">
              <a:lnSpc>
                <a:spcPct val="150000"/>
              </a:lnSpc>
              <a:buFont typeface="Arial" panose="020B0604020202020204" pitchFamily="34" charset="0"/>
              <a:buChar char="•"/>
            </a:pPr>
            <a:r>
              <a:rPr lang="en-US" sz="2000" b="1" dirty="0"/>
              <a:t>Simple Navigation</a:t>
            </a:r>
            <a:r>
              <a:rPr lang="en-US" sz="2000" dirty="0"/>
              <a:t>: Key functionalities, such as inputting preferences and viewing recommendations, were featured.</a:t>
            </a:r>
          </a:p>
          <a:p>
            <a:pPr marL="342900" indent="-342900" algn="just">
              <a:lnSpc>
                <a:spcPct val="150000"/>
              </a:lnSpc>
              <a:buFont typeface="Arial" panose="020B0604020202020204" pitchFamily="34" charset="0"/>
              <a:buChar char="•"/>
            </a:pPr>
            <a:r>
              <a:rPr lang="en-US" sz="2000" b="1" dirty="0"/>
              <a:t>Dynamic Input Options</a:t>
            </a:r>
            <a:r>
              <a:rPr lang="en-US" sz="2000" dirty="0"/>
              <a:t>: Users can input their preferences through a straightforward form.</a:t>
            </a:r>
          </a:p>
          <a:p>
            <a:pPr marL="342900" indent="-342900" algn="just">
              <a:lnSpc>
                <a:spcPct val="150000"/>
              </a:lnSpc>
              <a:buFont typeface="Arial" panose="020B0604020202020204" pitchFamily="34" charset="0"/>
              <a:buChar char="•"/>
            </a:pPr>
            <a:r>
              <a:rPr lang="en-US" sz="2000" dirty="0"/>
              <a:t> </a:t>
            </a:r>
            <a:r>
              <a:rPr lang="en-US" sz="2000" b="1" dirty="0"/>
              <a:t>Real-time Recommendations</a:t>
            </a:r>
            <a:r>
              <a:rPr lang="en-US" sz="2000" dirty="0"/>
              <a:t>: The application processes user inputs and generates real-time movie recommendations. This feature enhances user engagement, as users can see immediate results based on their preferences.</a:t>
            </a:r>
          </a:p>
        </p:txBody>
      </p:sp>
    </p:spTree>
    <p:extLst>
      <p:ext uri="{BB962C8B-B14F-4D97-AF65-F5344CB8AC3E}">
        <p14:creationId xmlns:p14="http://schemas.microsoft.com/office/powerpoint/2010/main" val="2317025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4" name="Title 1">
            <a:extLst>
              <a:ext uri="{FF2B5EF4-FFF2-40B4-BE49-F238E27FC236}">
                <a16:creationId xmlns:a16="http://schemas.microsoft.com/office/drawing/2014/main" id="{EA57F56D-4796-267D-766C-2ED1572432CE}"/>
              </a:ext>
            </a:extLst>
          </p:cNvPr>
          <p:cNvSpPr txBox="1">
            <a:spLocks/>
          </p:cNvSpPr>
          <p:nvPr/>
        </p:nvSpPr>
        <p:spPr>
          <a:xfrm>
            <a:off x="1524000" y="226243"/>
            <a:ext cx="9144000" cy="75733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bg1"/>
                </a:solidFill>
              </a:rPr>
              <a:t>Sample Output</a:t>
            </a:r>
          </a:p>
        </p:txBody>
      </p:sp>
      <p:pic>
        <p:nvPicPr>
          <p:cNvPr id="8" name="Picture 7">
            <a:extLst>
              <a:ext uri="{FF2B5EF4-FFF2-40B4-BE49-F238E27FC236}">
                <a16:creationId xmlns:a16="http://schemas.microsoft.com/office/drawing/2014/main" id="{EC32BCC7-17B7-9B0E-A993-3B6B528E89C7}"/>
              </a:ext>
            </a:extLst>
          </p:cNvPr>
          <p:cNvPicPr>
            <a:picLocks noChangeAspect="1"/>
          </p:cNvPicPr>
          <p:nvPr/>
        </p:nvPicPr>
        <p:blipFill>
          <a:blip r:embed="rId3"/>
          <a:stretch>
            <a:fillRect/>
          </a:stretch>
        </p:blipFill>
        <p:spPr>
          <a:xfrm>
            <a:off x="2817495" y="1036561"/>
            <a:ext cx="5795282" cy="5427020"/>
          </a:xfrm>
          <a:prstGeom prst="rect">
            <a:avLst/>
          </a:prstGeom>
        </p:spPr>
      </p:pic>
    </p:spTree>
    <p:extLst>
      <p:ext uri="{BB962C8B-B14F-4D97-AF65-F5344CB8AC3E}">
        <p14:creationId xmlns:p14="http://schemas.microsoft.com/office/powerpoint/2010/main" val="184326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4" name="Title 1">
            <a:extLst>
              <a:ext uri="{FF2B5EF4-FFF2-40B4-BE49-F238E27FC236}">
                <a16:creationId xmlns:a16="http://schemas.microsoft.com/office/drawing/2014/main" id="{99754C3C-0728-EC02-5F3D-7BA6DEB7955B}"/>
              </a:ext>
            </a:extLst>
          </p:cNvPr>
          <p:cNvSpPr txBox="1">
            <a:spLocks/>
          </p:cNvSpPr>
          <p:nvPr/>
        </p:nvSpPr>
        <p:spPr>
          <a:xfrm>
            <a:off x="1524000" y="226243"/>
            <a:ext cx="9144000" cy="75733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bg1"/>
                </a:solidFill>
              </a:rPr>
              <a:t>Challenges Faced</a:t>
            </a:r>
          </a:p>
        </p:txBody>
      </p:sp>
      <p:sp>
        <p:nvSpPr>
          <p:cNvPr id="8" name="TextBox 7">
            <a:extLst>
              <a:ext uri="{FF2B5EF4-FFF2-40B4-BE49-F238E27FC236}">
                <a16:creationId xmlns:a16="http://schemas.microsoft.com/office/drawing/2014/main" id="{32BDD3CE-6740-1213-0CCA-8BB49115A781}"/>
              </a:ext>
            </a:extLst>
          </p:cNvPr>
          <p:cNvSpPr txBox="1"/>
          <p:nvPr/>
        </p:nvSpPr>
        <p:spPr>
          <a:xfrm>
            <a:off x="326571" y="1329194"/>
            <a:ext cx="11538857" cy="4199611"/>
          </a:xfrm>
          <a:prstGeom prst="rect">
            <a:avLst/>
          </a:prstGeom>
          <a:noFill/>
        </p:spPr>
        <p:txBody>
          <a:bodyPr wrap="square">
            <a:spAutoFit/>
          </a:bodyPr>
          <a:lstStyle/>
          <a:p>
            <a:pPr algn="just">
              <a:lnSpc>
                <a:spcPct val="150000"/>
              </a:lnSpc>
            </a:pPr>
            <a:r>
              <a:rPr lang="en-US" sz="2000" dirty="0"/>
              <a:t>Throughout the development of the movie recommendation system, I encountered several challenges that impacted the project's trajectory:</a:t>
            </a:r>
          </a:p>
          <a:p>
            <a:pPr algn="just">
              <a:lnSpc>
                <a:spcPct val="150000"/>
              </a:lnSpc>
              <a:buFont typeface="+mj-lt"/>
              <a:buAutoNum type="arabicPeriod"/>
            </a:pPr>
            <a:r>
              <a:rPr lang="en-US" sz="2000" b="1" dirty="0"/>
              <a:t>Data Sparsity</a:t>
            </a:r>
            <a:r>
              <a:rPr lang="en-US" sz="2000" dirty="0"/>
              <a:t>: The </a:t>
            </a:r>
            <a:r>
              <a:rPr lang="en-US" sz="2000" dirty="0" err="1"/>
              <a:t>MovieLens</a:t>
            </a:r>
            <a:r>
              <a:rPr lang="en-US" sz="2000" dirty="0"/>
              <a:t> dataset presented a sparsity issue, where many users had rated only a few movies. This made it difficult to generate accurate recommendations for new or less popular films.</a:t>
            </a:r>
          </a:p>
          <a:p>
            <a:pPr algn="just">
              <a:lnSpc>
                <a:spcPct val="150000"/>
              </a:lnSpc>
              <a:buFont typeface="+mj-lt"/>
              <a:buAutoNum type="arabicPeriod"/>
            </a:pPr>
            <a:r>
              <a:rPr lang="en-US" sz="2000" b="1" dirty="0"/>
              <a:t>Scalability</a:t>
            </a:r>
            <a:r>
              <a:rPr lang="en-US" sz="2000" dirty="0"/>
              <a:t>: As the dataset increased in size, I faced performance issues during model training and evaluation. Ensuring the system remains efficient and responsive while handling larger datasets is crucial for future improvements.</a:t>
            </a:r>
          </a:p>
          <a:p>
            <a:pPr algn="just">
              <a:lnSpc>
                <a:spcPct val="150000"/>
              </a:lnSpc>
              <a:buFont typeface="+mj-lt"/>
              <a:buAutoNum type="arabicPeriod"/>
            </a:pPr>
            <a:r>
              <a:rPr lang="en-US" sz="2000" b="1" dirty="0"/>
              <a:t>Cold Start Problem</a:t>
            </a:r>
            <a:r>
              <a:rPr lang="en-US" sz="2000" dirty="0"/>
              <a:t>: New users and movies posed a challenge in generating initial recommendations due to a lack of available data. Implementing strategies like content-based filtering could help mitigate this issue.</a:t>
            </a:r>
          </a:p>
        </p:txBody>
      </p:sp>
    </p:spTree>
    <p:extLst>
      <p:ext uri="{BB962C8B-B14F-4D97-AF65-F5344CB8AC3E}">
        <p14:creationId xmlns:p14="http://schemas.microsoft.com/office/powerpoint/2010/main" val="191365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4" name="Title 1">
            <a:extLst>
              <a:ext uri="{FF2B5EF4-FFF2-40B4-BE49-F238E27FC236}">
                <a16:creationId xmlns:a16="http://schemas.microsoft.com/office/drawing/2014/main" id="{8FDA3AD9-2A76-31BC-26F5-E604205DB7BE}"/>
              </a:ext>
            </a:extLst>
          </p:cNvPr>
          <p:cNvSpPr txBox="1">
            <a:spLocks/>
          </p:cNvSpPr>
          <p:nvPr/>
        </p:nvSpPr>
        <p:spPr>
          <a:xfrm>
            <a:off x="1524000" y="226243"/>
            <a:ext cx="9144000" cy="75733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bg1"/>
                </a:solidFill>
              </a:rPr>
              <a:t>Future Work</a:t>
            </a:r>
          </a:p>
        </p:txBody>
      </p:sp>
      <p:sp>
        <p:nvSpPr>
          <p:cNvPr id="8" name="TextBox 7">
            <a:extLst>
              <a:ext uri="{FF2B5EF4-FFF2-40B4-BE49-F238E27FC236}">
                <a16:creationId xmlns:a16="http://schemas.microsoft.com/office/drawing/2014/main" id="{077A874E-6DDE-92FF-BC1B-B3294577BC93}"/>
              </a:ext>
            </a:extLst>
          </p:cNvPr>
          <p:cNvSpPr txBox="1"/>
          <p:nvPr/>
        </p:nvSpPr>
        <p:spPr>
          <a:xfrm>
            <a:off x="566057" y="1198936"/>
            <a:ext cx="11059885" cy="5122941"/>
          </a:xfrm>
          <a:prstGeom prst="rect">
            <a:avLst/>
          </a:prstGeom>
          <a:noFill/>
        </p:spPr>
        <p:txBody>
          <a:bodyPr wrap="square">
            <a:spAutoFit/>
          </a:bodyPr>
          <a:lstStyle/>
          <a:p>
            <a:pPr algn="just">
              <a:lnSpc>
                <a:spcPct val="150000"/>
              </a:lnSpc>
            </a:pPr>
            <a:r>
              <a:rPr lang="en-US" sz="2000" dirty="0"/>
              <a:t>Looking ahead, there are several avenues for enhancing the recommendation system:</a:t>
            </a:r>
          </a:p>
          <a:p>
            <a:pPr algn="just">
              <a:lnSpc>
                <a:spcPct val="150000"/>
              </a:lnSpc>
              <a:buFont typeface="+mj-lt"/>
              <a:buAutoNum type="arabicPeriod"/>
            </a:pPr>
            <a:r>
              <a:rPr lang="en-US" sz="2000" b="1" dirty="0"/>
              <a:t>Enhanced Feature Engineering</a:t>
            </a:r>
            <a:r>
              <a:rPr lang="en-US" sz="2000" dirty="0"/>
              <a:t>: Exploring additional features, such as user demographics and movie genres, can improve the personalization of recommendations.</a:t>
            </a:r>
          </a:p>
          <a:p>
            <a:pPr algn="just">
              <a:lnSpc>
                <a:spcPct val="150000"/>
              </a:lnSpc>
              <a:buFont typeface="+mj-lt"/>
              <a:buAutoNum type="arabicPeriod"/>
            </a:pPr>
            <a:r>
              <a:rPr lang="en-US" sz="2000" b="1" dirty="0"/>
              <a:t>Integration of Deep Learning</a:t>
            </a:r>
            <a:r>
              <a:rPr lang="en-US" sz="2000" dirty="0"/>
              <a:t>: I plan to investigate deep learning techniques for better capturing complex user-item interactions, potentially leading to improved recommendation accuracy.</a:t>
            </a:r>
          </a:p>
          <a:p>
            <a:pPr algn="just">
              <a:lnSpc>
                <a:spcPct val="150000"/>
              </a:lnSpc>
              <a:buFont typeface="+mj-lt"/>
              <a:buAutoNum type="arabicPeriod"/>
            </a:pPr>
            <a:r>
              <a:rPr lang="en-US" sz="2000" b="1" dirty="0"/>
              <a:t>Real-Time Recommendations</a:t>
            </a:r>
            <a:r>
              <a:rPr lang="en-US" sz="2000" dirty="0"/>
              <a:t>: Developing capabilities for real-time recommendations based on user behavior and preferences can enhance user experience and engagement.</a:t>
            </a:r>
          </a:p>
          <a:p>
            <a:pPr algn="just">
              <a:lnSpc>
                <a:spcPct val="150000"/>
              </a:lnSpc>
              <a:buFont typeface="+mj-lt"/>
              <a:buAutoNum type="arabicPeriod"/>
            </a:pPr>
            <a:r>
              <a:rPr lang="en-US" sz="2000" b="1" dirty="0"/>
              <a:t>User Interface Improvements</a:t>
            </a:r>
            <a:r>
              <a:rPr lang="en-US" sz="2000" dirty="0"/>
              <a:t>: Enhancing the user interface to make it more interactive and visually appealing will encourage user engagement and feedback.</a:t>
            </a:r>
          </a:p>
          <a:p>
            <a:pPr algn="just">
              <a:lnSpc>
                <a:spcPct val="150000"/>
              </a:lnSpc>
            </a:pPr>
            <a:r>
              <a:rPr lang="en-US" sz="2000" dirty="0"/>
              <a:t>By addressing these challenges and pursuing future enhancements, I aim to create a more robust and effective movie recommendation system that meets user needs and expectations</a:t>
            </a:r>
          </a:p>
        </p:txBody>
      </p:sp>
    </p:spTree>
    <p:extLst>
      <p:ext uri="{BB962C8B-B14F-4D97-AF65-F5344CB8AC3E}">
        <p14:creationId xmlns:p14="http://schemas.microsoft.com/office/powerpoint/2010/main" val="1504397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4" name="Title 1">
            <a:extLst>
              <a:ext uri="{FF2B5EF4-FFF2-40B4-BE49-F238E27FC236}">
                <a16:creationId xmlns:a16="http://schemas.microsoft.com/office/drawing/2014/main" id="{CCDA530A-E99B-21D6-1E26-3409E425C1B9}"/>
              </a:ext>
            </a:extLst>
          </p:cNvPr>
          <p:cNvSpPr txBox="1">
            <a:spLocks/>
          </p:cNvSpPr>
          <p:nvPr/>
        </p:nvSpPr>
        <p:spPr>
          <a:xfrm>
            <a:off x="1524000" y="226243"/>
            <a:ext cx="9144000" cy="75733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bg1"/>
                </a:solidFill>
              </a:rPr>
              <a:t>Conclusion</a:t>
            </a:r>
          </a:p>
        </p:txBody>
      </p:sp>
      <p:sp>
        <p:nvSpPr>
          <p:cNvPr id="8" name="TextBox 7">
            <a:extLst>
              <a:ext uri="{FF2B5EF4-FFF2-40B4-BE49-F238E27FC236}">
                <a16:creationId xmlns:a16="http://schemas.microsoft.com/office/drawing/2014/main" id="{10A9C296-5424-8B69-AC50-DC01E1606070}"/>
              </a:ext>
            </a:extLst>
          </p:cNvPr>
          <p:cNvSpPr txBox="1"/>
          <p:nvPr/>
        </p:nvSpPr>
        <p:spPr>
          <a:xfrm>
            <a:off x="269966" y="1008737"/>
            <a:ext cx="11652068" cy="5122941"/>
          </a:xfrm>
          <a:prstGeom prst="rect">
            <a:avLst/>
          </a:prstGeom>
          <a:noFill/>
        </p:spPr>
        <p:txBody>
          <a:bodyPr wrap="square">
            <a:spAutoFit/>
          </a:bodyPr>
          <a:lstStyle/>
          <a:p>
            <a:pPr algn="just">
              <a:lnSpc>
                <a:spcPct val="150000"/>
              </a:lnSpc>
            </a:pPr>
            <a:r>
              <a:rPr lang="en-US" sz="2000" dirty="0"/>
              <a:t>In conclusion, the movie recommendation system project successfully demonstrated the application of collaborative filtering techniques to predict user ratings and provide tailored movie suggestions. Key accomplishments include:</a:t>
            </a:r>
          </a:p>
          <a:p>
            <a:pPr marL="342900" indent="-342900" algn="just">
              <a:lnSpc>
                <a:spcPct val="150000"/>
              </a:lnSpc>
              <a:buFont typeface="Arial" panose="020B0604020202020204" pitchFamily="34" charset="0"/>
              <a:buChar char="•"/>
            </a:pPr>
            <a:r>
              <a:rPr lang="en-US" sz="2000" b="1" dirty="0"/>
              <a:t>Model Development</a:t>
            </a:r>
            <a:r>
              <a:rPr lang="en-US" sz="2000" dirty="0"/>
              <a:t>: I utilized the </a:t>
            </a:r>
            <a:r>
              <a:rPr lang="en-US" sz="2000" dirty="0" err="1"/>
              <a:t>SVDpp</a:t>
            </a:r>
            <a:r>
              <a:rPr lang="en-US" sz="2000" dirty="0"/>
              <a:t> algorithm for collaborative filtering, which effectively captured user-item interactions and generated recommendations for users based on their historical preferences.</a:t>
            </a:r>
          </a:p>
          <a:p>
            <a:pPr marL="342900" indent="-342900" algn="just">
              <a:lnSpc>
                <a:spcPct val="150000"/>
              </a:lnSpc>
              <a:buFont typeface="Arial" panose="020B0604020202020204" pitchFamily="34" charset="0"/>
              <a:buChar char="•"/>
            </a:pPr>
            <a:r>
              <a:rPr lang="en-US" sz="2000" b="1" dirty="0"/>
              <a:t>Performance Metrics</a:t>
            </a:r>
            <a:r>
              <a:rPr lang="en-US" sz="2000" dirty="0"/>
              <a:t>: The system was evaluated using RMSE and MAPE, showing satisfactory accuracy and predictive capabilities in recommending movies, enhancing user experience.</a:t>
            </a:r>
          </a:p>
          <a:p>
            <a:pPr marL="342900" indent="-342900" algn="just">
              <a:lnSpc>
                <a:spcPct val="150000"/>
              </a:lnSpc>
              <a:buFont typeface="Arial" panose="020B0604020202020204" pitchFamily="34" charset="0"/>
              <a:buChar char="•"/>
            </a:pPr>
            <a:r>
              <a:rPr lang="en-US" sz="2000" b="1" dirty="0"/>
              <a:t>User-Friendly Interface</a:t>
            </a:r>
            <a:r>
              <a:rPr lang="en-US" sz="2000" dirty="0"/>
              <a:t>: The </a:t>
            </a:r>
            <a:r>
              <a:rPr lang="en-US" sz="2000" dirty="0" err="1"/>
              <a:t>Streamlit</a:t>
            </a:r>
            <a:r>
              <a:rPr lang="en-US" sz="2000" dirty="0"/>
              <a:t>-based web interface facilitated easy interaction, allowing users to obtain personalized movie recommendations with just a few clicks.</a:t>
            </a:r>
          </a:p>
          <a:p>
            <a:pPr algn="just">
              <a:lnSpc>
                <a:spcPct val="150000"/>
              </a:lnSpc>
            </a:pPr>
            <a:r>
              <a:rPr lang="en-US" sz="2000" dirty="0"/>
              <a:t>This project not only showcases the practical application of recommendation systems but also highlights the potential for further research and improvement in this domain. Thank you for your attention!</a:t>
            </a:r>
          </a:p>
        </p:txBody>
      </p:sp>
    </p:spTree>
    <p:extLst>
      <p:ext uri="{BB962C8B-B14F-4D97-AF65-F5344CB8AC3E}">
        <p14:creationId xmlns:p14="http://schemas.microsoft.com/office/powerpoint/2010/main" val="947553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pic>
        <p:nvPicPr>
          <p:cNvPr id="6" name="Picture 5">
            <a:extLst>
              <a:ext uri="{FF2B5EF4-FFF2-40B4-BE49-F238E27FC236}">
                <a16:creationId xmlns:a16="http://schemas.microsoft.com/office/drawing/2014/main" id="{E56F1471-17BC-B968-9B4C-0102886ECB4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612571" y="1741516"/>
            <a:ext cx="6008915" cy="4015048"/>
          </a:xfrm>
          <a:prstGeom prst="rect">
            <a:avLst/>
          </a:prstGeom>
        </p:spPr>
      </p:pic>
    </p:spTree>
    <p:extLst>
      <p:ext uri="{BB962C8B-B14F-4D97-AF65-F5344CB8AC3E}">
        <p14:creationId xmlns:p14="http://schemas.microsoft.com/office/powerpoint/2010/main" val="290409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6" name="TextBox 5">
            <a:extLst>
              <a:ext uri="{FF2B5EF4-FFF2-40B4-BE49-F238E27FC236}">
                <a16:creationId xmlns:a16="http://schemas.microsoft.com/office/drawing/2014/main" id="{1367686D-19F0-8F84-A054-76BE7AD81172}"/>
              </a:ext>
            </a:extLst>
          </p:cNvPr>
          <p:cNvSpPr txBox="1"/>
          <p:nvPr/>
        </p:nvSpPr>
        <p:spPr>
          <a:xfrm>
            <a:off x="1276350" y="1708073"/>
            <a:ext cx="6301818" cy="44670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400" dirty="0"/>
              <a:t>Introduction</a:t>
            </a:r>
          </a:p>
          <a:p>
            <a:pPr marL="285750" indent="-285750">
              <a:lnSpc>
                <a:spcPct val="150000"/>
              </a:lnSpc>
              <a:buFont typeface="Arial" panose="020B0604020202020204" pitchFamily="34" charset="0"/>
              <a:buChar char="•"/>
            </a:pPr>
            <a:r>
              <a:rPr lang="en-IN" sz="2400" dirty="0"/>
              <a:t>Problem Statement</a:t>
            </a:r>
          </a:p>
          <a:p>
            <a:pPr marL="285750" indent="-285750">
              <a:lnSpc>
                <a:spcPct val="150000"/>
              </a:lnSpc>
              <a:buFont typeface="Arial" panose="020B0604020202020204" pitchFamily="34" charset="0"/>
              <a:buChar char="•"/>
            </a:pPr>
            <a:r>
              <a:rPr lang="en-IN" sz="2400" dirty="0"/>
              <a:t>Objectives</a:t>
            </a:r>
          </a:p>
          <a:p>
            <a:pPr marL="285750" indent="-285750">
              <a:lnSpc>
                <a:spcPct val="150000"/>
              </a:lnSpc>
              <a:buFont typeface="Arial" panose="020B0604020202020204" pitchFamily="34" charset="0"/>
              <a:buChar char="•"/>
            </a:pPr>
            <a:r>
              <a:rPr lang="en-IN" sz="2400" dirty="0"/>
              <a:t>Data Collection</a:t>
            </a:r>
          </a:p>
          <a:p>
            <a:pPr marL="285750" indent="-285750">
              <a:lnSpc>
                <a:spcPct val="150000"/>
              </a:lnSpc>
              <a:buFont typeface="Arial" panose="020B0604020202020204" pitchFamily="34" charset="0"/>
              <a:buChar char="•"/>
            </a:pPr>
            <a:r>
              <a:rPr lang="en-IN" sz="2400" dirty="0"/>
              <a:t>Data Preprocessing</a:t>
            </a:r>
          </a:p>
          <a:p>
            <a:pPr marL="285750" indent="-285750">
              <a:lnSpc>
                <a:spcPct val="150000"/>
              </a:lnSpc>
              <a:buFont typeface="Arial" panose="020B0604020202020204" pitchFamily="34" charset="0"/>
              <a:buChar char="•"/>
            </a:pPr>
            <a:r>
              <a:rPr lang="en-IN" sz="2400" dirty="0"/>
              <a:t>Model Selection &amp; Algorithm</a:t>
            </a:r>
          </a:p>
          <a:p>
            <a:pPr marL="285750" indent="-285750">
              <a:lnSpc>
                <a:spcPct val="150000"/>
              </a:lnSpc>
              <a:buFont typeface="Arial" panose="020B0604020202020204" pitchFamily="34" charset="0"/>
              <a:buChar char="•"/>
            </a:pPr>
            <a:endParaRPr lang="en-IN" sz="2400" dirty="0"/>
          </a:p>
          <a:p>
            <a:pPr marL="285750" indent="-285750">
              <a:lnSpc>
                <a:spcPct val="150000"/>
              </a:lnSpc>
              <a:buFont typeface="Arial" panose="020B0604020202020204" pitchFamily="34" charset="0"/>
              <a:buChar char="•"/>
            </a:pPr>
            <a:endParaRPr lang="en-IN" sz="2400" dirty="0"/>
          </a:p>
        </p:txBody>
      </p:sp>
      <p:sp>
        <p:nvSpPr>
          <p:cNvPr id="8" name="Title 1">
            <a:extLst>
              <a:ext uri="{FF2B5EF4-FFF2-40B4-BE49-F238E27FC236}">
                <a16:creationId xmlns:a16="http://schemas.microsoft.com/office/drawing/2014/main" id="{845900E7-BAAC-0E26-D63D-E6D6B3338BEC}"/>
              </a:ext>
            </a:extLst>
          </p:cNvPr>
          <p:cNvSpPr txBox="1">
            <a:spLocks/>
          </p:cNvSpPr>
          <p:nvPr/>
        </p:nvSpPr>
        <p:spPr>
          <a:xfrm>
            <a:off x="1524000" y="226243"/>
            <a:ext cx="9144000" cy="75733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Contents</a:t>
            </a:r>
            <a:endParaRPr lang="en-IN" b="1" dirty="0">
              <a:solidFill>
                <a:schemeClr val="bg1"/>
              </a:solidFill>
            </a:endParaRPr>
          </a:p>
        </p:txBody>
      </p:sp>
      <p:sp>
        <p:nvSpPr>
          <p:cNvPr id="13" name="TextBox 12">
            <a:extLst>
              <a:ext uri="{FF2B5EF4-FFF2-40B4-BE49-F238E27FC236}">
                <a16:creationId xmlns:a16="http://schemas.microsoft.com/office/drawing/2014/main" id="{09ACF7CF-E513-C30F-7BC1-BF014B5DC631}"/>
              </a:ext>
            </a:extLst>
          </p:cNvPr>
          <p:cNvSpPr txBox="1"/>
          <p:nvPr/>
        </p:nvSpPr>
        <p:spPr>
          <a:xfrm>
            <a:off x="6282302" y="1677724"/>
            <a:ext cx="6301818" cy="33590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400" dirty="0"/>
              <a:t>Model Training</a:t>
            </a:r>
          </a:p>
          <a:p>
            <a:pPr marL="285750" indent="-285750">
              <a:lnSpc>
                <a:spcPct val="150000"/>
              </a:lnSpc>
              <a:buFont typeface="Arial" panose="020B0604020202020204" pitchFamily="34" charset="0"/>
              <a:buChar char="•"/>
            </a:pPr>
            <a:r>
              <a:rPr lang="en-IN" sz="2400" dirty="0"/>
              <a:t>Evaluation Metrics</a:t>
            </a:r>
          </a:p>
          <a:p>
            <a:pPr marL="285750" indent="-285750">
              <a:lnSpc>
                <a:spcPct val="150000"/>
              </a:lnSpc>
              <a:buFont typeface="Arial" panose="020B0604020202020204" pitchFamily="34" charset="0"/>
              <a:buChar char="•"/>
            </a:pPr>
            <a:r>
              <a:rPr lang="en-IN" sz="2400" dirty="0"/>
              <a:t>Interface and Sample Output</a:t>
            </a:r>
          </a:p>
          <a:p>
            <a:pPr marL="285750" indent="-285750">
              <a:lnSpc>
                <a:spcPct val="150000"/>
              </a:lnSpc>
              <a:buFont typeface="Arial" panose="020B0604020202020204" pitchFamily="34" charset="0"/>
              <a:buChar char="•"/>
            </a:pPr>
            <a:r>
              <a:rPr lang="en-IN" sz="2400" dirty="0"/>
              <a:t>Challenges Faced</a:t>
            </a:r>
          </a:p>
          <a:p>
            <a:pPr marL="285750" indent="-285750">
              <a:lnSpc>
                <a:spcPct val="150000"/>
              </a:lnSpc>
              <a:buFont typeface="Arial" panose="020B0604020202020204" pitchFamily="34" charset="0"/>
              <a:buChar char="•"/>
            </a:pPr>
            <a:r>
              <a:rPr lang="en-IN" sz="2400" dirty="0"/>
              <a:t>Future Work</a:t>
            </a:r>
          </a:p>
          <a:p>
            <a:pPr marL="285750" indent="-285750">
              <a:lnSpc>
                <a:spcPct val="150000"/>
              </a:lnSpc>
              <a:buFont typeface="Arial" panose="020B0604020202020204" pitchFamily="34" charset="0"/>
              <a:buChar char="•"/>
            </a:pPr>
            <a:r>
              <a:rPr lang="en-IN" sz="2400" dirty="0"/>
              <a:t>Conclusion</a:t>
            </a:r>
          </a:p>
        </p:txBody>
      </p:sp>
    </p:spTree>
    <p:extLst>
      <p:ext uri="{BB962C8B-B14F-4D97-AF65-F5344CB8AC3E}">
        <p14:creationId xmlns:p14="http://schemas.microsoft.com/office/powerpoint/2010/main" val="198405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4" name="Title 1">
            <a:extLst>
              <a:ext uri="{FF2B5EF4-FFF2-40B4-BE49-F238E27FC236}">
                <a16:creationId xmlns:a16="http://schemas.microsoft.com/office/drawing/2014/main" id="{BAA4CE0A-EE66-B938-04B8-8A697CE09D2D}"/>
              </a:ext>
            </a:extLst>
          </p:cNvPr>
          <p:cNvSpPr txBox="1">
            <a:spLocks/>
          </p:cNvSpPr>
          <p:nvPr/>
        </p:nvSpPr>
        <p:spPr>
          <a:xfrm>
            <a:off x="1524000" y="226243"/>
            <a:ext cx="9144000" cy="75733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bg1"/>
                </a:solidFill>
              </a:rPr>
              <a:t>Introduction</a:t>
            </a:r>
          </a:p>
        </p:txBody>
      </p:sp>
      <p:sp>
        <p:nvSpPr>
          <p:cNvPr id="8" name="TextBox 7">
            <a:extLst>
              <a:ext uri="{FF2B5EF4-FFF2-40B4-BE49-F238E27FC236}">
                <a16:creationId xmlns:a16="http://schemas.microsoft.com/office/drawing/2014/main" id="{70404440-1C59-675D-EB08-140363789A86}"/>
              </a:ext>
            </a:extLst>
          </p:cNvPr>
          <p:cNvSpPr txBox="1"/>
          <p:nvPr/>
        </p:nvSpPr>
        <p:spPr>
          <a:xfrm>
            <a:off x="471340" y="1075654"/>
            <a:ext cx="11180190" cy="1429622"/>
          </a:xfrm>
          <a:prstGeom prst="rect">
            <a:avLst/>
          </a:prstGeom>
          <a:noFill/>
        </p:spPr>
        <p:txBody>
          <a:bodyPr wrap="square">
            <a:spAutoFit/>
          </a:bodyPr>
          <a:lstStyle/>
          <a:p>
            <a:pPr algn="just">
              <a:lnSpc>
                <a:spcPct val="150000"/>
              </a:lnSpc>
            </a:pPr>
            <a:r>
              <a:rPr lang="en-US" sz="2000" dirty="0"/>
              <a:t>A recommendation system is a type of information filtering system designed to predict user preferences and suggest items accordingly. These systems leverage data analytics and algorithms to analyze user behavior, preferences, and interactions with various items (e.g., movies, products, etc.).</a:t>
            </a:r>
            <a:endParaRPr lang="en-IN" sz="2000" dirty="0"/>
          </a:p>
        </p:txBody>
      </p:sp>
      <p:sp>
        <p:nvSpPr>
          <p:cNvPr id="13" name="TextBox 12">
            <a:extLst>
              <a:ext uri="{FF2B5EF4-FFF2-40B4-BE49-F238E27FC236}">
                <a16:creationId xmlns:a16="http://schemas.microsoft.com/office/drawing/2014/main" id="{4079CE8B-EE8E-CDBC-9997-E3009DB74501}"/>
              </a:ext>
            </a:extLst>
          </p:cNvPr>
          <p:cNvSpPr txBox="1"/>
          <p:nvPr/>
        </p:nvSpPr>
        <p:spPr>
          <a:xfrm>
            <a:off x="381785" y="2551985"/>
            <a:ext cx="11359299" cy="3835024"/>
          </a:xfrm>
          <a:prstGeom prst="rect">
            <a:avLst/>
          </a:prstGeom>
          <a:noFill/>
        </p:spPr>
        <p:txBody>
          <a:bodyPr wrap="square">
            <a:spAutoFit/>
          </a:bodyPr>
          <a:lstStyle/>
          <a:p>
            <a:pPr algn="just">
              <a:lnSpc>
                <a:spcPct val="150000"/>
              </a:lnSpc>
            </a:pPr>
            <a:r>
              <a:rPr lang="en-US" sz="2000" b="1" dirty="0"/>
              <a:t>Importance of Recommendation Systems:</a:t>
            </a:r>
            <a:endParaRPr lang="en-US" sz="2000" dirty="0"/>
          </a:p>
          <a:p>
            <a:pPr marL="342900" indent="-342900" algn="just">
              <a:lnSpc>
                <a:spcPct val="150000"/>
              </a:lnSpc>
              <a:buFont typeface="Arial" panose="020B0604020202020204" pitchFamily="34" charset="0"/>
              <a:buChar char="•"/>
            </a:pPr>
            <a:r>
              <a:rPr lang="en-US" b="1" dirty="0"/>
              <a:t>Enhancing User Experience:</a:t>
            </a:r>
            <a:r>
              <a:rPr lang="en-US" dirty="0"/>
              <a:t> By providing personalized suggestions, recommendation systems improve user satisfaction and engagement. Users are more likely to discover relevant content, leading to increased retention and usage.</a:t>
            </a:r>
          </a:p>
          <a:p>
            <a:pPr marL="342900" indent="-342900" algn="just">
              <a:lnSpc>
                <a:spcPct val="150000"/>
              </a:lnSpc>
              <a:buFont typeface="Arial" panose="020B0604020202020204" pitchFamily="34" charset="0"/>
              <a:buChar char="•"/>
            </a:pPr>
            <a:r>
              <a:rPr lang="en-US" b="1" dirty="0"/>
              <a:t>Driving Revenue:</a:t>
            </a:r>
            <a:r>
              <a:rPr lang="en-US" dirty="0"/>
              <a:t> In e-commerce and streaming platforms, effective recommendations can significantly boost sales and viewership. Personalized recommendations encourage users to explore more products or content, leading to higher conversion rates.</a:t>
            </a:r>
          </a:p>
          <a:p>
            <a:pPr marL="342900" indent="-342900" algn="just">
              <a:lnSpc>
                <a:spcPct val="150000"/>
              </a:lnSpc>
              <a:buFont typeface="Arial" panose="020B0604020202020204" pitchFamily="34" charset="0"/>
              <a:buChar char="•"/>
            </a:pPr>
            <a:r>
              <a:rPr lang="en-US" b="1" dirty="0"/>
              <a:t>Navigating Information Overload:</a:t>
            </a:r>
            <a:r>
              <a:rPr lang="en-US" dirty="0"/>
              <a:t> With vast amounts of data available, users often face the challenge of information overload. Recommendation systems help filter out noise and present users with tailored options.</a:t>
            </a:r>
          </a:p>
        </p:txBody>
      </p:sp>
    </p:spTree>
    <p:extLst>
      <p:ext uri="{BB962C8B-B14F-4D97-AF65-F5344CB8AC3E}">
        <p14:creationId xmlns:p14="http://schemas.microsoft.com/office/powerpoint/2010/main" val="49149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6" name="Title 1">
            <a:extLst>
              <a:ext uri="{FF2B5EF4-FFF2-40B4-BE49-F238E27FC236}">
                <a16:creationId xmlns:a16="http://schemas.microsoft.com/office/drawing/2014/main" id="{B8AF6850-1E6C-8824-B016-B5D0F94E8309}"/>
              </a:ext>
            </a:extLst>
          </p:cNvPr>
          <p:cNvSpPr txBox="1">
            <a:spLocks/>
          </p:cNvSpPr>
          <p:nvPr/>
        </p:nvSpPr>
        <p:spPr>
          <a:xfrm>
            <a:off x="1524000" y="179109"/>
            <a:ext cx="9144000" cy="823324"/>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bg1"/>
                </a:solidFill>
              </a:rPr>
              <a:t>Problem Statement</a:t>
            </a:r>
          </a:p>
        </p:txBody>
      </p:sp>
      <p:sp>
        <p:nvSpPr>
          <p:cNvPr id="8" name="Subtitle 2">
            <a:extLst>
              <a:ext uri="{FF2B5EF4-FFF2-40B4-BE49-F238E27FC236}">
                <a16:creationId xmlns:a16="http://schemas.microsoft.com/office/drawing/2014/main" id="{BC151C3A-47CB-B96C-D6ED-123BC9F88150}"/>
              </a:ext>
            </a:extLst>
          </p:cNvPr>
          <p:cNvSpPr txBox="1">
            <a:spLocks/>
          </p:cNvSpPr>
          <p:nvPr/>
        </p:nvSpPr>
        <p:spPr>
          <a:xfrm>
            <a:off x="256095" y="1281449"/>
            <a:ext cx="11679810" cy="37332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Font typeface="Arial" panose="020B0604020202020204" pitchFamily="34" charset="0"/>
              <a:buChar char="•"/>
            </a:pPr>
            <a:r>
              <a:rPr lang="en-US" sz="2000" dirty="0"/>
              <a:t>In the era of digital entertainment, users are overwhelmed with a vast array of movies to choose from. A personalized recommendation system can enhance user experience by suggesting movies tailored to individual preferences.</a:t>
            </a:r>
          </a:p>
          <a:p>
            <a:pPr marL="342900" indent="-342900" algn="just">
              <a:lnSpc>
                <a:spcPct val="150000"/>
              </a:lnSpc>
              <a:buFont typeface="Arial" panose="020B0604020202020204" pitchFamily="34" charset="0"/>
              <a:buChar char="•"/>
            </a:pPr>
            <a:r>
              <a:rPr lang="en-US" sz="2000" dirty="0"/>
              <a:t>This project aims to build an intelligent Movie Recommendation System using collaborative filtering techniques. This system will analyze user ratings and preferences to suggest movies that users are likely to enjoy.</a:t>
            </a:r>
            <a:endParaRPr lang="en-IN" sz="2000" dirty="0"/>
          </a:p>
        </p:txBody>
      </p:sp>
    </p:spTree>
    <p:extLst>
      <p:ext uri="{BB962C8B-B14F-4D97-AF65-F5344CB8AC3E}">
        <p14:creationId xmlns:p14="http://schemas.microsoft.com/office/powerpoint/2010/main" val="23871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4" name="Title 1">
            <a:extLst>
              <a:ext uri="{FF2B5EF4-FFF2-40B4-BE49-F238E27FC236}">
                <a16:creationId xmlns:a16="http://schemas.microsoft.com/office/drawing/2014/main" id="{7F45F5A7-F40E-60F5-541F-64804DADC24F}"/>
              </a:ext>
            </a:extLst>
          </p:cNvPr>
          <p:cNvSpPr txBox="1">
            <a:spLocks/>
          </p:cNvSpPr>
          <p:nvPr/>
        </p:nvSpPr>
        <p:spPr>
          <a:xfrm>
            <a:off x="1524000" y="226243"/>
            <a:ext cx="9144000" cy="75733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bg1"/>
                </a:solidFill>
              </a:rPr>
              <a:t>Objectives</a:t>
            </a:r>
          </a:p>
        </p:txBody>
      </p:sp>
      <p:sp>
        <p:nvSpPr>
          <p:cNvPr id="8" name="TextBox 7">
            <a:extLst>
              <a:ext uri="{FF2B5EF4-FFF2-40B4-BE49-F238E27FC236}">
                <a16:creationId xmlns:a16="http://schemas.microsoft.com/office/drawing/2014/main" id="{4A5B4B5E-9C7F-4BC2-5A6C-930DE20F9194}"/>
              </a:ext>
            </a:extLst>
          </p:cNvPr>
          <p:cNvSpPr txBox="1"/>
          <p:nvPr/>
        </p:nvSpPr>
        <p:spPr>
          <a:xfrm>
            <a:off x="510618" y="1209822"/>
            <a:ext cx="11170763" cy="5122941"/>
          </a:xfrm>
          <a:prstGeom prst="rect">
            <a:avLst/>
          </a:prstGeom>
          <a:noFill/>
        </p:spPr>
        <p:txBody>
          <a:bodyPr wrap="square">
            <a:spAutoFit/>
          </a:bodyPr>
          <a:lstStyle/>
          <a:p>
            <a:pPr algn="just">
              <a:lnSpc>
                <a:spcPct val="150000"/>
              </a:lnSpc>
            </a:pPr>
            <a:r>
              <a:rPr lang="en-US" sz="2000" dirty="0"/>
              <a:t>The primary objective of this project is to develop a robust Movie Recommendation System that accurately predicts user ratings for movies, thereby enabling personalized recommendations. Key goals include:</a:t>
            </a:r>
          </a:p>
          <a:p>
            <a:pPr marL="800100" lvl="1" indent="-342900" algn="just">
              <a:lnSpc>
                <a:spcPct val="150000"/>
              </a:lnSpc>
              <a:buFont typeface="Arial" panose="020B0604020202020204" pitchFamily="34" charset="0"/>
              <a:buChar char="•"/>
            </a:pPr>
            <a:r>
              <a:rPr lang="en-US" sz="2000" b="1" dirty="0"/>
              <a:t>User-Centric Recommendations</a:t>
            </a:r>
            <a:r>
              <a:rPr lang="en-US" sz="2000" dirty="0"/>
              <a:t>: To provide tailored movie suggestions based on individual user preferences and past ratings.</a:t>
            </a:r>
          </a:p>
          <a:p>
            <a:pPr marL="800100" lvl="1" indent="-342900" algn="just">
              <a:lnSpc>
                <a:spcPct val="150000"/>
              </a:lnSpc>
              <a:buFont typeface="Arial" panose="020B0604020202020204" pitchFamily="34" charset="0"/>
              <a:buChar char="•"/>
            </a:pPr>
            <a:r>
              <a:rPr lang="en-US" sz="2000" b="1" dirty="0"/>
              <a:t>Utilization of Collaborative Filtering</a:t>
            </a:r>
            <a:r>
              <a:rPr lang="en-US" sz="2000" dirty="0"/>
              <a:t>: To implement collaborative filtering techniques, specifically the </a:t>
            </a:r>
            <a:r>
              <a:rPr lang="en-US" sz="2000" dirty="0" err="1"/>
              <a:t>SVDpp</a:t>
            </a:r>
            <a:r>
              <a:rPr lang="en-US" sz="2000" dirty="0"/>
              <a:t> algorithm, to leverage user-item interaction data for improved recommendations.</a:t>
            </a:r>
          </a:p>
          <a:p>
            <a:pPr marL="800100" lvl="1" indent="-342900" algn="just">
              <a:lnSpc>
                <a:spcPct val="150000"/>
              </a:lnSpc>
              <a:buFont typeface="Arial" panose="020B0604020202020204" pitchFamily="34" charset="0"/>
              <a:buChar char="•"/>
            </a:pPr>
            <a:r>
              <a:rPr lang="en-US" sz="2000" b="1" dirty="0"/>
              <a:t>Performance Evaluation</a:t>
            </a:r>
            <a:r>
              <a:rPr lang="en-US" sz="2000" dirty="0"/>
              <a:t>: To assess the model’s effectiveness using RMSE and MAPE metrics, ensuring the reliability and accuracy of the recommendations generated.</a:t>
            </a:r>
          </a:p>
          <a:p>
            <a:pPr marL="800100" lvl="1" indent="-342900" algn="just">
              <a:lnSpc>
                <a:spcPct val="150000"/>
              </a:lnSpc>
              <a:buFont typeface="Arial" panose="020B0604020202020204" pitchFamily="34" charset="0"/>
              <a:buChar char="•"/>
            </a:pPr>
            <a:r>
              <a:rPr lang="en-US" sz="2000" dirty="0"/>
              <a:t>Through this project, I aim to enhance the movie discovery experience, making it more engaging and efficient for users.</a:t>
            </a:r>
          </a:p>
        </p:txBody>
      </p:sp>
    </p:spTree>
    <p:extLst>
      <p:ext uri="{BB962C8B-B14F-4D97-AF65-F5344CB8AC3E}">
        <p14:creationId xmlns:p14="http://schemas.microsoft.com/office/powerpoint/2010/main" val="2727117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4" name="Title 1">
            <a:extLst>
              <a:ext uri="{FF2B5EF4-FFF2-40B4-BE49-F238E27FC236}">
                <a16:creationId xmlns:a16="http://schemas.microsoft.com/office/drawing/2014/main" id="{99E0E830-CC3D-BF28-88FF-BC801F5BAC64}"/>
              </a:ext>
            </a:extLst>
          </p:cNvPr>
          <p:cNvSpPr txBox="1">
            <a:spLocks/>
          </p:cNvSpPr>
          <p:nvPr/>
        </p:nvSpPr>
        <p:spPr>
          <a:xfrm>
            <a:off x="1307184" y="224283"/>
            <a:ext cx="9144000" cy="606506"/>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bg1"/>
                </a:solidFill>
              </a:rPr>
              <a:t>Data Collection</a:t>
            </a:r>
          </a:p>
        </p:txBody>
      </p:sp>
      <p:sp>
        <p:nvSpPr>
          <p:cNvPr id="6" name="TextBox 5">
            <a:extLst>
              <a:ext uri="{FF2B5EF4-FFF2-40B4-BE49-F238E27FC236}">
                <a16:creationId xmlns:a16="http://schemas.microsoft.com/office/drawing/2014/main" id="{0C9901E7-7AF2-3121-C3F0-0589FC114E94}"/>
              </a:ext>
            </a:extLst>
          </p:cNvPr>
          <p:cNvSpPr txBox="1"/>
          <p:nvPr/>
        </p:nvSpPr>
        <p:spPr>
          <a:xfrm>
            <a:off x="342616" y="1232416"/>
            <a:ext cx="11764651" cy="4555093"/>
          </a:xfrm>
          <a:prstGeom prst="rect">
            <a:avLst/>
          </a:prstGeom>
          <a:noFill/>
        </p:spPr>
        <p:txBody>
          <a:bodyPr wrap="square" rtlCol="0">
            <a:spAutoFit/>
          </a:bodyPr>
          <a:lstStyle/>
          <a:p>
            <a:pPr algn="just">
              <a:lnSpc>
                <a:spcPct val="150000"/>
              </a:lnSpc>
            </a:pPr>
            <a:r>
              <a:rPr lang="en-US" sz="2000" dirty="0"/>
              <a:t>I considered two datasets for this project: TMDB and </a:t>
            </a:r>
            <a:r>
              <a:rPr lang="en-US" sz="2000" dirty="0" err="1"/>
              <a:t>MovieLens</a:t>
            </a:r>
            <a:r>
              <a:rPr lang="en-US" sz="2000" dirty="0"/>
              <a:t>.</a:t>
            </a:r>
          </a:p>
          <a:p>
            <a:pPr marL="742950" lvl="1" indent="-285750" algn="just">
              <a:lnSpc>
                <a:spcPct val="150000"/>
              </a:lnSpc>
              <a:buFont typeface="Arial" panose="020B0604020202020204" pitchFamily="34" charset="0"/>
              <a:buChar char="•"/>
            </a:pPr>
            <a:r>
              <a:rPr lang="en-US" sz="2000" b="1" dirty="0"/>
              <a:t>TMDB Dataset:</a:t>
            </a:r>
            <a:endParaRPr lang="en-US" sz="2000" dirty="0"/>
          </a:p>
          <a:p>
            <a:pPr marL="1143000" lvl="2" indent="-228600" algn="just">
              <a:buFont typeface="Arial" panose="020B0604020202020204" pitchFamily="34" charset="0"/>
              <a:buChar char="•"/>
            </a:pPr>
            <a:r>
              <a:rPr lang="en-US" sz="2000" dirty="0"/>
              <a:t>Contains extensive metadata about movies.</a:t>
            </a:r>
          </a:p>
          <a:p>
            <a:pPr marL="1143000" lvl="2" indent="-228600" algn="just">
              <a:buFont typeface="Arial" panose="020B0604020202020204" pitchFamily="34" charset="0"/>
              <a:buChar char="•"/>
            </a:pPr>
            <a:r>
              <a:rPr lang="en-US" sz="2000" dirty="0"/>
              <a:t>Useful for content-based recommendations.</a:t>
            </a:r>
          </a:p>
          <a:p>
            <a:pPr marL="742950" lvl="1" indent="-285750" algn="just">
              <a:lnSpc>
                <a:spcPct val="150000"/>
              </a:lnSpc>
              <a:buFont typeface="Arial" panose="020B0604020202020204" pitchFamily="34" charset="0"/>
              <a:buChar char="•"/>
            </a:pPr>
            <a:r>
              <a:rPr lang="en-US" sz="2000" b="1" dirty="0" err="1"/>
              <a:t>MovieLens</a:t>
            </a:r>
            <a:r>
              <a:rPr lang="en-US" sz="2000" b="1" dirty="0"/>
              <a:t> Dataset:</a:t>
            </a:r>
            <a:endParaRPr lang="en-US" sz="2000" dirty="0"/>
          </a:p>
          <a:p>
            <a:pPr marL="1143000" lvl="2" indent="-228600" algn="just">
              <a:buFont typeface="Arial" panose="020B0604020202020204" pitchFamily="34" charset="0"/>
              <a:buChar char="•"/>
            </a:pPr>
            <a:r>
              <a:rPr lang="en-US" sz="2000" dirty="0"/>
              <a:t>Includes user ratings for a wide variety of movies.</a:t>
            </a:r>
          </a:p>
          <a:p>
            <a:pPr marL="1143000" lvl="2" indent="-228600" algn="just">
              <a:buFont typeface="Arial" panose="020B0604020202020204" pitchFamily="34" charset="0"/>
              <a:buChar char="•"/>
            </a:pPr>
            <a:r>
              <a:rPr lang="en-US" sz="2000" dirty="0"/>
              <a:t>Ideal for collaborative filtering techniques.</a:t>
            </a:r>
          </a:p>
          <a:p>
            <a:pPr algn="just">
              <a:lnSpc>
                <a:spcPct val="150000"/>
              </a:lnSpc>
            </a:pPr>
            <a:r>
              <a:rPr lang="en-US" sz="2000" b="1" dirty="0"/>
              <a:t>Dataset Selection</a:t>
            </a:r>
          </a:p>
          <a:p>
            <a:pPr algn="just">
              <a:lnSpc>
                <a:spcPct val="150000"/>
              </a:lnSpc>
            </a:pPr>
            <a:r>
              <a:rPr lang="en-US" sz="2000" dirty="0"/>
              <a:t>After comparing the TMDB and </a:t>
            </a:r>
            <a:r>
              <a:rPr lang="en-US" sz="2000" dirty="0" err="1"/>
              <a:t>MovieLens</a:t>
            </a:r>
            <a:r>
              <a:rPr lang="en-US" sz="2000" dirty="0"/>
              <a:t> datasets, I chose the </a:t>
            </a:r>
            <a:r>
              <a:rPr lang="en-US" sz="2000" b="1" dirty="0" err="1"/>
              <a:t>MovieLens</a:t>
            </a:r>
            <a:r>
              <a:rPr lang="en-US" sz="2000" b="1" dirty="0"/>
              <a:t> dataset</a:t>
            </a:r>
            <a:r>
              <a:rPr lang="en-US" sz="2000" dirty="0"/>
              <a:t> for my project due to its:</a:t>
            </a:r>
          </a:p>
          <a:p>
            <a:pPr marL="800100" lvl="1" indent="-342900" algn="just">
              <a:buFont typeface="Arial" panose="020B0604020202020204" pitchFamily="34" charset="0"/>
              <a:buChar char="•"/>
            </a:pPr>
            <a:r>
              <a:rPr lang="en-US" sz="2000" b="1" dirty="0"/>
              <a:t>Rich User Rating Data</a:t>
            </a:r>
            <a:endParaRPr lang="en-US" sz="2000" dirty="0"/>
          </a:p>
          <a:p>
            <a:pPr marL="800100" lvl="1" indent="-342900" algn="just">
              <a:buFont typeface="Arial" panose="020B0604020202020204" pitchFamily="34" charset="0"/>
              <a:buChar char="•"/>
            </a:pPr>
            <a:r>
              <a:rPr lang="en-US" sz="2000" b="1" dirty="0"/>
              <a:t>Proven Use in Research</a:t>
            </a:r>
            <a:endParaRPr lang="en-US" sz="2000" dirty="0"/>
          </a:p>
          <a:p>
            <a:pPr marL="800100" lvl="1" indent="-342900" algn="just">
              <a:buFont typeface="Arial" panose="020B0604020202020204" pitchFamily="34" charset="0"/>
              <a:buChar char="•"/>
            </a:pPr>
            <a:r>
              <a:rPr lang="en-US" sz="2000" b="1" dirty="0"/>
              <a:t>Comprehensive Coverage</a:t>
            </a:r>
            <a:endParaRPr lang="en-IN" sz="2000" dirty="0"/>
          </a:p>
        </p:txBody>
      </p:sp>
    </p:spTree>
    <p:extLst>
      <p:ext uri="{BB962C8B-B14F-4D97-AF65-F5344CB8AC3E}">
        <p14:creationId xmlns:p14="http://schemas.microsoft.com/office/powerpoint/2010/main" val="281863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4" name="Title 1">
            <a:extLst>
              <a:ext uri="{FF2B5EF4-FFF2-40B4-BE49-F238E27FC236}">
                <a16:creationId xmlns:a16="http://schemas.microsoft.com/office/drawing/2014/main" id="{6573E514-F8B5-F82C-605D-6B6F5E08574A}"/>
              </a:ext>
            </a:extLst>
          </p:cNvPr>
          <p:cNvSpPr txBox="1">
            <a:spLocks/>
          </p:cNvSpPr>
          <p:nvPr/>
        </p:nvSpPr>
        <p:spPr>
          <a:xfrm>
            <a:off x="1524000" y="226243"/>
            <a:ext cx="9144000" cy="75733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bg1"/>
                </a:solidFill>
              </a:rPr>
              <a:t>Data Pre-Processing</a:t>
            </a:r>
          </a:p>
        </p:txBody>
      </p:sp>
      <p:sp>
        <p:nvSpPr>
          <p:cNvPr id="8" name="TextBox 7">
            <a:extLst>
              <a:ext uri="{FF2B5EF4-FFF2-40B4-BE49-F238E27FC236}">
                <a16:creationId xmlns:a16="http://schemas.microsoft.com/office/drawing/2014/main" id="{BEB29968-62EE-FB91-9EFF-207742ADD644}"/>
              </a:ext>
            </a:extLst>
          </p:cNvPr>
          <p:cNvSpPr txBox="1"/>
          <p:nvPr/>
        </p:nvSpPr>
        <p:spPr>
          <a:xfrm>
            <a:off x="226243" y="902772"/>
            <a:ext cx="11745798" cy="5276829"/>
          </a:xfrm>
          <a:prstGeom prst="rect">
            <a:avLst/>
          </a:prstGeom>
          <a:noFill/>
        </p:spPr>
        <p:txBody>
          <a:bodyPr wrap="square">
            <a:spAutoFit/>
          </a:bodyPr>
          <a:lstStyle/>
          <a:p>
            <a:pPr algn="just">
              <a:lnSpc>
                <a:spcPct val="150000"/>
              </a:lnSpc>
            </a:pPr>
            <a:r>
              <a:rPr lang="en-US" sz="2000" dirty="0"/>
              <a:t> The dataset includes various files with details such as user ratings, movie titles, and genres, providing a rich source of information for analysis.</a:t>
            </a:r>
          </a:p>
          <a:p>
            <a:pPr marL="342900" indent="-342900" algn="just">
              <a:lnSpc>
                <a:spcPct val="150000"/>
              </a:lnSpc>
              <a:buFont typeface="+mj-lt"/>
              <a:buAutoNum type="arabicPeriod"/>
            </a:pPr>
            <a:r>
              <a:rPr lang="en-US" sz="2000" b="1" dirty="0"/>
              <a:t>Cleaning the Data</a:t>
            </a:r>
            <a:r>
              <a:rPr lang="en-US" sz="2000" dirty="0"/>
              <a:t>: I focused on:</a:t>
            </a:r>
          </a:p>
          <a:p>
            <a:pPr marL="800100" lvl="1" indent="-342900" algn="just">
              <a:buFont typeface="Arial" panose="020B0604020202020204" pitchFamily="34" charset="0"/>
              <a:buChar char="•"/>
            </a:pPr>
            <a:r>
              <a:rPr lang="en-US" sz="2000" dirty="0"/>
              <a:t>Removing Duplicates</a:t>
            </a:r>
          </a:p>
          <a:p>
            <a:pPr marL="800100" lvl="1" indent="-342900" algn="just">
              <a:buFont typeface="Arial" panose="020B0604020202020204" pitchFamily="34" charset="0"/>
              <a:buChar char="•"/>
            </a:pPr>
            <a:r>
              <a:rPr lang="en-US" sz="2000" dirty="0"/>
              <a:t>Handling Missing Values</a:t>
            </a:r>
          </a:p>
          <a:p>
            <a:pPr marL="342900" indent="-342900" algn="just">
              <a:lnSpc>
                <a:spcPct val="150000"/>
              </a:lnSpc>
              <a:buFont typeface="+mj-lt"/>
              <a:buAutoNum type="arabicPeriod"/>
            </a:pPr>
            <a:r>
              <a:rPr lang="en-US" sz="2000" b="1" dirty="0"/>
              <a:t>Data Transformation</a:t>
            </a:r>
            <a:r>
              <a:rPr lang="en-US" sz="2000" dirty="0"/>
              <a:t>:</a:t>
            </a:r>
          </a:p>
          <a:p>
            <a:pPr marL="800100" lvl="1" indent="-342900" algn="just">
              <a:lnSpc>
                <a:spcPct val="150000"/>
              </a:lnSpc>
              <a:buFont typeface="Arial" panose="020B0604020202020204" pitchFamily="34" charset="0"/>
              <a:buChar char="•"/>
            </a:pPr>
            <a:r>
              <a:rPr lang="en-US" sz="2000" dirty="0"/>
              <a:t>Created a </a:t>
            </a:r>
            <a:r>
              <a:rPr lang="en-US" sz="2000" b="1" dirty="0"/>
              <a:t>user-item interaction matrix</a:t>
            </a:r>
            <a:r>
              <a:rPr lang="en-US" sz="2000" dirty="0"/>
              <a:t> where rows represent users and columns represent movies. This matrix serves as the foundation for collaborative filtering techniques.</a:t>
            </a:r>
          </a:p>
          <a:p>
            <a:pPr marL="342900" indent="-342900" algn="just">
              <a:lnSpc>
                <a:spcPct val="150000"/>
              </a:lnSpc>
              <a:buFont typeface="+mj-lt"/>
              <a:buAutoNum type="arabicPeriod"/>
            </a:pPr>
            <a:r>
              <a:rPr lang="en-US" sz="2000" b="1" dirty="0"/>
              <a:t>Feature Engineering</a:t>
            </a:r>
            <a:r>
              <a:rPr lang="en-US" sz="2000" dirty="0"/>
              <a:t>: Selected relevant features to enhance the model's ability to make accurate predictions based on user behavior and movie attributes.</a:t>
            </a:r>
          </a:p>
          <a:p>
            <a:pPr algn="just">
              <a:lnSpc>
                <a:spcPct val="150000"/>
              </a:lnSpc>
            </a:pPr>
            <a:r>
              <a:rPr lang="en-US" sz="2000" dirty="0"/>
              <a:t>This thorough data collection and preprocessing phase set the stage for effective model training and improved recommendation accuracy.</a:t>
            </a:r>
          </a:p>
        </p:txBody>
      </p:sp>
    </p:spTree>
    <p:extLst>
      <p:ext uri="{BB962C8B-B14F-4D97-AF65-F5344CB8AC3E}">
        <p14:creationId xmlns:p14="http://schemas.microsoft.com/office/powerpoint/2010/main" val="194205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6" name="Title 1">
            <a:extLst>
              <a:ext uri="{FF2B5EF4-FFF2-40B4-BE49-F238E27FC236}">
                <a16:creationId xmlns:a16="http://schemas.microsoft.com/office/drawing/2014/main" id="{6F1E228E-98F1-4FBA-4A87-AA5C7E80FF7D}"/>
              </a:ext>
            </a:extLst>
          </p:cNvPr>
          <p:cNvSpPr txBox="1">
            <a:spLocks/>
          </p:cNvSpPr>
          <p:nvPr/>
        </p:nvSpPr>
        <p:spPr>
          <a:xfrm>
            <a:off x="1524000" y="226243"/>
            <a:ext cx="9144000" cy="75733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bg1"/>
                </a:solidFill>
              </a:rPr>
              <a:t>Collaborative Filtering</a:t>
            </a:r>
          </a:p>
        </p:txBody>
      </p:sp>
      <p:sp>
        <p:nvSpPr>
          <p:cNvPr id="8" name="Subtitle 2">
            <a:extLst>
              <a:ext uri="{FF2B5EF4-FFF2-40B4-BE49-F238E27FC236}">
                <a16:creationId xmlns:a16="http://schemas.microsoft.com/office/drawing/2014/main" id="{D4888F00-A4FF-3B7D-D67B-2C0590537E32}"/>
              </a:ext>
            </a:extLst>
          </p:cNvPr>
          <p:cNvSpPr txBox="1">
            <a:spLocks/>
          </p:cNvSpPr>
          <p:nvPr/>
        </p:nvSpPr>
        <p:spPr>
          <a:xfrm>
            <a:off x="263950" y="1235746"/>
            <a:ext cx="6466788" cy="52064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Overview of Recommendation Systems</a:t>
            </a:r>
          </a:p>
          <a:p>
            <a:pPr algn="l"/>
            <a:r>
              <a:rPr lang="en-US" sz="2000" b="1" dirty="0"/>
              <a:t>Content-Based Filtering:</a:t>
            </a:r>
            <a:endParaRPr lang="en-US" sz="2000" dirty="0"/>
          </a:p>
          <a:p>
            <a:pPr marL="742950" lvl="1" indent="-285750" algn="l">
              <a:buFont typeface="Arial" panose="020B0604020202020204" pitchFamily="34" charset="0"/>
              <a:buChar char="•"/>
            </a:pPr>
            <a:r>
              <a:rPr lang="en-US" dirty="0"/>
              <a:t>Recommends items similar to those the user has liked in the past.</a:t>
            </a:r>
          </a:p>
          <a:p>
            <a:pPr marL="742950" lvl="1" indent="-285750" algn="l">
              <a:buFont typeface="Arial" panose="020B0604020202020204" pitchFamily="34" charset="0"/>
              <a:buChar char="•"/>
            </a:pPr>
            <a:r>
              <a:rPr lang="en-US" dirty="0"/>
              <a:t>Relies on item features (e.g., genres, directors for movies).</a:t>
            </a:r>
          </a:p>
          <a:p>
            <a:pPr algn="l"/>
            <a:r>
              <a:rPr lang="en-US" sz="2000" b="1" dirty="0"/>
              <a:t>Collaborative Filtering:</a:t>
            </a:r>
            <a:endParaRPr lang="en-US" sz="2000" dirty="0"/>
          </a:p>
          <a:p>
            <a:pPr marL="742950" lvl="1" indent="-285750" algn="l">
              <a:buFont typeface="Arial" panose="020B0604020202020204" pitchFamily="34" charset="0"/>
              <a:buChar char="•"/>
            </a:pPr>
            <a:r>
              <a:rPr lang="en-US" b="1" dirty="0"/>
              <a:t>User-Based Collaborative Filtering:</a:t>
            </a:r>
            <a:endParaRPr lang="en-US" dirty="0"/>
          </a:p>
          <a:p>
            <a:pPr marL="1143000" lvl="2" indent="-228600" algn="l">
              <a:buFont typeface="Arial" panose="020B0604020202020204" pitchFamily="34" charset="0"/>
              <a:buChar char="•"/>
            </a:pPr>
            <a:r>
              <a:rPr lang="en-US" sz="2000" dirty="0"/>
              <a:t>Recommends items that similar users have liked.</a:t>
            </a:r>
          </a:p>
          <a:p>
            <a:pPr marL="1143000" lvl="2" indent="-228600" algn="l">
              <a:buFont typeface="Arial" panose="020B0604020202020204" pitchFamily="34" charset="0"/>
              <a:buChar char="•"/>
            </a:pPr>
            <a:r>
              <a:rPr lang="en-US" sz="2000" dirty="0"/>
              <a:t>Considers user-user similarities based on their ratings.</a:t>
            </a:r>
          </a:p>
          <a:p>
            <a:pPr marL="742950" lvl="1" indent="-285750" algn="l">
              <a:buFont typeface="Arial" panose="020B0604020202020204" pitchFamily="34" charset="0"/>
              <a:buChar char="•"/>
            </a:pPr>
            <a:r>
              <a:rPr lang="en-US" b="1" dirty="0"/>
              <a:t>Item-Based Collaborative Filtering:</a:t>
            </a:r>
            <a:endParaRPr lang="en-US" dirty="0"/>
          </a:p>
          <a:p>
            <a:pPr marL="1143000" lvl="2" indent="-228600" algn="l">
              <a:buFont typeface="Arial" panose="020B0604020202020204" pitchFamily="34" charset="0"/>
              <a:buChar char="•"/>
            </a:pPr>
            <a:r>
              <a:rPr lang="en-US" sz="2000" dirty="0"/>
              <a:t>Recommends items similar to those the user has liked.</a:t>
            </a:r>
          </a:p>
          <a:p>
            <a:pPr marL="1143000" lvl="2" indent="-228600" algn="l">
              <a:buFont typeface="Arial" panose="020B0604020202020204" pitchFamily="34" charset="0"/>
              <a:buChar char="•"/>
            </a:pPr>
            <a:r>
              <a:rPr lang="en-US" sz="2000" dirty="0"/>
              <a:t>Focuses on item-item similarities based on user ratings.</a:t>
            </a:r>
          </a:p>
        </p:txBody>
      </p:sp>
      <p:pic>
        <p:nvPicPr>
          <p:cNvPr id="1026" name="Picture 2" descr="Content-based filtering vs. collaborative filtering">
            <a:extLst>
              <a:ext uri="{FF2B5EF4-FFF2-40B4-BE49-F238E27FC236}">
                <a16:creationId xmlns:a16="http://schemas.microsoft.com/office/drawing/2014/main" id="{600AF54F-0650-8A57-4C43-A1593BB35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4587" y="2312492"/>
            <a:ext cx="5090496" cy="2672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14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6BD1-A954-9809-2274-67501887934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777FAAA-6FB6-6682-DB8B-D73E90D607E9}"/>
              </a:ext>
            </a:extLst>
          </p:cNvPr>
          <p:cNvSpPr>
            <a:spLocks noGrp="1"/>
          </p:cNvSpPr>
          <p:nvPr>
            <p:ph type="subTitle" idx="1"/>
          </p:nvPr>
        </p:nvSpPr>
        <p:spPr/>
        <p:txBody>
          <a:bodyPr/>
          <a:lstStyle/>
          <a:p>
            <a:endParaRPr lang="en-IN"/>
          </a:p>
        </p:txBody>
      </p:sp>
      <p:grpSp>
        <p:nvGrpSpPr>
          <p:cNvPr id="12" name="Group 11">
            <a:extLst>
              <a:ext uri="{FF2B5EF4-FFF2-40B4-BE49-F238E27FC236}">
                <a16:creationId xmlns:a16="http://schemas.microsoft.com/office/drawing/2014/main" id="{50F1C676-5D3B-4F7D-8C5A-7D815673ABE7}"/>
              </a:ext>
            </a:extLst>
          </p:cNvPr>
          <p:cNvGrpSpPr/>
          <p:nvPr/>
        </p:nvGrpSpPr>
        <p:grpSpPr>
          <a:xfrm>
            <a:off x="0" y="0"/>
            <a:ext cx="12261573" cy="6858001"/>
            <a:chOff x="-3357769" y="-397567"/>
            <a:chExt cx="12261573" cy="6858001"/>
          </a:xfrm>
        </p:grpSpPr>
        <p:pic>
          <p:nvPicPr>
            <p:cNvPr id="5" name="Picture 4">
              <a:extLst>
                <a:ext uri="{FF2B5EF4-FFF2-40B4-BE49-F238E27FC236}">
                  <a16:creationId xmlns:a16="http://schemas.microsoft.com/office/drawing/2014/main" id="{06013ED7-FA13-74F7-3ABE-6B0D77776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69" y="-397567"/>
              <a:ext cx="12192000" cy="6858001"/>
            </a:xfrm>
            <a:prstGeom prst="rect">
              <a:avLst/>
            </a:prstGeom>
          </p:spPr>
        </p:pic>
        <p:grpSp>
          <p:nvGrpSpPr>
            <p:cNvPr id="11" name="Group 10">
              <a:extLst>
                <a:ext uri="{FF2B5EF4-FFF2-40B4-BE49-F238E27FC236}">
                  <a16:creationId xmlns:a16="http://schemas.microsoft.com/office/drawing/2014/main" id="{12C32768-15D7-4909-B395-2A2A0CD1D77E}"/>
                </a:ext>
              </a:extLst>
            </p:cNvPr>
            <p:cNvGrpSpPr/>
            <p:nvPr/>
          </p:nvGrpSpPr>
          <p:grpSpPr>
            <a:xfrm>
              <a:off x="4434509" y="296578"/>
              <a:ext cx="4469295" cy="261610"/>
              <a:chOff x="7845288" y="692452"/>
              <a:chExt cx="4469295" cy="261610"/>
            </a:xfrm>
          </p:grpSpPr>
          <p:pic>
            <p:nvPicPr>
              <p:cNvPr id="7" name="Picture 6">
                <a:extLst>
                  <a:ext uri="{FF2B5EF4-FFF2-40B4-BE49-F238E27FC236}">
                    <a16:creationId xmlns:a16="http://schemas.microsoft.com/office/drawing/2014/main" id="{4E630F4D-DA05-458D-963C-3FABDD444F05}"/>
                  </a:ext>
                </a:extLst>
              </p:cNvPr>
              <p:cNvPicPr>
                <a:picLocks noChangeAspect="1"/>
              </p:cNvPicPr>
              <p:nvPr/>
            </p:nvPicPr>
            <p:blipFill rotWithShape="1">
              <a:blip r:embed="rId2">
                <a:extLst>
                  <a:ext uri="{28A0092B-C50C-407E-A947-70E740481C1C}">
                    <a14:useLocalDpi xmlns:a14="http://schemas.microsoft.com/office/drawing/2010/main" val="0"/>
                  </a:ext>
                </a:extLst>
              </a:blip>
              <a:srcRect l="38804" t="10000" r="25000" b="86855"/>
              <a:stretch/>
            </p:blipFill>
            <p:spPr>
              <a:xfrm>
                <a:off x="7845288" y="745434"/>
                <a:ext cx="4412974" cy="155645"/>
              </a:xfrm>
              <a:prstGeom prst="rect">
                <a:avLst/>
              </a:prstGeom>
            </p:spPr>
          </p:pic>
          <p:sp>
            <p:nvSpPr>
              <p:cNvPr id="9" name="TextBox 8">
                <a:extLst>
                  <a:ext uri="{FF2B5EF4-FFF2-40B4-BE49-F238E27FC236}">
                    <a16:creationId xmlns:a16="http://schemas.microsoft.com/office/drawing/2014/main" id="{D8CD4022-077C-4B47-8BE5-57A981B0B1BC}"/>
                  </a:ext>
                </a:extLst>
              </p:cNvPr>
              <p:cNvSpPr txBox="1"/>
              <p:nvPr/>
            </p:nvSpPr>
            <p:spPr>
              <a:xfrm>
                <a:off x="9889436" y="692452"/>
                <a:ext cx="2425147" cy="261610"/>
              </a:xfrm>
              <a:prstGeom prst="rect">
                <a:avLst/>
              </a:prstGeom>
              <a:noFill/>
            </p:spPr>
            <p:txBody>
              <a:bodyPr wrap="square" rtlCol="0">
                <a:spAutoFit/>
              </a:bodyPr>
              <a:lstStyle/>
              <a:p>
                <a:r>
                  <a:rPr lang="en-IN" sz="1100" dirty="0">
                    <a:solidFill>
                      <a:schemeClr val="bg1"/>
                    </a:solidFill>
                  </a:rPr>
                  <a:t>Accredited by NAAC with ‘A+’ Grade</a:t>
                </a:r>
              </a:p>
            </p:txBody>
          </p:sp>
        </p:grpSp>
      </p:grpSp>
      <p:sp>
        <p:nvSpPr>
          <p:cNvPr id="4" name="Title 1">
            <a:extLst>
              <a:ext uri="{FF2B5EF4-FFF2-40B4-BE49-F238E27FC236}">
                <a16:creationId xmlns:a16="http://schemas.microsoft.com/office/drawing/2014/main" id="{63C5B3E4-0BE5-BAF4-C9AE-C2C6929C8701}"/>
              </a:ext>
            </a:extLst>
          </p:cNvPr>
          <p:cNvSpPr txBox="1">
            <a:spLocks/>
          </p:cNvSpPr>
          <p:nvPr/>
        </p:nvSpPr>
        <p:spPr>
          <a:xfrm>
            <a:off x="1524000" y="226243"/>
            <a:ext cx="9144000" cy="75733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bg1"/>
                </a:solidFill>
              </a:rPr>
              <a:t>Model Selection</a:t>
            </a:r>
          </a:p>
        </p:txBody>
      </p:sp>
      <p:sp>
        <p:nvSpPr>
          <p:cNvPr id="8" name="TextBox 7">
            <a:extLst>
              <a:ext uri="{FF2B5EF4-FFF2-40B4-BE49-F238E27FC236}">
                <a16:creationId xmlns:a16="http://schemas.microsoft.com/office/drawing/2014/main" id="{0ED29FD4-D9BD-DA53-82E4-FAB8337CCF2D}"/>
              </a:ext>
            </a:extLst>
          </p:cNvPr>
          <p:cNvSpPr txBox="1"/>
          <p:nvPr/>
        </p:nvSpPr>
        <p:spPr>
          <a:xfrm>
            <a:off x="318154" y="1329194"/>
            <a:ext cx="11555691" cy="4199611"/>
          </a:xfrm>
          <a:prstGeom prst="rect">
            <a:avLst/>
          </a:prstGeom>
          <a:noFill/>
        </p:spPr>
        <p:txBody>
          <a:bodyPr wrap="square">
            <a:spAutoFit/>
          </a:bodyPr>
          <a:lstStyle/>
          <a:p>
            <a:pPr algn="just">
              <a:lnSpc>
                <a:spcPct val="150000"/>
              </a:lnSpc>
            </a:pPr>
            <a:r>
              <a:rPr lang="en-US" sz="2000" dirty="0"/>
              <a:t>I employed collaborative filtering techniques to build the movie recommendation system. I specifically focused on the following models:</a:t>
            </a:r>
          </a:p>
          <a:p>
            <a:pPr marL="457200" indent="-457200" algn="just">
              <a:lnSpc>
                <a:spcPct val="150000"/>
              </a:lnSpc>
              <a:buFont typeface="Arial" panose="020B0604020202020204" pitchFamily="34" charset="0"/>
              <a:buChar char="•"/>
            </a:pPr>
            <a:r>
              <a:rPr lang="en-US" sz="2000" b="1" dirty="0"/>
              <a:t>SVD (Singular Value Decomposition)</a:t>
            </a:r>
            <a:r>
              <a:rPr lang="en-US" sz="2000" dirty="0"/>
              <a:t>: This model is effective for matrix factorization, where it decomposes the user-item interaction matrix into lower-dimensional matrices. This allowed me to capture the latent features associated with both users and movies, improving the recommendation quality.</a:t>
            </a:r>
          </a:p>
          <a:p>
            <a:pPr marL="457200" indent="-457200" algn="just">
              <a:lnSpc>
                <a:spcPct val="150000"/>
              </a:lnSpc>
              <a:buFont typeface="Arial" panose="020B0604020202020204" pitchFamily="34" charset="0"/>
              <a:buChar char="•"/>
            </a:pPr>
            <a:r>
              <a:rPr lang="en-US" sz="2000" b="1" dirty="0"/>
              <a:t>SVD++</a:t>
            </a:r>
            <a:r>
              <a:rPr lang="en-US" sz="2000" dirty="0"/>
              <a:t>: An enhancement over SVD, SVD++ incorporates implicit feedback from users (such as views or clicks) along with explicit ratings. This model captures the nuances of user preferences more effectively by considering both rated and unrated items, leading to better recommendations.</a:t>
            </a:r>
          </a:p>
        </p:txBody>
      </p:sp>
    </p:spTree>
    <p:extLst>
      <p:ext uri="{BB962C8B-B14F-4D97-AF65-F5344CB8AC3E}">
        <p14:creationId xmlns:p14="http://schemas.microsoft.com/office/powerpoint/2010/main" val="2926361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1801</Words>
  <Application>Microsoft Office PowerPoint</Application>
  <PresentationFormat>Widescreen</PresentationFormat>
  <Paragraphs>130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Berlin Sans FB Demi</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Tejashree Reddy</dc:creator>
  <cp:lastModifiedBy>Sheetal Malhotra</cp:lastModifiedBy>
  <cp:revision>16</cp:revision>
  <dcterms:created xsi:type="dcterms:W3CDTF">2023-05-13T17:02:22Z</dcterms:created>
  <dcterms:modified xsi:type="dcterms:W3CDTF">2024-10-30T04:05:27Z</dcterms:modified>
</cp:coreProperties>
</file>