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3"/>
  </p:notesMasterIdLst>
  <p:handoutMasterIdLst>
    <p:handoutMasterId r:id="rId24"/>
  </p:handoutMasterIdLst>
  <p:sldIdLst>
    <p:sldId id="272" r:id="rId6"/>
    <p:sldId id="273" r:id="rId7"/>
    <p:sldId id="284" r:id="rId8"/>
    <p:sldId id="283" r:id="rId9"/>
    <p:sldId id="288" r:id="rId10"/>
    <p:sldId id="285" r:id="rId11"/>
    <p:sldId id="286" r:id="rId12"/>
    <p:sldId id="289" r:id="rId13"/>
    <p:sldId id="290" r:id="rId14"/>
    <p:sldId id="291" r:id="rId15"/>
    <p:sldId id="292" r:id="rId16"/>
    <p:sldId id="293" r:id="rId17"/>
    <p:sldId id="294" r:id="rId18"/>
    <p:sldId id="287" r:id="rId19"/>
    <p:sldId id="295" r:id="rId20"/>
    <p:sldId id="296"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iya Mali" userId="fcd435f87cec77b1" providerId="LiveId" clId="{B89AA6B9-9FA9-4DFA-B22D-C8204BF176B8}"/>
    <pc:docChg chg="undo custSel addSld delSld modSld sldOrd">
      <pc:chgData name="Supriya Mali" userId="fcd435f87cec77b1" providerId="LiveId" clId="{B89AA6B9-9FA9-4DFA-B22D-C8204BF176B8}" dt="2024-02-07T12:52:55.512" v="881" actId="14100"/>
      <pc:docMkLst>
        <pc:docMk/>
      </pc:docMkLst>
      <pc:sldChg chg="del">
        <pc:chgData name="Supriya Mali" userId="fcd435f87cec77b1" providerId="LiveId" clId="{B89AA6B9-9FA9-4DFA-B22D-C8204BF176B8}" dt="2024-02-07T12:02:45.103" v="202" actId="2696"/>
        <pc:sldMkLst>
          <pc:docMk/>
          <pc:sldMk cId="2752853293" sldId="262"/>
        </pc:sldMkLst>
      </pc:sldChg>
      <pc:sldChg chg="del">
        <pc:chgData name="Supriya Mali" userId="fcd435f87cec77b1" providerId="LiveId" clId="{B89AA6B9-9FA9-4DFA-B22D-C8204BF176B8}" dt="2024-02-07T12:02:49.752" v="203" actId="2696"/>
        <pc:sldMkLst>
          <pc:docMk/>
          <pc:sldMk cId="1096717490" sldId="263"/>
        </pc:sldMkLst>
      </pc:sldChg>
      <pc:sldChg chg="del">
        <pc:chgData name="Supriya Mali" userId="fcd435f87cec77b1" providerId="LiveId" clId="{B89AA6B9-9FA9-4DFA-B22D-C8204BF176B8}" dt="2024-02-07T12:02:54.629" v="204" actId="2696"/>
        <pc:sldMkLst>
          <pc:docMk/>
          <pc:sldMk cId="1002104821" sldId="264"/>
        </pc:sldMkLst>
      </pc:sldChg>
      <pc:sldChg chg="del">
        <pc:chgData name="Supriya Mali" userId="fcd435f87cec77b1" providerId="LiveId" clId="{B89AA6B9-9FA9-4DFA-B22D-C8204BF176B8}" dt="2024-02-07T12:03:06.910" v="206" actId="2696"/>
        <pc:sldMkLst>
          <pc:docMk/>
          <pc:sldMk cId="1234133501" sldId="266"/>
        </pc:sldMkLst>
      </pc:sldChg>
      <pc:sldChg chg="del">
        <pc:chgData name="Supriya Mali" userId="fcd435f87cec77b1" providerId="LiveId" clId="{B89AA6B9-9FA9-4DFA-B22D-C8204BF176B8}" dt="2024-02-07T12:03:11.028" v="207" actId="2696"/>
        <pc:sldMkLst>
          <pc:docMk/>
          <pc:sldMk cId="327257719" sldId="267"/>
        </pc:sldMkLst>
      </pc:sldChg>
      <pc:sldChg chg="del">
        <pc:chgData name="Supriya Mali" userId="fcd435f87cec77b1" providerId="LiveId" clId="{B89AA6B9-9FA9-4DFA-B22D-C8204BF176B8}" dt="2024-02-07T12:03:15.113" v="208" actId="2696"/>
        <pc:sldMkLst>
          <pc:docMk/>
          <pc:sldMk cId="2759600390" sldId="268"/>
        </pc:sldMkLst>
      </pc:sldChg>
      <pc:sldChg chg="modSp mod">
        <pc:chgData name="Supriya Mali" userId="fcd435f87cec77b1" providerId="LiveId" clId="{B89AA6B9-9FA9-4DFA-B22D-C8204BF176B8}" dt="2024-02-07T12:34:31.315" v="451" actId="14734"/>
        <pc:sldMkLst>
          <pc:docMk/>
          <pc:sldMk cId="3474133943" sldId="273"/>
        </pc:sldMkLst>
        <pc:graphicFrameChg chg="mod modGraphic">
          <ac:chgData name="Supriya Mali" userId="fcd435f87cec77b1" providerId="LiveId" clId="{B89AA6B9-9FA9-4DFA-B22D-C8204BF176B8}" dt="2024-02-07T12:34:31.315" v="451" actId="14734"/>
          <ac:graphicFrameMkLst>
            <pc:docMk/>
            <pc:sldMk cId="3474133943" sldId="273"/>
            <ac:graphicFrameMk id="2" creationId="{14883AB6-E6D8-70A9-3CCB-61E120FC6000}"/>
          </ac:graphicFrameMkLst>
        </pc:graphicFrameChg>
      </pc:sldChg>
      <pc:sldChg chg="del">
        <pc:chgData name="Supriya Mali" userId="fcd435f87cec77b1" providerId="LiveId" clId="{B89AA6B9-9FA9-4DFA-B22D-C8204BF176B8}" dt="2024-02-07T12:02:41.563" v="201" actId="2696"/>
        <pc:sldMkLst>
          <pc:docMk/>
          <pc:sldMk cId="520000563" sldId="278"/>
        </pc:sldMkLst>
      </pc:sldChg>
      <pc:sldChg chg="del">
        <pc:chgData name="Supriya Mali" userId="fcd435f87cec77b1" providerId="LiveId" clId="{B89AA6B9-9FA9-4DFA-B22D-C8204BF176B8}" dt="2024-02-07T12:02:58.930" v="205" actId="2696"/>
        <pc:sldMkLst>
          <pc:docMk/>
          <pc:sldMk cId="1445010188" sldId="279"/>
        </pc:sldMkLst>
      </pc:sldChg>
      <pc:sldChg chg="addSp delSp modSp add del mod">
        <pc:chgData name="Supriya Mali" userId="fcd435f87cec77b1" providerId="LiveId" clId="{B89AA6B9-9FA9-4DFA-B22D-C8204BF176B8}" dt="2024-02-07T12:07:22.361" v="212" actId="2696"/>
        <pc:sldMkLst>
          <pc:docMk/>
          <pc:sldMk cId="3418206844" sldId="280"/>
        </pc:sldMkLst>
        <pc:spChg chg="mod">
          <ac:chgData name="Supriya Mali" userId="fcd435f87cec77b1" providerId="LiveId" clId="{B89AA6B9-9FA9-4DFA-B22D-C8204BF176B8}" dt="2024-02-07T12:03:27.598" v="210" actId="20577"/>
          <ac:spMkLst>
            <pc:docMk/>
            <pc:sldMk cId="3418206844" sldId="280"/>
            <ac:spMk id="2" creationId="{60ADE49E-7CC1-6704-5852-FAE992A0EEC4}"/>
          </ac:spMkLst>
        </pc:spChg>
        <pc:spChg chg="add mod">
          <ac:chgData name="Supriya Mali" userId="fcd435f87cec77b1" providerId="LiveId" clId="{B89AA6B9-9FA9-4DFA-B22D-C8204BF176B8}" dt="2024-02-07T12:07:04.360" v="211" actId="21"/>
          <ac:spMkLst>
            <pc:docMk/>
            <pc:sldMk cId="3418206844" sldId="280"/>
            <ac:spMk id="9" creationId="{36A5166C-AD73-7E3A-6B4C-7A8CBA4E32BD}"/>
          </ac:spMkLst>
        </pc:spChg>
        <pc:picChg chg="del">
          <ac:chgData name="Supriya Mali" userId="fcd435f87cec77b1" providerId="LiveId" clId="{B89AA6B9-9FA9-4DFA-B22D-C8204BF176B8}" dt="2024-02-07T12:07:04.360" v="211" actId="21"/>
          <ac:picMkLst>
            <pc:docMk/>
            <pc:sldMk cId="3418206844" sldId="280"/>
            <ac:picMk id="8" creationId="{71DAFD00-5660-EAA6-4DE3-83F373055A99}"/>
          </ac:picMkLst>
        </pc:picChg>
      </pc:sldChg>
      <pc:sldChg chg="modSp mod ord">
        <pc:chgData name="Supriya Mali" userId="fcd435f87cec77b1" providerId="LiveId" clId="{B89AA6B9-9FA9-4DFA-B22D-C8204BF176B8}" dt="2024-02-07T12:33:09.776" v="432" actId="20577"/>
        <pc:sldMkLst>
          <pc:docMk/>
          <pc:sldMk cId="2577936335" sldId="281"/>
        </pc:sldMkLst>
        <pc:spChg chg="mod">
          <ac:chgData name="Supriya Mali" userId="fcd435f87cec77b1" providerId="LiveId" clId="{B89AA6B9-9FA9-4DFA-B22D-C8204BF176B8}" dt="2024-02-07T12:33:09.776" v="432" actId="20577"/>
          <ac:spMkLst>
            <pc:docMk/>
            <pc:sldMk cId="2577936335" sldId="281"/>
            <ac:spMk id="2" creationId="{34096D4E-8B4F-62B8-F551-56379B923E78}"/>
          </ac:spMkLst>
        </pc:spChg>
        <pc:spChg chg="mod">
          <ac:chgData name="Supriya Mali" userId="fcd435f87cec77b1" providerId="LiveId" clId="{B89AA6B9-9FA9-4DFA-B22D-C8204BF176B8}" dt="2024-02-07T12:33:03.580" v="430" actId="20577"/>
          <ac:spMkLst>
            <pc:docMk/>
            <pc:sldMk cId="2577936335" sldId="281"/>
            <ac:spMk id="3" creationId="{FF07BEBE-18E8-4025-FF6F-EC0130CB4F22}"/>
          </ac:spMkLst>
        </pc:spChg>
      </pc:sldChg>
      <pc:sldChg chg="del">
        <pc:chgData name="Supriya Mali" userId="fcd435f87cec77b1" providerId="LiveId" clId="{B89AA6B9-9FA9-4DFA-B22D-C8204BF176B8}" dt="2024-02-07T12:03:18.744" v="209" actId="2696"/>
        <pc:sldMkLst>
          <pc:docMk/>
          <pc:sldMk cId="1164941242" sldId="282"/>
        </pc:sldMkLst>
      </pc:sldChg>
      <pc:sldChg chg="modSp mod">
        <pc:chgData name="Supriya Mali" userId="fcd435f87cec77b1" providerId="LiveId" clId="{B89AA6B9-9FA9-4DFA-B22D-C8204BF176B8}" dt="2024-02-07T11:48:45.522" v="20" actId="20577"/>
        <pc:sldMkLst>
          <pc:docMk/>
          <pc:sldMk cId="1727687587" sldId="286"/>
        </pc:sldMkLst>
        <pc:spChg chg="mod">
          <ac:chgData name="Supriya Mali" userId="fcd435f87cec77b1" providerId="LiveId" clId="{B89AA6B9-9FA9-4DFA-B22D-C8204BF176B8}" dt="2024-02-07T11:48:45.522" v="20" actId="20577"/>
          <ac:spMkLst>
            <pc:docMk/>
            <pc:sldMk cId="1727687587" sldId="286"/>
            <ac:spMk id="5" creationId="{34D9DE08-B5FF-DCBF-D2B4-78CB26503BF8}"/>
          </ac:spMkLst>
        </pc:spChg>
      </pc:sldChg>
      <pc:sldChg chg="addSp delSp modSp mod">
        <pc:chgData name="Supriya Mali" userId="fcd435f87cec77b1" providerId="LiveId" clId="{B89AA6B9-9FA9-4DFA-B22D-C8204BF176B8}" dt="2024-02-07T12:02:10.604" v="200" actId="14100"/>
        <pc:sldMkLst>
          <pc:docMk/>
          <pc:sldMk cId="603598912" sldId="287"/>
        </pc:sldMkLst>
        <pc:spChg chg="mod">
          <ac:chgData name="Supriya Mali" userId="fcd435f87cec77b1" providerId="LiveId" clId="{B89AA6B9-9FA9-4DFA-B22D-C8204BF176B8}" dt="2024-02-07T12:00:00.707" v="189" actId="14100"/>
          <ac:spMkLst>
            <pc:docMk/>
            <pc:sldMk cId="603598912" sldId="287"/>
            <ac:spMk id="5" creationId="{6A6D15A8-4B3E-5139-15D2-79ACB049B0E5}"/>
          </ac:spMkLst>
        </pc:spChg>
        <pc:picChg chg="add del mod">
          <ac:chgData name="Supriya Mali" userId="fcd435f87cec77b1" providerId="LiveId" clId="{B89AA6B9-9FA9-4DFA-B22D-C8204BF176B8}" dt="2024-02-07T12:00:34.283" v="192" actId="21"/>
          <ac:picMkLst>
            <pc:docMk/>
            <pc:sldMk cId="603598912" sldId="287"/>
            <ac:picMk id="7" creationId="{839C6E09-2E9C-B37D-AFD1-B865804BC5B3}"/>
          </ac:picMkLst>
        </pc:picChg>
        <pc:picChg chg="add mod">
          <ac:chgData name="Supriya Mali" userId="fcd435f87cec77b1" providerId="LiveId" clId="{B89AA6B9-9FA9-4DFA-B22D-C8204BF176B8}" dt="2024-02-07T12:02:10.604" v="200" actId="14100"/>
          <ac:picMkLst>
            <pc:docMk/>
            <pc:sldMk cId="603598912" sldId="287"/>
            <ac:picMk id="9" creationId="{8C478185-5FF6-0AF7-97A6-E7167636A7DB}"/>
          </ac:picMkLst>
        </pc:picChg>
      </pc:sldChg>
      <pc:sldChg chg="modSp new mod">
        <pc:chgData name="Supriya Mali" userId="fcd435f87cec77b1" providerId="LiveId" clId="{B89AA6B9-9FA9-4DFA-B22D-C8204BF176B8}" dt="2024-02-07T11:49:39.005" v="44" actId="20577"/>
        <pc:sldMkLst>
          <pc:docMk/>
          <pc:sldMk cId="2133815554" sldId="289"/>
        </pc:sldMkLst>
        <pc:spChg chg="mod">
          <ac:chgData name="Supriya Mali" userId="fcd435f87cec77b1" providerId="LiveId" clId="{B89AA6B9-9FA9-4DFA-B22D-C8204BF176B8}" dt="2024-02-07T11:49:39.005" v="44" actId="20577"/>
          <ac:spMkLst>
            <pc:docMk/>
            <pc:sldMk cId="2133815554" sldId="289"/>
            <ac:spMk id="5" creationId="{6C757115-8AEF-0FEF-DAC3-73E37BAA1F04}"/>
          </ac:spMkLst>
        </pc:spChg>
      </pc:sldChg>
      <pc:sldChg chg="addSp modSp new mod">
        <pc:chgData name="Supriya Mali" userId="fcd435f87cec77b1" providerId="LiveId" clId="{B89AA6B9-9FA9-4DFA-B22D-C8204BF176B8}" dt="2024-02-07T12:52:55.512" v="881" actId="14100"/>
        <pc:sldMkLst>
          <pc:docMk/>
          <pc:sldMk cId="2240707258" sldId="290"/>
        </pc:sldMkLst>
        <pc:spChg chg="mod">
          <ac:chgData name="Supriya Mali" userId="fcd435f87cec77b1" providerId="LiveId" clId="{B89AA6B9-9FA9-4DFA-B22D-C8204BF176B8}" dt="2024-02-07T11:51:57.033" v="59" actId="20577"/>
          <ac:spMkLst>
            <pc:docMk/>
            <pc:sldMk cId="2240707258" sldId="290"/>
            <ac:spMk id="5" creationId="{990978AA-C4CE-D5EC-A0D3-589B76FC2739}"/>
          </ac:spMkLst>
        </pc:spChg>
        <pc:spChg chg="add mod">
          <ac:chgData name="Supriya Mali" userId="fcd435f87cec77b1" providerId="LiveId" clId="{B89AA6B9-9FA9-4DFA-B22D-C8204BF176B8}" dt="2024-02-07T12:52:55.512" v="881" actId="14100"/>
          <ac:spMkLst>
            <pc:docMk/>
            <pc:sldMk cId="2240707258" sldId="290"/>
            <ac:spMk id="6" creationId="{58B6EDDA-A3BF-9A0B-51A9-4ED0F1FA3CB1}"/>
          </ac:spMkLst>
        </pc:spChg>
      </pc:sldChg>
      <pc:sldChg chg="modSp new mod">
        <pc:chgData name="Supriya Mali" userId="fcd435f87cec77b1" providerId="LiveId" clId="{B89AA6B9-9FA9-4DFA-B22D-C8204BF176B8}" dt="2024-02-07T11:52:41.254" v="72" actId="14100"/>
        <pc:sldMkLst>
          <pc:docMk/>
          <pc:sldMk cId="828666219" sldId="291"/>
        </pc:sldMkLst>
        <pc:spChg chg="mod">
          <ac:chgData name="Supriya Mali" userId="fcd435f87cec77b1" providerId="LiveId" clId="{B89AA6B9-9FA9-4DFA-B22D-C8204BF176B8}" dt="2024-02-07T11:52:41.254" v="72" actId="14100"/>
          <ac:spMkLst>
            <pc:docMk/>
            <pc:sldMk cId="828666219" sldId="291"/>
            <ac:spMk id="5" creationId="{B877F327-2E61-FB72-72B5-4CBE00575D97}"/>
          </ac:spMkLst>
        </pc:spChg>
      </pc:sldChg>
      <pc:sldChg chg="modSp new mod">
        <pc:chgData name="Supriya Mali" userId="fcd435f87cec77b1" providerId="LiveId" clId="{B89AA6B9-9FA9-4DFA-B22D-C8204BF176B8}" dt="2024-02-07T11:53:42.761" v="85" actId="255"/>
        <pc:sldMkLst>
          <pc:docMk/>
          <pc:sldMk cId="781820938" sldId="292"/>
        </pc:sldMkLst>
        <pc:spChg chg="mod">
          <ac:chgData name="Supriya Mali" userId="fcd435f87cec77b1" providerId="LiveId" clId="{B89AA6B9-9FA9-4DFA-B22D-C8204BF176B8}" dt="2024-02-07T11:53:42.761" v="85" actId="255"/>
          <ac:spMkLst>
            <pc:docMk/>
            <pc:sldMk cId="781820938" sldId="292"/>
            <ac:spMk id="5" creationId="{0882C0EA-CA85-BBDD-C551-36299EA14E87}"/>
          </ac:spMkLst>
        </pc:spChg>
      </pc:sldChg>
      <pc:sldChg chg="addSp delSp modSp new mod">
        <pc:chgData name="Supriya Mali" userId="fcd435f87cec77b1" providerId="LiveId" clId="{B89AA6B9-9FA9-4DFA-B22D-C8204BF176B8}" dt="2024-02-07T11:57:42.736" v="130" actId="20577"/>
        <pc:sldMkLst>
          <pc:docMk/>
          <pc:sldMk cId="1697658667" sldId="293"/>
        </pc:sldMkLst>
        <pc:spChg chg="mod">
          <ac:chgData name="Supriya Mali" userId="fcd435f87cec77b1" providerId="LiveId" clId="{B89AA6B9-9FA9-4DFA-B22D-C8204BF176B8}" dt="2024-02-07T11:57:42.736" v="130" actId="20577"/>
          <ac:spMkLst>
            <pc:docMk/>
            <pc:sldMk cId="1697658667" sldId="293"/>
            <ac:spMk id="5" creationId="{6DC569D9-01FB-926F-0606-B12B149A8DFD}"/>
          </ac:spMkLst>
        </pc:spChg>
        <pc:picChg chg="add del mod">
          <ac:chgData name="Supriya Mali" userId="fcd435f87cec77b1" providerId="LiveId" clId="{B89AA6B9-9FA9-4DFA-B22D-C8204BF176B8}" dt="2024-02-07T11:55:22.240" v="113" actId="21"/>
          <ac:picMkLst>
            <pc:docMk/>
            <pc:sldMk cId="1697658667" sldId="293"/>
            <ac:picMk id="7" creationId="{D43A2161-187D-B385-7B27-E6DB76312F6E}"/>
          </ac:picMkLst>
        </pc:picChg>
        <pc:picChg chg="add mod">
          <ac:chgData name="Supriya Mali" userId="fcd435f87cec77b1" providerId="LiveId" clId="{B89AA6B9-9FA9-4DFA-B22D-C8204BF176B8}" dt="2024-02-07T11:57:21.751" v="126" actId="14100"/>
          <ac:picMkLst>
            <pc:docMk/>
            <pc:sldMk cId="1697658667" sldId="293"/>
            <ac:picMk id="9" creationId="{9F76A7D7-A076-3BD5-1E40-0F82471163ED}"/>
          </ac:picMkLst>
        </pc:picChg>
      </pc:sldChg>
      <pc:sldChg chg="addSp modSp new mod">
        <pc:chgData name="Supriya Mali" userId="fcd435f87cec77b1" providerId="LiveId" clId="{B89AA6B9-9FA9-4DFA-B22D-C8204BF176B8}" dt="2024-02-07T11:59:23.692" v="164" actId="14100"/>
        <pc:sldMkLst>
          <pc:docMk/>
          <pc:sldMk cId="372136551" sldId="294"/>
        </pc:sldMkLst>
        <pc:spChg chg="mod">
          <ac:chgData name="Supriya Mali" userId="fcd435f87cec77b1" providerId="LiveId" clId="{B89AA6B9-9FA9-4DFA-B22D-C8204BF176B8}" dt="2024-02-07T11:58:49.856" v="158" actId="14100"/>
          <ac:spMkLst>
            <pc:docMk/>
            <pc:sldMk cId="372136551" sldId="294"/>
            <ac:spMk id="5" creationId="{35F426C7-AD27-E13C-1B1C-C390D909FB54}"/>
          </ac:spMkLst>
        </pc:spChg>
        <pc:picChg chg="add mod">
          <ac:chgData name="Supriya Mali" userId="fcd435f87cec77b1" providerId="LiveId" clId="{B89AA6B9-9FA9-4DFA-B22D-C8204BF176B8}" dt="2024-02-07T11:59:23.692" v="164" actId="14100"/>
          <ac:picMkLst>
            <pc:docMk/>
            <pc:sldMk cId="372136551" sldId="294"/>
            <ac:picMk id="7" creationId="{2576FCF7-6CEF-C0AA-2EF6-CE21A2B7059D}"/>
          </ac:picMkLst>
        </pc:picChg>
      </pc:sldChg>
      <pc:sldChg chg="addSp delSp modSp new mod">
        <pc:chgData name="Supriya Mali" userId="fcd435f87cec77b1" providerId="LiveId" clId="{B89AA6B9-9FA9-4DFA-B22D-C8204BF176B8}" dt="2024-02-07T12:17:24.569" v="392" actId="14100"/>
        <pc:sldMkLst>
          <pc:docMk/>
          <pc:sldMk cId="3884251089" sldId="295"/>
        </pc:sldMkLst>
        <pc:spChg chg="mod">
          <ac:chgData name="Supriya Mali" userId="fcd435f87cec77b1" providerId="LiveId" clId="{B89AA6B9-9FA9-4DFA-B22D-C8204BF176B8}" dt="2024-02-07T12:17:24.569" v="392" actId="14100"/>
          <ac:spMkLst>
            <pc:docMk/>
            <pc:sldMk cId="3884251089" sldId="295"/>
            <ac:spMk id="5" creationId="{43E6FD51-2719-6EC2-D9F5-D4F35F8297D0}"/>
          </ac:spMkLst>
        </pc:spChg>
        <pc:spChg chg="add del mod">
          <ac:chgData name="Supriya Mali" userId="fcd435f87cec77b1" providerId="LiveId" clId="{B89AA6B9-9FA9-4DFA-B22D-C8204BF176B8}" dt="2024-02-07T12:08:29.236" v="236"/>
          <ac:spMkLst>
            <pc:docMk/>
            <pc:sldMk cId="3884251089" sldId="295"/>
            <ac:spMk id="6" creationId="{45B63E0C-A6CE-74A4-7707-9E92D36258E8}"/>
          </ac:spMkLst>
        </pc:spChg>
        <pc:spChg chg="add mod">
          <ac:chgData name="Supriya Mali" userId="fcd435f87cec77b1" providerId="LiveId" clId="{B89AA6B9-9FA9-4DFA-B22D-C8204BF176B8}" dt="2024-02-07T12:17:11.945" v="390" actId="2711"/>
          <ac:spMkLst>
            <pc:docMk/>
            <pc:sldMk cId="3884251089" sldId="295"/>
            <ac:spMk id="7" creationId="{8C6E0BF1-857F-47D8-3C9D-CC2274FC653D}"/>
          </ac:spMkLst>
        </pc:spChg>
        <pc:picChg chg="add del mod">
          <ac:chgData name="Supriya Mali" userId="fcd435f87cec77b1" providerId="LiveId" clId="{B89AA6B9-9FA9-4DFA-B22D-C8204BF176B8}" dt="2024-02-07T12:08:29.212" v="234" actId="21"/>
          <ac:picMkLst>
            <pc:docMk/>
            <pc:sldMk cId="3884251089" sldId="295"/>
            <ac:picMk id="8" creationId="{71DAFD00-5660-EAA6-4DE3-83F373055A99}"/>
          </ac:picMkLst>
        </pc:picChg>
      </pc:sldChg>
      <pc:sldChg chg="addSp modSp new mod">
        <pc:chgData name="Supriya Mali" userId="fcd435f87cec77b1" providerId="LiveId" clId="{B89AA6B9-9FA9-4DFA-B22D-C8204BF176B8}" dt="2024-02-07T12:31:34.477" v="421" actId="20577"/>
        <pc:sldMkLst>
          <pc:docMk/>
          <pc:sldMk cId="2705137565" sldId="296"/>
        </pc:sldMkLst>
        <pc:spChg chg="mod">
          <ac:chgData name="Supriya Mali" userId="fcd435f87cec77b1" providerId="LiveId" clId="{B89AA6B9-9FA9-4DFA-B22D-C8204BF176B8}" dt="2024-02-07T12:28:59.873" v="412" actId="14100"/>
          <ac:spMkLst>
            <pc:docMk/>
            <pc:sldMk cId="2705137565" sldId="296"/>
            <ac:spMk id="5" creationId="{3E61902B-B35F-1C4C-031C-3107886AEE70}"/>
          </ac:spMkLst>
        </pc:spChg>
        <pc:spChg chg="add mod">
          <ac:chgData name="Supriya Mali" userId="fcd435f87cec77b1" providerId="LiveId" clId="{B89AA6B9-9FA9-4DFA-B22D-C8204BF176B8}" dt="2024-02-07T12:31:34.477" v="421" actId="20577"/>
          <ac:spMkLst>
            <pc:docMk/>
            <pc:sldMk cId="2705137565" sldId="296"/>
            <ac:spMk id="6" creationId="{61836E47-61D1-2C33-1624-C93CEB1FE5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slideLayout" Target="../slideLayouts/slideLayout9.xml"/><Relationship Id="rId1" Type="http://schemas.openxmlformats.org/officeDocument/2006/relationships/customXml" Target="../../customXml/item4.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333390" cy="2306637"/>
          </a:xfrm>
        </p:spPr>
        <p:txBody>
          <a:bodyPr/>
          <a:lstStyle/>
          <a:p>
            <a:r>
              <a:rPr lang="en-US" dirty="0" err="1"/>
              <a:t>Olist</a:t>
            </a:r>
            <a:r>
              <a:rPr lang="en-US" dirty="0"/>
              <a:t> store Analysis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fontScale="55000" lnSpcReduction="20000"/>
          </a:bodyPr>
          <a:lstStyle/>
          <a:p>
            <a:r>
              <a:rPr lang="en-US" sz="2900" b="1" dirty="0">
                <a:latin typeface="Abadi" panose="020B0604020104020204" pitchFamily="34" charset="0"/>
              </a:rPr>
              <a:t>Presented by </a:t>
            </a:r>
            <a:r>
              <a:rPr lang="en-US" sz="2900" b="1" dirty="0"/>
              <a:t> </a:t>
            </a:r>
          </a:p>
          <a:p>
            <a:r>
              <a:rPr lang="en-US" sz="2500" b="1" dirty="0">
                <a:solidFill>
                  <a:schemeClr val="accent2">
                    <a:lumMod val="50000"/>
                  </a:schemeClr>
                </a:solidFill>
              </a:rPr>
              <a:t>Mali Sheetal</a:t>
            </a:r>
          </a:p>
          <a:p>
            <a:r>
              <a:rPr lang="en-US" sz="2500" b="1" dirty="0">
                <a:solidFill>
                  <a:schemeClr val="accent2">
                    <a:lumMod val="50000"/>
                  </a:schemeClr>
                </a:solidFill>
              </a:rPr>
              <a:t>Santosh </a:t>
            </a:r>
            <a:r>
              <a:rPr lang="en-US" sz="2500" b="1" dirty="0" err="1">
                <a:solidFill>
                  <a:schemeClr val="accent2">
                    <a:lumMod val="50000"/>
                  </a:schemeClr>
                </a:solidFill>
              </a:rPr>
              <a:t>Chanukya</a:t>
            </a:r>
            <a:endParaRPr lang="en-US" sz="2500" b="1" dirty="0">
              <a:solidFill>
                <a:schemeClr val="accent2">
                  <a:lumMod val="50000"/>
                </a:schemeClr>
              </a:solidFill>
            </a:endParaRPr>
          </a:p>
          <a:p>
            <a:r>
              <a:rPr lang="en-US" sz="2500" b="1" dirty="0" err="1">
                <a:solidFill>
                  <a:schemeClr val="accent2">
                    <a:lumMod val="50000"/>
                  </a:schemeClr>
                </a:solidFill>
              </a:rPr>
              <a:t>Sarvmbh</a:t>
            </a:r>
            <a:r>
              <a:rPr lang="en-US" sz="2500" b="1" dirty="0">
                <a:solidFill>
                  <a:schemeClr val="accent2">
                    <a:lumMod val="50000"/>
                  </a:schemeClr>
                </a:solidFill>
              </a:rPr>
              <a:t> </a:t>
            </a:r>
            <a:r>
              <a:rPr lang="en-US" sz="2500" b="1" dirty="0" err="1">
                <a:solidFill>
                  <a:schemeClr val="accent2">
                    <a:lumMod val="50000"/>
                  </a:schemeClr>
                </a:solidFill>
              </a:rPr>
              <a:t>sawant</a:t>
            </a:r>
            <a:endParaRPr lang="en-US" sz="2500" b="1" dirty="0">
              <a:solidFill>
                <a:schemeClr val="accent2">
                  <a:lumMod val="50000"/>
                </a:schemeClr>
              </a:solidFill>
            </a:endParaRPr>
          </a:p>
          <a:p>
            <a:r>
              <a:rPr lang="en-US" sz="2500" b="1" dirty="0">
                <a:solidFill>
                  <a:schemeClr val="accent2">
                    <a:lumMod val="50000"/>
                  </a:schemeClr>
                </a:solidFill>
              </a:rPr>
              <a:t>Amit Singh</a:t>
            </a:r>
          </a:p>
          <a:p>
            <a:r>
              <a:rPr lang="en-US" sz="2500" b="1" dirty="0" err="1">
                <a:solidFill>
                  <a:schemeClr val="accent2">
                    <a:lumMod val="50000"/>
                  </a:schemeClr>
                </a:solidFill>
              </a:rPr>
              <a:t>Sukhad</a:t>
            </a:r>
            <a:r>
              <a:rPr lang="en-US" sz="2500" b="1" dirty="0">
                <a:solidFill>
                  <a:schemeClr val="accent2">
                    <a:lumMod val="50000"/>
                  </a:schemeClr>
                </a:solidFill>
              </a:rPr>
              <a:t> </a:t>
            </a:r>
            <a:r>
              <a:rPr lang="en-US" sz="2500" b="1" dirty="0" err="1">
                <a:solidFill>
                  <a:schemeClr val="accent2">
                    <a:lumMod val="50000"/>
                  </a:schemeClr>
                </a:solidFill>
              </a:rPr>
              <a:t>Borde</a:t>
            </a:r>
            <a:endParaRPr lang="en-US" sz="2500" b="1" dirty="0">
              <a:solidFill>
                <a:schemeClr val="accent2">
                  <a:lumMod val="50000"/>
                </a:schemeClr>
              </a:solidFill>
            </a:endParaRP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20BDA-8413-4778-532E-692B1F2F03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D02447F1-A081-C6DD-0B7B-D7BE3F53861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4A2DEC3-E392-DA1F-E855-62D084056D3C}"/>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B877F327-2E61-FB72-72B5-4CBE00575D97}"/>
              </a:ext>
            </a:extLst>
          </p:cNvPr>
          <p:cNvSpPr>
            <a:spLocks noGrp="1"/>
          </p:cNvSpPr>
          <p:nvPr>
            <p:ph type="title"/>
          </p:nvPr>
        </p:nvSpPr>
        <p:spPr>
          <a:xfrm>
            <a:off x="603681" y="381740"/>
            <a:ext cx="10423983" cy="896644"/>
          </a:xfrm>
        </p:spPr>
        <p:txBody>
          <a:bodyPr/>
          <a:lstStyle/>
          <a:p>
            <a:r>
              <a:rPr lang="en-US" sz="3200" dirty="0">
                <a:latin typeface="Abadi" panose="020B0604020104020204" pitchFamily="34" charset="0"/>
              </a:rPr>
              <a:t>KPI 4 : Average price and payment value of </a:t>
            </a:r>
            <a:r>
              <a:rPr lang="en-US" sz="3200" dirty="0" err="1">
                <a:latin typeface="Abadi" panose="020B0604020104020204" pitchFamily="34" charset="0"/>
              </a:rPr>
              <a:t>sao</a:t>
            </a:r>
            <a:r>
              <a:rPr lang="en-US" sz="3200" dirty="0">
                <a:latin typeface="Abadi" panose="020B0604020104020204" pitchFamily="34" charset="0"/>
              </a:rPr>
              <a:t> </a:t>
            </a:r>
            <a:r>
              <a:rPr lang="en-US" sz="3200" dirty="0" err="1">
                <a:latin typeface="Abadi" panose="020B0604020104020204" pitchFamily="34" charset="0"/>
              </a:rPr>
              <a:t>paulo</a:t>
            </a:r>
            <a:r>
              <a:rPr lang="en-US" sz="3200" dirty="0">
                <a:latin typeface="Abadi" panose="020B0604020104020204" pitchFamily="34" charset="0"/>
              </a:rPr>
              <a:t> city</a:t>
            </a:r>
            <a:endParaRPr lang="en-IN" sz="3200" dirty="0">
              <a:latin typeface="Abadi" panose="020B0604020104020204" pitchFamily="34" charset="0"/>
            </a:endParaRPr>
          </a:p>
        </p:txBody>
      </p:sp>
    </p:spTree>
    <p:extLst>
      <p:ext uri="{BB962C8B-B14F-4D97-AF65-F5344CB8AC3E}">
        <p14:creationId xmlns:p14="http://schemas.microsoft.com/office/powerpoint/2010/main" val="82866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BDD387-D9D5-4BC6-5FAC-5FAFBB74E47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7AD3F91-171B-F17C-890A-098D85B6235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0890938-ABC8-303D-6D11-6E1EA7BD32AB}"/>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0882C0EA-CA85-BBDD-C551-36299EA14E87}"/>
              </a:ext>
            </a:extLst>
          </p:cNvPr>
          <p:cNvSpPr>
            <a:spLocks noGrp="1"/>
          </p:cNvSpPr>
          <p:nvPr>
            <p:ph type="title"/>
          </p:nvPr>
        </p:nvSpPr>
        <p:spPr>
          <a:xfrm>
            <a:off x="665826" y="82296"/>
            <a:ext cx="10361838" cy="1524562"/>
          </a:xfrm>
        </p:spPr>
        <p:txBody>
          <a:bodyPr/>
          <a:lstStyle/>
          <a:p>
            <a:r>
              <a:rPr lang="en-US" sz="3200" dirty="0">
                <a:latin typeface="Abadi" panose="020B0604020104020204" pitchFamily="34" charset="0"/>
              </a:rPr>
              <a:t>KPI 5 :Average shipping days vs review scores</a:t>
            </a:r>
            <a:br>
              <a:rPr lang="en-IN" sz="3600" dirty="0">
                <a:latin typeface="Abadi" panose="020B0604020104020204" pitchFamily="34" charset="0"/>
              </a:rPr>
            </a:br>
            <a:endParaRPr lang="en-IN" sz="3600" dirty="0"/>
          </a:p>
        </p:txBody>
      </p:sp>
    </p:spTree>
    <p:extLst>
      <p:ext uri="{BB962C8B-B14F-4D97-AF65-F5344CB8AC3E}">
        <p14:creationId xmlns:p14="http://schemas.microsoft.com/office/powerpoint/2010/main" val="78182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E7B9C-C0C2-C487-9430-A2F29DACEA3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C2BF32C-2CEB-ABE8-4C7B-73713BA0E6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4D2AE6A-1EB5-299F-17F6-560BA65B26C5}"/>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Title 4">
            <a:extLst>
              <a:ext uri="{FF2B5EF4-FFF2-40B4-BE49-F238E27FC236}">
                <a16:creationId xmlns:a16="http://schemas.microsoft.com/office/drawing/2014/main" id="{6DC569D9-01FB-926F-0606-B12B149A8DFD}"/>
              </a:ext>
            </a:extLst>
          </p:cNvPr>
          <p:cNvSpPr>
            <a:spLocks noGrp="1"/>
          </p:cNvSpPr>
          <p:nvPr>
            <p:ph type="title"/>
          </p:nvPr>
        </p:nvSpPr>
        <p:spPr>
          <a:xfrm>
            <a:off x="558316" y="82296"/>
            <a:ext cx="9144000" cy="559736"/>
          </a:xfrm>
        </p:spPr>
        <p:txBody>
          <a:bodyPr/>
          <a:lstStyle/>
          <a:p>
            <a:r>
              <a:rPr lang="en-US" sz="3200" dirty="0">
                <a:latin typeface="Abadi" panose="020B0604020104020204" pitchFamily="34" charset="0"/>
              </a:rPr>
              <a:t>Excel Dashboard :</a:t>
            </a:r>
            <a:endParaRPr lang="en-IN" sz="3200" dirty="0">
              <a:latin typeface="Abadi" panose="020B0604020104020204" pitchFamily="34" charset="0"/>
            </a:endParaRPr>
          </a:p>
        </p:txBody>
      </p:sp>
      <p:pic>
        <p:nvPicPr>
          <p:cNvPr id="9" name="Picture 8">
            <a:extLst>
              <a:ext uri="{FF2B5EF4-FFF2-40B4-BE49-F238E27FC236}">
                <a16:creationId xmlns:a16="http://schemas.microsoft.com/office/drawing/2014/main" id="{9F76A7D7-A076-3BD5-1E40-0F82471163ED}"/>
              </a:ext>
            </a:extLst>
          </p:cNvPr>
          <p:cNvPicPr>
            <a:picLocks noChangeAspect="1"/>
          </p:cNvPicPr>
          <p:nvPr/>
        </p:nvPicPr>
        <p:blipFill>
          <a:blip r:embed="rId2"/>
          <a:stretch>
            <a:fillRect/>
          </a:stretch>
        </p:blipFill>
        <p:spPr>
          <a:xfrm>
            <a:off x="365760" y="874716"/>
            <a:ext cx="10661904" cy="5357408"/>
          </a:xfrm>
          <a:prstGeom prst="rect">
            <a:avLst/>
          </a:prstGeom>
        </p:spPr>
      </p:pic>
    </p:spTree>
    <p:extLst>
      <p:ext uri="{BB962C8B-B14F-4D97-AF65-F5344CB8AC3E}">
        <p14:creationId xmlns:p14="http://schemas.microsoft.com/office/powerpoint/2010/main" val="169765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76EFF-0D77-64E3-AF00-EA8EE3608D9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E49C3DD-1BB2-DA53-55B9-87B8C099D34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50EBCCA-E59A-952E-39D5-D007FEB98E12}"/>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itle 4">
            <a:extLst>
              <a:ext uri="{FF2B5EF4-FFF2-40B4-BE49-F238E27FC236}">
                <a16:creationId xmlns:a16="http://schemas.microsoft.com/office/drawing/2014/main" id="{35F426C7-AD27-E13C-1B1C-C390D909FB54}"/>
              </a:ext>
            </a:extLst>
          </p:cNvPr>
          <p:cNvSpPr>
            <a:spLocks noGrp="1"/>
          </p:cNvSpPr>
          <p:nvPr>
            <p:ph type="title"/>
          </p:nvPr>
        </p:nvSpPr>
        <p:spPr>
          <a:xfrm>
            <a:off x="576071" y="159798"/>
            <a:ext cx="9144000" cy="550416"/>
          </a:xfrm>
        </p:spPr>
        <p:txBody>
          <a:bodyPr/>
          <a:lstStyle/>
          <a:p>
            <a:r>
              <a:rPr lang="en-US" sz="3200" dirty="0" err="1">
                <a:latin typeface="Abadi" panose="020B0604020104020204" pitchFamily="34" charset="0"/>
              </a:rPr>
              <a:t>PowerBI</a:t>
            </a:r>
            <a:r>
              <a:rPr lang="en-US" sz="3200" dirty="0">
                <a:latin typeface="Abadi" panose="020B0604020104020204" pitchFamily="34" charset="0"/>
              </a:rPr>
              <a:t> Dashboard :</a:t>
            </a:r>
            <a:endParaRPr lang="en-IN" sz="3200" dirty="0">
              <a:latin typeface="Abadi" panose="020B0604020104020204" pitchFamily="34" charset="0"/>
            </a:endParaRPr>
          </a:p>
        </p:txBody>
      </p:sp>
      <p:pic>
        <p:nvPicPr>
          <p:cNvPr id="7" name="Picture 6">
            <a:extLst>
              <a:ext uri="{FF2B5EF4-FFF2-40B4-BE49-F238E27FC236}">
                <a16:creationId xmlns:a16="http://schemas.microsoft.com/office/drawing/2014/main" id="{2576FCF7-6CEF-C0AA-2EF6-CE21A2B7059D}"/>
              </a:ext>
            </a:extLst>
          </p:cNvPr>
          <p:cNvPicPr>
            <a:picLocks noChangeAspect="1"/>
          </p:cNvPicPr>
          <p:nvPr/>
        </p:nvPicPr>
        <p:blipFill>
          <a:blip r:embed="rId2"/>
          <a:stretch>
            <a:fillRect/>
          </a:stretch>
        </p:blipFill>
        <p:spPr>
          <a:xfrm>
            <a:off x="443883" y="710214"/>
            <a:ext cx="11185865" cy="5987987"/>
          </a:xfrm>
          <a:prstGeom prst="rect">
            <a:avLst/>
          </a:prstGeom>
        </p:spPr>
      </p:pic>
    </p:spTree>
    <p:extLst>
      <p:ext uri="{BB962C8B-B14F-4D97-AF65-F5344CB8AC3E}">
        <p14:creationId xmlns:p14="http://schemas.microsoft.com/office/powerpoint/2010/main" val="37213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DC6CC-A212-A7A0-1B9C-EC1369C3242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2406D187-B0AF-53B1-4B78-82F2815B0C2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4DA770F-77CF-9C59-1F5B-0FC86B1139BC}"/>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6A6D15A8-4B3E-5139-15D2-79ACB049B0E5}"/>
              </a:ext>
            </a:extLst>
          </p:cNvPr>
          <p:cNvSpPr>
            <a:spLocks noGrp="1"/>
          </p:cNvSpPr>
          <p:nvPr>
            <p:ph type="title"/>
          </p:nvPr>
        </p:nvSpPr>
        <p:spPr>
          <a:xfrm>
            <a:off x="576071" y="82296"/>
            <a:ext cx="9144000" cy="583529"/>
          </a:xfrm>
        </p:spPr>
        <p:txBody>
          <a:bodyPr/>
          <a:lstStyle/>
          <a:p>
            <a:r>
              <a:rPr lang="en-US" sz="3200" dirty="0">
                <a:latin typeface="Abadi" panose="020B0604020104020204" pitchFamily="34" charset="0"/>
              </a:rPr>
              <a:t>Tableau Dashboard :</a:t>
            </a:r>
            <a:endParaRPr lang="en-IN" sz="3200" dirty="0">
              <a:latin typeface="Abadi" panose="020B0604020104020204" pitchFamily="34" charset="0"/>
            </a:endParaRPr>
          </a:p>
        </p:txBody>
      </p:sp>
      <p:pic>
        <p:nvPicPr>
          <p:cNvPr id="9" name="Picture 8">
            <a:extLst>
              <a:ext uri="{FF2B5EF4-FFF2-40B4-BE49-F238E27FC236}">
                <a16:creationId xmlns:a16="http://schemas.microsoft.com/office/drawing/2014/main" id="{8C478185-5FF6-0AF7-97A6-E7167636A7DB}"/>
              </a:ext>
            </a:extLst>
          </p:cNvPr>
          <p:cNvPicPr>
            <a:picLocks noChangeAspect="1"/>
          </p:cNvPicPr>
          <p:nvPr/>
        </p:nvPicPr>
        <p:blipFill>
          <a:blip r:embed="rId2"/>
          <a:stretch>
            <a:fillRect/>
          </a:stretch>
        </p:blipFill>
        <p:spPr>
          <a:xfrm>
            <a:off x="674703" y="745724"/>
            <a:ext cx="11221376" cy="5592931"/>
          </a:xfrm>
          <a:prstGeom prst="rect">
            <a:avLst/>
          </a:prstGeom>
        </p:spPr>
      </p:pic>
    </p:spTree>
    <p:extLst>
      <p:ext uri="{BB962C8B-B14F-4D97-AF65-F5344CB8AC3E}">
        <p14:creationId xmlns:p14="http://schemas.microsoft.com/office/powerpoint/2010/main" val="60359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5C855-6875-D291-9328-DB714678D87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25F849FF-77F4-F996-CBA3-07CB6258C12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060F8EA-8CBF-02FD-D452-C27AED1274F7}"/>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Title 4">
            <a:extLst>
              <a:ext uri="{FF2B5EF4-FFF2-40B4-BE49-F238E27FC236}">
                <a16:creationId xmlns:a16="http://schemas.microsoft.com/office/drawing/2014/main" id="{43E6FD51-2719-6EC2-D9F5-D4F35F8297D0}"/>
              </a:ext>
            </a:extLst>
          </p:cNvPr>
          <p:cNvSpPr>
            <a:spLocks noGrp="1"/>
          </p:cNvSpPr>
          <p:nvPr>
            <p:ph type="title"/>
          </p:nvPr>
        </p:nvSpPr>
        <p:spPr>
          <a:xfrm>
            <a:off x="576071" y="284085"/>
            <a:ext cx="9144000" cy="790113"/>
          </a:xfrm>
        </p:spPr>
        <p:txBody>
          <a:bodyPr/>
          <a:lstStyle/>
          <a:p>
            <a:r>
              <a:rPr lang="en-US" sz="4400" dirty="0">
                <a:latin typeface="Abadi" panose="020B0604020104020204" pitchFamily="34" charset="0"/>
              </a:rPr>
              <a:t>Insights :</a:t>
            </a:r>
            <a:endParaRPr lang="en-IN" sz="4400" dirty="0">
              <a:latin typeface="Abadi" panose="020B0604020104020204" pitchFamily="34" charset="0"/>
            </a:endParaRPr>
          </a:p>
        </p:txBody>
      </p:sp>
      <p:sp>
        <p:nvSpPr>
          <p:cNvPr id="7" name="TextBox 6">
            <a:extLst>
              <a:ext uri="{FF2B5EF4-FFF2-40B4-BE49-F238E27FC236}">
                <a16:creationId xmlns:a16="http://schemas.microsoft.com/office/drawing/2014/main" id="{8C6E0BF1-857F-47D8-3C9D-CC2274FC653D}"/>
              </a:ext>
            </a:extLst>
          </p:cNvPr>
          <p:cNvSpPr txBox="1"/>
          <p:nvPr/>
        </p:nvSpPr>
        <p:spPr>
          <a:xfrm>
            <a:off x="719090" y="1380744"/>
            <a:ext cx="90009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According to the data, </a:t>
            </a:r>
            <a:r>
              <a:rPr lang="en-US" dirty="0" err="1">
                <a:latin typeface="Abadi" panose="020B0604020104020204" pitchFamily="34" charset="0"/>
              </a:rPr>
              <a:t>Olist</a:t>
            </a:r>
            <a:r>
              <a:rPr lang="en-US" dirty="0">
                <a:latin typeface="Abadi" panose="020B0604020104020204" pitchFamily="34" charset="0"/>
              </a:rPr>
              <a:t> E-commerce has about 99,441 orders.</a:t>
            </a:r>
          </a:p>
          <a:p>
            <a:pPr marL="285750" indent="-285750">
              <a:buFont typeface="Arial" panose="020B0604020202020204" pitchFamily="34" charset="0"/>
              <a:buChar char="•"/>
            </a:pPr>
            <a:r>
              <a:rPr lang="en-US" dirty="0">
                <a:latin typeface="Abadi" panose="020B0604020104020204" pitchFamily="34" charset="0"/>
              </a:rPr>
              <a:t>With about 89,940 orders being delivered, the company has a 90% delivery success rate.</a:t>
            </a:r>
          </a:p>
          <a:p>
            <a:pPr marL="285750" indent="-285750">
              <a:buFont typeface="Arial" panose="020B0604020202020204" pitchFamily="34" charset="0"/>
              <a:buChar char="•"/>
            </a:pPr>
            <a:r>
              <a:rPr lang="en-US" dirty="0">
                <a:latin typeface="Abadi" panose="020B0604020104020204" pitchFamily="34" charset="0"/>
              </a:rPr>
              <a:t>Total customers are 99,441,Total products are 32951 and Total sellers are 3095. </a:t>
            </a:r>
          </a:p>
          <a:p>
            <a:pPr marL="285750" indent="-285750">
              <a:buFont typeface="Arial" panose="020B0604020202020204" pitchFamily="34" charset="0"/>
              <a:buChar char="•"/>
            </a:pPr>
            <a:r>
              <a:rPr lang="en-US" dirty="0">
                <a:latin typeface="Abadi" panose="020B0604020104020204" pitchFamily="34" charset="0"/>
              </a:rPr>
              <a:t>Customers average product rating is 4.09 stars, with product categories going as high as 4.67 stars and as low as 2.5 stars. </a:t>
            </a:r>
          </a:p>
          <a:p>
            <a:pPr marL="285750" indent="-285750">
              <a:buFont typeface="Arial" panose="020B0604020202020204" pitchFamily="34" charset="0"/>
              <a:buChar char="•"/>
            </a:pPr>
            <a:r>
              <a:rPr lang="en-US" dirty="0">
                <a:latin typeface="Abadi" panose="020B0604020104020204" pitchFamily="34" charset="0"/>
              </a:rPr>
              <a:t>1 Star reviews are on third place in the review score distribution ranking which likely indicates that there could be problems with product quality in some product categories.</a:t>
            </a:r>
          </a:p>
          <a:p>
            <a:pPr marL="285750" indent="-285750">
              <a:buFont typeface="Arial" panose="020B0604020202020204" pitchFamily="34" charset="0"/>
              <a:buChar char="•"/>
            </a:pPr>
            <a:r>
              <a:rPr lang="en-US" dirty="0">
                <a:latin typeface="Abadi" panose="020B0604020104020204" pitchFamily="34" charset="0"/>
              </a:rPr>
              <a:t>Delivery performance could also influence review scores and success rate could certainly be improved</a:t>
            </a:r>
            <a:r>
              <a:rPr lang="en-US" dirty="0"/>
              <a:t>.</a:t>
            </a:r>
          </a:p>
          <a:p>
            <a:pPr marL="285750" indent="-285750">
              <a:buFont typeface="Arial" panose="020B0604020202020204" pitchFamily="34" charset="0"/>
              <a:buChar char="•"/>
            </a:pPr>
            <a:r>
              <a:rPr lang="en-US" dirty="0">
                <a:latin typeface="Abadi" panose="020B0604020104020204" pitchFamily="34" charset="0"/>
              </a:rPr>
              <a:t>Insights from this analysis can help in making business decisions, such as focusing on products that customers are interested in, improving product and service quality, and optimizing marketing in provinces with high total sales. In addition, this analysis also provides an overview of customer consumption trends and patterns that can be used to direct further business strategies.</a:t>
            </a:r>
            <a:endParaRPr lang="en-IN" dirty="0">
              <a:latin typeface="Abadi" panose="020B0604020104020204" pitchFamily="34" charset="0"/>
            </a:endParaRPr>
          </a:p>
        </p:txBody>
      </p:sp>
    </p:spTree>
    <p:extLst>
      <p:ext uri="{BB962C8B-B14F-4D97-AF65-F5344CB8AC3E}">
        <p14:creationId xmlns:p14="http://schemas.microsoft.com/office/powerpoint/2010/main" val="388425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10D18-3727-564D-5187-8DD7C293985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345950AB-9469-AFB5-AE37-38B6D00A859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15CB8A8-7675-E463-F544-AE52C95CDA9D}"/>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5" name="Title 4">
            <a:extLst>
              <a:ext uri="{FF2B5EF4-FFF2-40B4-BE49-F238E27FC236}">
                <a16:creationId xmlns:a16="http://schemas.microsoft.com/office/drawing/2014/main" id="{3E61902B-B35F-1C4C-031C-3107886AEE70}"/>
              </a:ext>
            </a:extLst>
          </p:cNvPr>
          <p:cNvSpPr>
            <a:spLocks noGrp="1"/>
          </p:cNvSpPr>
          <p:nvPr>
            <p:ph type="title"/>
          </p:nvPr>
        </p:nvSpPr>
        <p:spPr>
          <a:xfrm>
            <a:off x="576071" y="82296"/>
            <a:ext cx="9144000" cy="619040"/>
          </a:xfrm>
        </p:spPr>
        <p:txBody>
          <a:bodyPr/>
          <a:lstStyle/>
          <a:p>
            <a:r>
              <a:rPr lang="en-US" sz="3200" dirty="0" err="1">
                <a:latin typeface="Abadi" panose="020B0604020104020204" pitchFamily="34" charset="0"/>
              </a:rPr>
              <a:t>Recommandations</a:t>
            </a:r>
            <a:r>
              <a:rPr lang="en-US" sz="3200" dirty="0">
                <a:latin typeface="Abadi" panose="020B0604020104020204" pitchFamily="34" charset="0"/>
              </a:rPr>
              <a:t> :</a:t>
            </a:r>
            <a:endParaRPr lang="en-IN" sz="3200" dirty="0">
              <a:latin typeface="Abadi" panose="020B0604020104020204" pitchFamily="34" charset="0"/>
            </a:endParaRPr>
          </a:p>
        </p:txBody>
      </p:sp>
      <p:sp>
        <p:nvSpPr>
          <p:cNvPr id="6" name="TextBox 5">
            <a:extLst>
              <a:ext uri="{FF2B5EF4-FFF2-40B4-BE49-F238E27FC236}">
                <a16:creationId xmlns:a16="http://schemas.microsoft.com/office/drawing/2014/main" id="{61836E47-61D1-2C33-1624-C93CEB1FE5B7}"/>
              </a:ext>
            </a:extLst>
          </p:cNvPr>
          <p:cNvSpPr txBox="1"/>
          <p:nvPr/>
        </p:nvSpPr>
        <p:spPr>
          <a:xfrm>
            <a:off x="744570" y="781236"/>
            <a:ext cx="7270812"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badi" panose="020B0604020104020204" pitchFamily="34" charset="0"/>
              </a:rPr>
              <a:t>Regularly monitor and analyze customer reviews to gain insights in product quality and identify areas for improvement.</a:t>
            </a:r>
          </a:p>
          <a:p>
            <a:pPr marL="285750" indent="-285750">
              <a:buFont typeface="Wingdings" panose="05000000000000000000" pitchFamily="2" charset="2"/>
              <a:buChar char="Ø"/>
            </a:pPr>
            <a:r>
              <a:rPr lang="en-US" dirty="0">
                <a:latin typeface="Abadi" panose="020B0604020104020204" pitchFamily="34" charset="0"/>
              </a:rPr>
              <a:t>Dashboards can be used to identify patterns in customer reviews. This will provide a data-driven approach to enhance customer experience.</a:t>
            </a:r>
          </a:p>
          <a:p>
            <a:pPr marL="285750" indent="-285750">
              <a:buFont typeface="Wingdings" panose="05000000000000000000" pitchFamily="2" charset="2"/>
              <a:buChar char="Ø"/>
            </a:pPr>
            <a:r>
              <a:rPr lang="en-US" dirty="0">
                <a:latin typeface="Abadi" panose="020B0604020104020204" pitchFamily="34" charset="0"/>
              </a:rPr>
              <a:t>Investigate delivery delays and undelivered orders. Analyzing geographic locations could bring insights about certain challenges with demographics, accessibility, and possible route optimization.</a:t>
            </a:r>
          </a:p>
          <a:p>
            <a:pPr marL="285750" indent="-285750">
              <a:buFont typeface="Wingdings" panose="05000000000000000000" pitchFamily="2" charset="2"/>
              <a:buChar char="Ø"/>
            </a:pPr>
            <a:r>
              <a:rPr lang="en-US" dirty="0">
                <a:latin typeface="Abadi" panose="020B0604020104020204" pitchFamily="34" charset="0"/>
              </a:rPr>
              <a:t>Tracking fleet performance with the use of telematics can help identify issues before they become a problem.</a:t>
            </a:r>
          </a:p>
          <a:p>
            <a:pPr marL="285750" indent="-285750">
              <a:buFont typeface="Wingdings" panose="05000000000000000000" pitchFamily="2" charset="2"/>
              <a:buChar char="Ø"/>
            </a:pPr>
            <a:r>
              <a:rPr lang="en-US" dirty="0">
                <a:latin typeface="Abadi" panose="020B0604020104020204" pitchFamily="34" charset="0"/>
              </a:rPr>
              <a:t>Providing a proper shipment tracking system aids in having clear and concise communication between customers, sellers and couriers.</a:t>
            </a:r>
          </a:p>
          <a:p>
            <a:pPr marL="285750" indent="-285750">
              <a:buFont typeface="Wingdings" panose="05000000000000000000" pitchFamily="2" charset="2"/>
              <a:buChar char="Ø"/>
            </a:pPr>
            <a:r>
              <a:rPr lang="en-US" dirty="0">
                <a:latin typeface="Abadi" panose="020B0604020104020204" pitchFamily="34" charset="0"/>
              </a:rPr>
              <a:t>Regular updates can set proper expectations among customers and specific delivery instructions of customers can be properly accommodated.</a:t>
            </a:r>
          </a:p>
          <a:p>
            <a:pPr marL="285750" indent="-285750">
              <a:buFont typeface="Wingdings" panose="05000000000000000000" pitchFamily="2" charset="2"/>
              <a:buChar char="Ø"/>
            </a:pPr>
            <a:r>
              <a:rPr lang="en-US" dirty="0">
                <a:latin typeface="Abadi" panose="020B0604020104020204" pitchFamily="34" charset="0"/>
              </a:rPr>
              <a:t>By establishing trust and communication, both parties can work together to resolve any issues that may arise.</a:t>
            </a:r>
            <a:endParaRPr lang="en-IN" dirty="0">
              <a:latin typeface="Abadi" panose="020B0604020104020204" pitchFamily="34" charset="0"/>
            </a:endParaRPr>
          </a:p>
        </p:txBody>
      </p:sp>
    </p:spTree>
    <p:extLst>
      <p:ext uri="{BB962C8B-B14F-4D97-AF65-F5344CB8AC3E}">
        <p14:creationId xmlns:p14="http://schemas.microsoft.com/office/powerpoint/2010/main" val="270513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Everyone</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465395265"/>
              </p:ext>
            </p:extLst>
          </p:nvPr>
        </p:nvGraphicFramePr>
        <p:xfrm>
          <a:off x="8646850" y="665825"/>
          <a:ext cx="3355760" cy="5508594"/>
        </p:xfrm>
        <a:graphic>
          <a:graphicData uri="http://schemas.openxmlformats.org/drawingml/2006/table">
            <a:tbl>
              <a:tblPr firstRow="1" bandRow="1"/>
              <a:tblGrid>
                <a:gridCol w="3355760">
                  <a:extLst>
                    <a:ext uri="{9D8B030D-6E8A-4147-A177-3AD203B41FA5}">
                      <a16:colId xmlns:a16="http://schemas.microsoft.com/office/drawing/2014/main" val="1563570424"/>
                    </a:ext>
                  </a:extLst>
                </a:gridCol>
              </a:tblGrid>
              <a:tr h="94510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latin typeface="+mn-lt"/>
                          <a:cs typeface="Gill Sans Light" panose="020B0302020104020203" pitchFamily="34" charset="-79"/>
                        </a:rPr>
                        <a:t>Introduction</a:t>
                      </a:r>
                    </a:p>
                    <a:p>
                      <a:pPr algn="r"/>
                      <a:endParaRPr lang="en-US" sz="1800" dirty="0">
                        <a:latin typeface="+mj-lt"/>
                      </a:endParaRPr>
                    </a:p>
                  </a:txBody>
                  <a:tcPr anchor="b">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4479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latin typeface="+mn-lt"/>
                          <a:cs typeface="Gill Sans Light" panose="020B0302020104020203" pitchFamily="34" charset="-79"/>
                        </a:rPr>
                        <a:t>Data Overview</a:t>
                      </a:r>
                    </a:p>
                    <a:p>
                      <a:pPr marL="0" algn="r" defTabSz="914400" rtl="0" eaLnBrk="1" latinLnBrk="0" hangingPunct="1"/>
                      <a:endParaRPr lang="en-US" sz="1800" kern="1200" dirty="0">
                        <a:solidFill>
                          <a:schemeClr val="tx1"/>
                        </a:solidFill>
                        <a:latin typeface="+mj-lt"/>
                        <a:ea typeface="+mn-ea"/>
                        <a:cs typeface="+mn-cs"/>
                      </a:endParaRP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437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latin typeface="+mn-lt"/>
                          <a:cs typeface="Gill Sans Light" panose="020B0302020104020203" pitchFamily="34" charset="-79"/>
                        </a:rPr>
                        <a:t>KPI’S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03347">
                <a:tc>
                  <a:txBody>
                    <a:bodyPr/>
                    <a:lstStyle/>
                    <a:p>
                      <a:pPr marL="0" algn="r" defTabSz="914400" rtl="0" eaLnBrk="1" latinLnBrk="0" hangingPunct="1"/>
                      <a:r>
                        <a:rPr lang="en-US" sz="2800" kern="1200" dirty="0">
                          <a:solidFill>
                            <a:schemeClr val="tx1"/>
                          </a:solidFill>
                          <a:latin typeface="+mn-lt"/>
                          <a:ea typeface="+mn-ea"/>
                          <a:cs typeface="+mn-cs"/>
                        </a:rPr>
                        <a:t>Dashboards</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151354">
                <a:tc>
                  <a:txBody>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lang="en-US" sz="2800" b="0" dirty="0">
                          <a:latin typeface="+mn-lt"/>
                          <a:cs typeface="Gill Sans Light" panose="020B0302020104020203" pitchFamily="34" charset="-79"/>
                        </a:rPr>
                        <a:t>Insights and Recommendations</a:t>
                      </a:r>
                    </a:p>
                    <a:p>
                      <a:pPr marL="457200" marR="0" lvl="1" indent="0" algn="r" defTabSz="914400" rtl="0" eaLnBrk="1" fontAlgn="auto" latinLnBrk="0" hangingPunct="1">
                        <a:lnSpc>
                          <a:spcPct val="100000"/>
                        </a:lnSpc>
                        <a:spcBef>
                          <a:spcPts val="0"/>
                        </a:spcBef>
                        <a:spcAft>
                          <a:spcPts val="0"/>
                        </a:spcAft>
                        <a:buClrTx/>
                        <a:buSzTx/>
                        <a:buFontTx/>
                        <a:buNone/>
                        <a:tabLst/>
                        <a:defRPr/>
                      </a:pPr>
                      <a:endParaRPr lang="en-US" sz="2800" dirty="0">
                        <a:latin typeface="+mn-lt"/>
                        <a:cs typeface="Gill Sans Light" panose="020B0302020104020203" pitchFamily="34" charset="-79"/>
                      </a:endParaRP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22BA7-5BEB-B1BF-B965-0CFE4A68A25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A427A2D-D5ED-781F-038B-029230D6957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3D2EF2C-82EA-AC4E-9E99-EC0AAD016EFC}"/>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Title 4">
            <a:extLst>
              <a:ext uri="{FF2B5EF4-FFF2-40B4-BE49-F238E27FC236}">
                <a16:creationId xmlns:a16="http://schemas.microsoft.com/office/drawing/2014/main" id="{E21C7A55-AC8B-33AF-6DF0-8F0A3F20AE69}"/>
              </a:ext>
            </a:extLst>
          </p:cNvPr>
          <p:cNvSpPr>
            <a:spLocks noGrp="1"/>
          </p:cNvSpPr>
          <p:nvPr>
            <p:ph type="title"/>
          </p:nvPr>
        </p:nvSpPr>
        <p:spPr/>
        <p:txBody>
          <a:bodyPr/>
          <a:lstStyle/>
          <a:p>
            <a:r>
              <a:rPr lang="en-US" dirty="0">
                <a:latin typeface="Abadi" panose="020B0604020104020204" pitchFamily="34" charset="0"/>
              </a:rPr>
              <a:t>Introduction</a:t>
            </a:r>
            <a:endParaRPr lang="en-IN" dirty="0">
              <a:latin typeface="Abadi" panose="020B0604020104020204" pitchFamily="34" charset="0"/>
            </a:endParaRPr>
          </a:p>
        </p:txBody>
      </p:sp>
      <p:sp>
        <p:nvSpPr>
          <p:cNvPr id="6" name="TextBox 5">
            <a:extLst>
              <a:ext uri="{FF2B5EF4-FFF2-40B4-BE49-F238E27FC236}">
                <a16:creationId xmlns:a16="http://schemas.microsoft.com/office/drawing/2014/main" id="{14E7DB2C-F34D-16E0-6EB1-9FCC4B2DDB8D}"/>
              </a:ext>
            </a:extLst>
          </p:cNvPr>
          <p:cNvSpPr txBox="1"/>
          <p:nvPr/>
        </p:nvSpPr>
        <p:spPr>
          <a:xfrm>
            <a:off x="648071" y="1624613"/>
            <a:ext cx="7901126" cy="3046988"/>
          </a:xfrm>
          <a:prstGeom prst="rect">
            <a:avLst/>
          </a:prstGeom>
          <a:noFill/>
        </p:spPr>
        <p:txBody>
          <a:bodyPr wrap="square" rtlCol="0">
            <a:spAutoFit/>
          </a:bodyPr>
          <a:lstStyle/>
          <a:p>
            <a:r>
              <a:rPr lang="en-US" sz="2400" dirty="0">
                <a:latin typeface="Abadi" panose="020B0604020104020204" pitchFamily="34" charset="0"/>
              </a:rPr>
              <a:t>The </a:t>
            </a:r>
            <a:r>
              <a:rPr lang="en-US" sz="2400" dirty="0" err="1">
                <a:latin typeface="Abadi" panose="020B0604020104020204" pitchFamily="34" charset="0"/>
              </a:rPr>
              <a:t>Olist</a:t>
            </a:r>
            <a:r>
              <a:rPr lang="en-US" sz="2400" dirty="0">
                <a:latin typeface="Abadi" panose="020B0604020104020204" pitchFamily="34" charset="0"/>
              </a:rPr>
              <a:t> Store Analysis project aims to improve its sales and by </a:t>
            </a:r>
            <a:r>
              <a:rPr lang="en-US" sz="2400" dirty="0" err="1">
                <a:latin typeface="Abadi" panose="020B0604020104020204" pitchFamily="34" charset="0"/>
              </a:rPr>
              <a:t>analysing</a:t>
            </a:r>
            <a:r>
              <a:rPr lang="en-US" sz="2400" dirty="0">
                <a:latin typeface="Abadi" panose="020B0604020104020204" pitchFamily="34" charset="0"/>
              </a:rPr>
              <a:t> customer purchasing patterns and payment statistics on an E commerce platform, </a:t>
            </a:r>
            <a:r>
              <a:rPr lang="en-US" sz="2400" dirty="0" err="1">
                <a:latin typeface="Abadi" panose="020B0604020104020204" pitchFamily="34" charset="0"/>
              </a:rPr>
              <a:t>Olist</a:t>
            </a:r>
            <a:r>
              <a:rPr lang="en-US" sz="2400" dirty="0">
                <a:latin typeface="Abadi" panose="020B0604020104020204" pitchFamily="34" charset="0"/>
              </a:rPr>
              <a:t>. This project covers several key performance indicators (KPIs) such as weekday vs weekend sales, payment statistics, delivery time, and customer behavior. The analysis is based on nine CSV files, Over View which are cleaned and manipulated to extract valuable insights.</a:t>
            </a:r>
            <a:endParaRPr lang="en-IN" sz="2400" dirty="0">
              <a:latin typeface="Abadi" panose="020B0604020104020204" pitchFamily="34" charset="0"/>
            </a:endParaRPr>
          </a:p>
        </p:txBody>
      </p:sp>
    </p:spTree>
    <p:extLst>
      <p:ext uri="{BB962C8B-B14F-4D97-AF65-F5344CB8AC3E}">
        <p14:creationId xmlns:p14="http://schemas.microsoft.com/office/powerpoint/2010/main" val="178180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79087-E0F1-5E70-31AD-4A7F12DD887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7606956-FC0D-8B2D-B532-9055749FB56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7F06C47-5CAA-7D58-36DB-8BB61E6B4607}"/>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2F41306B-65E6-7C42-8987-012FE0FD4B7D}"/>
              </a:ext>
            </a:extLst>
          </p:cNvPr>
          <p:cNvSpPr>
            <a:spLocks noGrp="1"/>
          </p:cNvSpPr>
          <p:nvPr>
            <p:ph type="title"/>
          </p:nvPr>
        </p:nvSpPr>
        <p:spPr>
          <a:xfrm>
            <a:off x="648069" y="692457"/>
            <a:ext cx="9987379" cy="4687411"/>
          </a:xfrm>
        </p:spPr>
        <p:txBody>
          <a:bodyPr/>
          <a:lstStyle/>
          <a:p>
            <a:r>
              <a:rPr lang="en-US" sz="900" dirty="0"/>
              <a:t>​</a:t>
            </a:r>
            <a:r>
              <a:rPr lang="en-US" sz="1800" dirty="0">
                <a:latin typeface="Abadi" panose="020B0604020104020204" pitchFamily="34" charset="0"/>
              </a:rPr>
              <a:t>Data consists of around 100k orders from 2016 to 2018 placed by customers on </a:t>
            </a:r>
            <a:r>
              <a:rPr lang="en-US" sz="1800" dirty="0" err="1">
                <a:latin typeface="Abadi" panose="020B0604020104020204" pitchFamily="34" charset="0"/>
              </a:rPr>
              <a:t>Olist</a:t>
            </a:r>
            <a:r>
              <a:rPr lang="en-US" sz="1800" dirty="0">
                <a:latin typeface="Abadi" panose="020B0604020104020204" pitchFamily="34" charset="0"/>
              </a:rPr>
              <a:t> from several sellers located across </a:t>
            </a:r>
            <a:r>
              <a:rPr lang="en-US" sz="1800" dirty="0" err="1">
                <a:latin typeface="Abadi" panose="020B0604020104020204" pitchFamily="34" charset="0"/>
              </a:rPr>
              <a:t>brazil</a:t>
            </a:r>
            <a:r>
              <a:rPr lang="en-US" sz="1800" dirty="0">
                <a:latin typeface="Abadi" panose="020B0604020104020204" pitchFamily="34" charset="0"/>
              </a:rPr>
              <a:t>.</a:t>
            </a:r>
            <a:br>
              <a:rPr lang="en-US" sz="1800" dirty="0">
                <a:latin typeface="Abadi" panose="020B0604020104020204" pitchFamily="34" charset="0"/>
              </a:rPr>
            </a:br>
            <a:br>
              <a:rPr lang="en-US" sz="1800" dirty="0">
                <a:latin typeface="Abadi" panose="020B0604020104020204" pitchFamily="34" charset="0"/>
              </a:rPr>
            </a:br>
            <a:r>
              <a:rPr lang="en-US" sz="1800" dirty="0">
                <a:latin typeface="Abadi" panose="020B0604020104020204" pitchFamily="34" charset="0"/>
              </a:rPr>
              <a:t>There are 9 CSV files :</a:t>
            </a:r>
            <a:br>
              <a:rPr lang="en-US" sz="1800" dirty="0">
                <a:latin typeface="Abadi" panose="020B0604020104020204" pitchFamily="34" charset="0"/>
              </a:rPr>
            </a:b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customers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geological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order items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order payment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order Review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orders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Products Dataset</a:t>
            </a:r>
            <a:br>
              <a:rPr lang="en-US" sz="1800" dirty="0">
                <a:latin typeface="Abadi" panose="020B0604020104020204" pitchFamily="34" charset="0"/>
              </a:rPr>
            </a:br>
            <a:r>
              <a:rPr lang="en-US" sz="1800" dirty="0" err="1">
                <a:latin typeface="Abadi" panose="020B0604020104020204" pitchFamily="34" charset="0"/>
              </a:rPr>
              <a:t>Olist</a:t>
            </a:r>
            <a:r>
              <a:rPr lang="en-US" sz="1800" dirty="0">
                <a:latin typeface="Abadi" panose="020B0604020104020204" pitchFamily="34" charset="0"/>
              </a:rPr>
              <a:t> sellers Dataset</a:t>
            </a:r>
            <a:br>
              <a:rPr lang="en-US" sz="1800" dirty="0">
                <a:latin typeface="Abadi" panose="020B0604020104020204" pitchFamily="34" charset="0"/>
              </a:rPr>
            </a:br>
            <a:r>
              <a:rPr lang="en-US" sz="1800" dirty="0">
                <a:latin typeface="Abadi" panose="020B0604020104020204" pitchFamily="34" charset="0"/>
              </a:rPr>
              <a:t>Product category name translation</a:t>
            </a:r>
            <a:br>
              <a:rPr lang="en-US" sz="1800" dirty="0">
                <a:latin typeface="Abadi" panose="020B0604020104020204" pitchFamily="34" charset="0"/>
              </a:rPr>
            </a:br>
            <a:br>
              <a:rPr lang="en-US" sz="1800" dirty="0">
                <a:latin typeface="Abadi" panose="020B0604020104020204" pitchFamily="34" charset="0"/>
              </a:rPr>
            </a:br>
            <a:endParaRPr lang="en-IN" sz="2000" dirty="0">
              <a:latin typeface="Abadi" panose="020B0604020104020204" pitchFamily="34" charset="0"/>
            </a:endParaRPr>
          </a:p>
        </p:txBody>
      </p:sp>
      <p:sp>
        <p:nvSpPr>
          <p:cNvPr id="6" name="TextBox 5">
            <a:extLst>
              <a:ext uri="{FF2B5EF4-FFF2-40B4-BE49-F238E27FC236}">
                <a16:creationId xmlns:a16="http://schemas.microsoft.com/office/drawing/2014/main" id="{91524053-B4A6-6B67-67D8-38944ED2E803}"/>
              </a:ext>
            </a:extLst>
          </p:cNvPr>
          <p:cNvSpPr txBox="1"/>
          <p:nvPr/>
        </p:nvSpPr>
        <p:spPr>
          <a:xfrm>
            <a:off x="648069" y="369291"/>
            <a:ext cx="4447713" cy="646331"/>
          </a:xfrm>
          <a:prstGeom prst="rect">
            <a:avLst/>
          </a:prstGeom>
          <a:noFill/>
        </p:spPr>
        <p:txBody>
          <a:bodyPr wrap="square" rtlCol="0">
            <a:spAutoFit/>
          </a:bodyPr>
          <a:lstStyle/>
          <a:p>
            <a:r>
              <a:rPr lang="en-US" sz="3600" dirty="0">
                <a:latin typeface="Abadi" panose="020B0604020104020204" pitchFamily="34" charset="0"/>
              </a:rPr>
              <a:t>Data Overview</a:t>
            </a:r>
            <a:endParaRPr lang="en-IN" sz="3600" dirty="0">
              <a:latin typeface="Abadi" panose="020B0604020104020204" pitchFamily="34" charset="0"/>
            </a:endParaRPr>
          </a:p>
        </p:txBody>
      </p:sp>
    </p:spTree>
    <p:extLst>
      <p:ext uri="{BB962C8B-B14F-4D97-AF65-F5344CB8AC3E}">
        <p14:creationId xmlns:p14="http://schemas.microsoft.com/office/powerpoint/2010/main" val="35104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0E3E-5E1C-E5DB-E046-28C901FF12CD}"/>
              </a:ext>
            </a:extLst>
          </p:cNvPr>
          <p:cNvSpPr>
            <a:spLocks noGrp="1"/>
          </p:cNvSpPr>
          <p:nvPr>
            <p:ph type="title"/>
          </p:nvPr>
        </p:nvSpPr>
        <p:spPr/>
        <p:txBody>
          <a:bodyPr/>
          <a:lstStyle/>
          <a:p>
            <a:r>
              <a:rPr lang="en-US" sz="3200" dirty="0">
                <a:latin typeface="Abadi" panose="020B0604020104020204" pitchFamily="34" charset="0"/>
              </a:rPr>
              <a:t>   Tools Used :</a:t>
            </a:r>
            <a:endParaRPr lang="en-IN" sz="3200" dirty="0">
              <a:latin typeface="Abadi" panose="020B0604020104020204" pitchFamily="34" charset="0"/>
            </a:endParaRPr>
          </a:p>
        </p:txBody>
      </p:sp>
      <p:pic>
        <p:nvPicPr>
          <p:cNvPr id="39" name="Picture Placeholder 38">
            <a:extLst>
              <a:ext uri="{FF2B5EF4-FFF2-40B4-BE49-F238E27FC236}">
                <a16:creationId xmlns:a16="http://schemas.microsoft.com/office/drawing/2014/main" id="{0A4341DE-1476-F194-8671-C8D2F1DF9E11}"/>
              </a:ext>
            </a:extLst>
          </p:cNvPr>
          <p:cNvPicPr preferRelativeResize="0">
            <a:picLocks noGrp="1"/>
          </p:cNvPicPr>
          <p:nvPr>
            <p:ph type="pic" sz="quarter" idx="15"/>
          </p:nvPr>
        </p:nvPicPr>
        <p:blipFill>
          <a:blip r:embed="rId3"/>
          <a:srcRect l="13723" r="13723"/>
          <a:stretch>
            <a:fillRect/>
          </a:stretch>
        </p:blipFill>
        <p:spPr>
          <a:xfrm>
            <a:off x="7060546" y="2677694"/>
            <a:ext cx="1515147" cy="15757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41" name="Picture Placeholder 40">
            <a:extLst>
              <a:ext uri="{FF2B5EF4-FFF2-40B4-BE49-F238E27FC236}">
                <a16:creationId xmlns:a16="http://schemas.microsoft.com/office/drawing/2014/main" id="{8462BC47-6A71-0CC5-54CA-20DA433159D8}"/>
              </a:ext>
            </a:extLst>
          </p:cNvPr>
          <p:cNvPicPr>
            <a:picLocks noGrp="1" noChangeAspect="1"/>
          </p:cNvPicPr>
          <p:nvPr>
            <p:ph type="pic" sz="quarter" idx="16"/>
            <p:custDataLst>
              <p:custData r:id="rId1"/>
            </p:custDataLst>
          </p:nvPr>
        </p:nvPicPr>
        <p:blipFill>
          <a:blip r:embed="rId4"/>
          <a:stretch>
            <a:fillRect/>
          </a:stretch>
        </p:blipFill>
        <p:spPr>
          <a:xfrm>
            <a:off x="9553981" y="2439201"/>
            <a:ext cx="1836000" cy="1836000"/>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pic>
      <p:sp>
        <p:nvSpPr>
          <p:cNvPr id="7" name="Text Placeholder 6">
            <a:extLst>
              <a:ext uri="{FF2B5EF4-FFF2-40B4-BE49-F238E27FC236}">
                <a16:creationId xmlns:a16="http://schemas.microsoft.com/office/drawing/2014/main" id="{BE1D54B6-2CD8-AE9F-3CBD-9EE1D9786D5B}"/>
              </a:ext>
            </a:extLst>
          </p:cNvPr>
          <p:cNvSpPr>
            <a:spLocks noGrp="1"/>
          </p:cNvSpPr>
          <p:nvPr>
            <p:ph type="body" sz="quarter" idx="17"/>
          </p:nvPr>
        </p:nvSpPr>
        <p:spPr/>
        <p:txBody>
          <a:bodyPr/>
          <a:lstStyle/>
          <a:p>
            <a:r>
              <a:rPr lang="en-US" dirty="0"/>
              <a:t>MS- excel</a:t>
            </a:r>
            <a:endParaRPr lang="en-IN" dirty="0"/>
          </a:p>
        </p:txBody>
      </p:sp>
      <p:sp>
        <p:nvSpPr>
          <p:cNvPr id="8" name="Text Placeholder 7">
            <a:extLst>
              <a:ext uri="{FF2B5EF4-FFF2-40B4-BE49-F238E27FC236}">
                <a16:creationId xmlns:a16="http://schemas.microsoft.com/office/drawing/2014/main" id="{F7A6E5C7-DE75-3EF9-72D3-34098438538F}"/>
              </a:ext>
            </a:extLst>
          </p:cNvPr>
          <p:cNvSpPr>
            <a:spLocks noGrp="1"/>
          </p:cNvSpPr>
          <p:nvPr>
            <p:ph type="body" sz="quarter" idx="18"/>
          </p:nvPr>
        </p:nvSpPr>
        <p:spPr/>
        <p:txBody>
          <a:bodyPr/>
          <a:lstStyle/>
          <a:p>
            <a:r>
              <a:rPr lang="en-US" dirty="0"/>
              <a:t>Power-bi</a:t>
            </a:r>
            <a:endParaRPr lang="en-IN" dirty="0"/>
          </a:p>
        </p:txBody>
      </p:sp>
      <p:sp>
        <p:nvSpPr>
          <p:cNvPr id="9" name="Text Placeholder 8">
            <a:extLst>
              <a:ext uri="{FF2B5EF4-FFF2-40B4-BE49-F238E27FC236}">
                <a16:creationId xmlns:a16="http://schemas.microsoft.com/office/drawing/2014/main" id="{A7480A8A-8088-1135-B9E4-77005B5933DB}"/>
              </a:ext>
            </a:extLst>
          </p:cNvPr>
          <p:cNvSpPr>
            <a:spLocks noGrp="1"/>
          </p:cNvSpPr>
          <p:nvPr>
            <p:ph type="body" sz="quarter" idx="19"/>
          </p:nvPr>
        </p:nvSpPr>
        <p:spPr>
          <a:xfrm>
            <a:off x="6434930" y="5175504"/>
            <a:ext cx="2566193" cy="374904"/>
          </a:xfrm>
        </p:spPr>
        <p:txBody>
          <a:bodyPr/>
          <a:lstStyle/>
          <a:p>
            <a:r>
              <a:rPr lang="en-US" dirty="0"/>
              <a:t>tableau</a:t>
            </a:r>
            <a:endParaRPr lang="en-IN" dirty="0"/>
          </a:p>
        </p:txBody>
      </p:sp>
      <p:sp>
        <p:nvSpPr>
          <p:cNvPr id="10" name="Text Placeholder 9">
            <a:extLst>
              <a:ext uri="{FF2B5EF4-FFF2-40B4-BE49-F238E27FC236}">
                <a16:creationId xmlns:a16="http://schemas.microsoft.com/office/drawing/2014/main" id="{1B086669-F8DD-1140-5D77-3CAB2F39ED6D}"/>
              </a:ext>
            </a:extLst>
          </p:cNvPr>
          <p:cNvSpPr>
            <a:spLocks noGrp="1"/>
          </p:cNvSpPr>
          <p:nvPr>
            <p:ph type="body" sz="quarter" idx="20"/>
          </p:nvPr>
        </p:nvSpPr>
        <p:spPr/>
        <p:txBody>
          <a:bodyPr/>
          <a:lstStyle/>
          <a:p>
            <a:r>
              <a:rPr lang="en-US" dirty="0"/>
              <a:t>My </a:t>
            </a:r>
            <a:r>
              <a:rPr lang="en-US" dirty="0" err="1"/>
              <a:t>sql</a:t>
            </a:r>
            <a:endParaRPr lang="en-IN" dirty="0"/>
          </a:p>
        </p:txBody>
      </p:sp>
      <p:sp>
        <p:nvSpPr>
          <p:cNvPr id="11" name="Text Placeholder 10">
            <a:extLst>
              <a:ext uri="{FF2B5EF4-FFF2-40B4-BE49-F238E27FC236}">
                <a16:creationId xmlns:a16="http://schemas.microsoft.com/office/drawing/2014/main" id="{8562C37B-CEB5-15AA-5D4B-620C55A02CD5}"/>
              </a:ext>
            </a:extLst>
          </p:cNvPr>
          <p:cNvSpPr>
            <a:spLocks noGrp="1"/>
          </p:cNvSpPr>
          <p:nvPr>
            <p:ph type="body" sz="quarter" idx="21"/>
          </p:nvPr>
        </p:nvSpPr>
        <p:spPr/>
        <p:txBody>
          <a:bodyPr/>
          <a:lstStyle/>
          <a:p>
            <a:endParaRPr lang="en-IN" dirty="0">
              <a:noFill/>
            </a:endParaRPr>
          </a:p>
        </p:txBody>
      </p:sp>
      <p:sp>
        <p:nvSpPr>
          <p:cNvPr id="12" name="Text Placeholder 11">
            <a:extLst>
              <a:ext uri="{FF2B5EF4-FFF2-40B4-BE49-F238E27FC236}">
                <a16:creationId xmlns:a16="http://schemas.microsoft.com/office/drawing/2014/main" id="{9CBD092E-28C9-0A26-7EA1-8618B57CA113}"/>
              </a:ext>
            </a:extLst>
          </p:cNvPr>
          <p:cNvSpPr>
            <a:spLocks noGrp="1"/>
          </p:cNvSpPr>
          <p:nvPr>
            <p:ph type="body" sz="quarter" idx="22"/>
          </p:nvPr>
        </p:nvSpPr>
        <p:spPr/>
        <p:txBody>
          <a:bodyPr/>
          <a:lstStyle/>
          <a:p>
            <a:endParaRPr lang="en-IN" dirty="0">
              <a:noFill/>
            </a:endParaRPr>
          </a:p>
        </p:txBody>
      </p:sp>
      <p:sp>
        <p:nvSpPr>
          <p:cNvPr id="13" name="Text Placeholder 12">
            <a:extLst>
              <a:ext uri="{FF2B5EF4-FFF2-40B4-BE49-F238E27FC236}">
                <a16:creationId xmlns:a16="http://schemas.microsoft.com/office/drawing/2014/main" id="{4CAA890D-4E4B-78EB-D421-40B0343E8E70}"/>
              </a:ext>
            </a:extLst>
          </p:cNvPr>
          <p:cNvSpPr>
            <a:spLocks noGrp="1"/>
          </p:cNvSpPr>
          <p:nvPr>
            <p:ph type="body" sz="quarter" idx="23"/>
          </p:nvPr>
        </p:nvSpPr>
        <p:spPr>
          <a:xfrm>
            <a:off x="6434931" y="5550408"/>
            <a:ext cx="2566194" cy="676656"/>
          </a:xfrm>
        </p:spPr>
        <p:txBody>
          <a:bodyPr/>
          <a:lstStyle/>
          <a:p>
            <a:endParaRPr lang="en-IN" dirty="0">
              <a:noFill/>
            </a:endParaRPr>
          </a:p>
        </p:txBody>
      </p:sp>
      <p:sp>
        <p:nvSpPr>
          <p:cNvPr id="14" name="Text Placeholder 13">
            <a:extLst>
              <a:ext uri="{FF2B5EF4-FFF2-40B4-BE49-F238E27FC236}">
                <a16:creationId xmlns:a16="http://schemas.microsoft.com/office/drawing/2014/main" id="{62D0D542-174E-B050-8EB4-2F53CB5F3D6F}"/>
              </a:ext>
            </a:extLst>
          </p:cNvPr>
          <p:cNvSpPr>
            <a:spLocks noGrp="1"/>
          </p:cNvSpPr>
          <p:nvPr>
            <p:ph type="body" sz="quarter" idx="24"/>
          </p:nvPr>
        </p:nvSpPr>
        <p:spPr/>
        <p:txBody>
          <a:bodyPr wrap="none"/>
          <a:lstStyle/>
          <a:p>
            <a:endParaRPr lang="en-IN" dirty="0">
              <a:noFill/>
            </a:endParaRPr>
          </a:p>
        </p:txBody>
      </p:sp>
      <p:sp>
        <p:nvSpPr>
          <p:cNvPr id="15" name="Date Placeholder 14">
            <a:extLst>
              <a:ext uri="{FF2B5EF4-FFF2-40B4-BE49-F238E27FC236}">
                <a16:creationId xmlns:a16="http://schemas.microsoft.com/office/drawing/2014/main" id="{FA52FA7B-CE39-48A5-8BB9-1CD27D45544E}"/>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0122B684-44B7-F1D9-A911-D9AE986523FE}"/>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AA07A70E-82B3-9409-BA20-E97657DC9603}"/>
              </a:ext>
            </a:extLst>
          </p:cNvPr>
          <p:cNvSpPr>
            <a:spLocks noGrp="1"/>
          </p:cNvSpPr>
          <p:nvPr>
            <p:ph type="sldNum" sz="quarter" idx="12"/>
          </p:nvPr>
        </p:nvSpPr>
        <p:spPr/>
        <p:txBody>
          <a:bodyPr/>
          <a:lstStyle/>
          <a:p>
            <a:fld id="{58FB4751-880F-D840-AAA9-3A15815CC996}" type="slidenum">
              <a:rPr lang="en-US" smtClean="0"/>
              <a:t>5</a:t>
            </a:fld>
            <a:endParaRPr lang="en-US" dirty="0"/>
          </a:p>
        </p:txBody>
      </p:sp>
      <p:grpSp>
        <p:nvGrpSpPr>
          <p:cNvPr id="32" name="Picture Placeholder 30">
            <a:extLst>
              <a:ext uri="{FF2B5EF4-FFF2-40B4-BE49-F238E27FC236}">
                <a16:creationId xmlns:a16="http://schemas.microsoft.com/office/drawing/2014/main" id="{69407C3A-6D63-2807-4AAD-58D7EDF90855}"/>
              </a:ext>
            </a:extLst>
          </p:cNvPr>
          <p:cNvGrpSpPr/>
          <p:nvPr/>
        </p:nvGrpSpPr>
        <p:grpSpPr>
          <a:xfrm>
            <a:off x="4120372" y="2677694"/>
            <a:ext cx="1256419" cy="1476375"/>
            <a:chOff x="3444124" y="1691640"/>
            <a:chExt cx="2486919" cy="3204000"/>
          </a:xfrm>
        </p:grpSpPr>
        <p:sp>
          <p:nvSpPr>
            <p:cNvPr id="33" name="Freeform: Shape 32">
              <a:extLst>
                <a:ext uri="{FF2B5EF4-FFF2-40B4-BE49-F238E27FC236}">
                  <a16:creationId xmlns:a16="http://schemas.microsoft.com/office/drawing/2014/main" id="{FF87C379-50FE-5356-E5B9-06A6C69E6E58}"/>
                </a:ext>
              </a:extLst>
            </p:cNvPr>
            <p:cNvSpPr/>
            <p:nvPr/>
          </p:nvSpPr>
          <p:spPr>
            <a:xfrm>
              <a:off x="4746428" y="1691640"/>
              <a:ext cx="1101949" cy="3204000"/>
            </a:xfrm>
            <a:custGeom>
              <a:avLst/>
              <a:gdLst>
                <a:gd name="connsiteX0" fmla="*/ 1101750 w 1101949"/>
                <a:gd name="connsiteY0" fmla="*/ 133667 h 3204000"/>
                <a:gd name="connsiteX1" fmla="*/ 1101750 w 1101949"/>
                <a:gd name="connsiteY1" fmla="*/ 3070333 h 3204000"/>
                <a:gd name="connsiteX2" fmla="*/ 968013 w 1101949"/>
                <a:gd name="connsiteY2" fmla="*/ 3204000 h 3204000"/>
                <a:gd name="connsiteX3" fmla="*/ 133537 w 1101949"/>
                <a:gd name="connsiteY3" fmla="*/ 3204000 h 3204000"/>
                <a:gd name="connsiteX4" fmla="*/ -200 w 1101949"/>
                <a:gd name="connsiteY4" fmla="*/ 3070333 h 3204000"/>
                <a:gd name="connsiteX5" fmla="*/ -200 w 1101949"/>
                <a:gd name="connsiteY5" fmla="*/ 133667 h 3204000"/>
                <a:gd name="connsiteX6" fmla="*/ 133537 w 1101949"/>
                <a:gd name="connsiteY6" fmla="*/ 0 h 3204000"/>
                <a:gd name="connsiteX7" fmla="*/ 968013 w 1101949"/>
                <a:gd name="connsiteY7" fmla="*/ 0 h 3204000"/>
                <a:gd name="connsiteX8" fmla="*/ 1101750 w 1101949"/>
                <a:gd name="connsiteY8" fmla="*/ 133667 h 32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49" h="3204000">
                  <a:moveTo>
                    <a:pt x="1101750" y="133667"/>
                  </a:moveTo>
                  <a:lnTo>
                    <a:pt x="1101750" y="3070333"/>
                  </a:lnTo>
                  <a:cubicBezTo>
                    <a:pt x="1101750" y="3144145"/>
                    <a:pt x="1041864" y="3204000"/>
                    <a:pt x="968013" y="3204000"/>
                  </a:cubicBezTo>
                  <a:lnTo>
                    <a:pt x="133537" y="3204000"/>
                  </a:lnTo>
                  <a:cubicBezTo>
                    <a:pt x="59676" y="3204000"/>
                    <a:pt x="-200" y="3144145"/>
                    <a:pt x="-200" y="3070333"/>
                  </a:cubicBezTo>
                  <a:lnTo>
                    <a:pt x="-200" y="133667"/>
                  </a:lnTo>
                  <a:cubicBezTo>
                    <a:pt x="-200" y="59845"/>
                    <a:pt x="59676" y="0"/>
                    <a:pt x="133537" y="0"/>
                  </a:cubicBezTo>
                  <a:lnTo>
                    <a:pt x="968013" y="0"/>
                  </a:lnTo>
                  <a:cubicBezTo>
                    <a:pt x="1041884" y="0"/>
                    <a:pt x="1101750" y="59845"/>
                    <a:pt x="1101750" y="133667"/>
                  </a:cubicBezTo>
                  <a:close/>
                </a:path>
              </a:pathLst>
            </a:custGeom>
            <a:gradFill>
              <a:gsLst>
                <a:gs pos="0">
                  <a:srgbClr val="E6AD10"/>
                </a:gs>
                <a:gs pos="50000">
                  <a:srgbClr val="D7950F"/>
                </a:gs>
                <a:gs pos="100000">
                  <a:srgbClr val="C87E0E"/>
                </a:gs>
              </a:gsLst>
              <a:lin ang="3925019" scaled="1"/>
            </a:gradFill>
            <a:ln w="1937"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DC11112C-44AB-780C-AE95-D870DEE41814}"/>
                </a:ext>
              </a:extLst>
            </p:cNvPr>
            <p:cNvSpPr/>
            <p:nvPr/>
          </p:nvSpPr>
          <p:spPr>
            <a:xfrm>
              <a:off x="4095276" y="2492640"/>
              <a:ext cx="1101949" cy="2403000"/>
            </a:xfrm>
            <a:custGeom>
              <a:avLst/>
              <a:gdLst>
                <a:gd name="connsiteX0" fmla="*/ 1101750 w 1101949"/>
                <a:gd name="connsiteY0" fmla="*/ 133501 h 2403000"/>
                <a:gd name="connsiteX1" fmla="*/ 1101750 w 1101949"/>
                <a:gd name="connsiteY1" fmla="*/ 2403000 h 2403000"/>
                <a:gd name="connsiteX2" fmla="*/ -200 w 1101949"/>
                <a:gd name="connsiteY2" fmla="*/ 2403000 h 2403000"/>
                <a:gd name="connsiteX3" fmla="*/ -200 w 1101949"/>
                <a:gd name="connsiteY3" fmla="*/ 133501 h 2403000"/>
                <a:gd name="connsiteX4" fmla="*/ 133370 w 1101949"/>
                <a:gd name="connsiteY4" fmla="*/ 0 h 2403000"/>
                <a:gd name="connsiteX5" fmla="*/ 968174 w 1101949"/>
                <a:gd name="connsiteY5" fmla="*/ 0 h 2403000"/>
                <a:gd name="connsiteX6" fmla="*/ 1101750 w 1101949"/>
                <a:gd name="connsiteY6" fmla="*/ 133501 h 240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949" h="2403000">
                  <a:moveTo>
                    <a:pt x="1101750" y="133501"/>
                  </a:moveTo>
                  <a:lnTo>
                    <a:pt x="1101750" y="2403000"/>
                  </a:lnTo>
                  <a:lnTo>
                    <a:pt x="-200" y="2403000"/>
                  </a:lnTo>
                  <a:lnTo>
                    <a:pt x="-200" y="133501"/>
                  </a:lnTo>
                  <a:cubicBezTo>
                    <a:pt x="-200" y="59771"/>
                    <a:pt x="59602" y="0"/>
                    <a:pt x="133370" y="0"/>
                  </a:cubicBezTo>
                  <a:lnTo>
                    <a:pt x="968174" y="0"/>
                  </a:lnTo>
                  <a:cubicBezTo>
                    <a:pt x="1041944" y="0"/>
                    <a:pt x="1101750" y="59771"/>
                    <a:pt x="1101750" y="133501"/>
                  </a:cubicBezTo>
                  <a:close/>
                </a:path>
              </a:pathLst>
            </a:custGeom>
            <a:gradFill>
              <a:gsLst>
                <a:gs pos="0">
                  <a:srgbClr val="F6D751"/>
                </a:gs>
                <a:gs pos="50000">
                  <a:srgbClr val="EEC230"/>
                </a:gs>
                <a:gs pos="100000">
                  <a:srgbClr val="E6AD10"/>
                </a:gs>
              </a:gsLst>
              <a:lin ang="3806097" scaled="1"/>
            </a:gradFill>
            <a:ln w="1937"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00FC6B82-BA8B-7B8C-0D25-69BC847F1C35}"/>
                </a:ext>
              </a:extLst>
            </p:cNvPr>
            <p:cNvSpPr/>
            <p:nvPr/>
          </p:nvSpPr>
          <p:spPr>
            <a:xfrm>
              <a:off x="3444124" y="3293640"/>
              <a:ext cx="1101949" cy="1602000"/>
            </a:xfrm>
            <a:custGeom>
              <a:avLst/>
              <a:gdLst>
                <a:gd name="connsiteX0" fmla="*/ -200 w 1101949"/>
                <a:gd name="connsiteY0" fmla="*/ 133501 h 1602000"/>
                <a:gd name="connsiteX1" fmla="*/ -200 w 1101949"/>
                <a:gd name="connsiteY1" fmla="*/ 1468493 h 1602000"/>
                <a:gd name="connsiteX2" fmla="*/ 133370 w 1101949"/>
                <a:gd name="connsiteY2" fmla="*/ 1602000 h 1602000"/>
                <a:gd name="connsiteX3" fmla="*/ 1101750 w 1101949"/>
                <a:gd name="connsiteY3" fmla="*/ 1602000 h 1602000"/>
                <a:gd name="connsiteX4" fmla="*/ 1101750 w 1101949"/>
                <a:gd name="connsiteY4" fmla="*/ 133501 h 1602000"/>
                <a:gd name="connsiteX5" fmla="*/ 968180 w 1101949"/>
                <a:gd name="connsiteY5" fmla="*/ 0 h 1602000"/>
                <a:gd name="connsiteX6" fmla="*/ 133370 w 1101949"/>
                <a:gd name="connsiteY6" fmla="*/ 0 h 1602000"/>
                <a:gd name="connsiteX7" fmla="*/ -200 w 1101949"/>
                <a:gd name="connsiteY7" fmla="*/ 133501 h 16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949" h="1602000">
                  <a:moveTo>
                    <a:pt x="-200" y="133501"/>
                  </a:moveTo>
                  <a:lnTo>
                    <a:pt x="-200" y="1468493"/>
                  </a:lnTo>
                  <a:cubicBezTo>
                    <a:pt x="-200" y="1542225"/>
                    <a:pt x="59602" y="1602000"/>
                    <a:pt x="133370" y="1602000"/>
                  </a:cubicBezTo>
                  <a:lnTo>
                    <a:pt x="1101750" y="1602000"/>
                  </a:lnTo>
                  <a:lnTo>
                    <a:pt x="1101750" y="133501"/>
                  </a:lnTo>
                  <a:cubicBezTo>
                    <a:pt x="1101750" y="59771"/>
                    <a:pt x="1041948" y="0"/>
                    <a:pt x="968180" y="0"/>
                  </a:cubicBezTo>
                  <a:lnTo>
                    <a:pt x="133370" y="0"/>
                  </a:lnTo>
                  <a:cubicBezTo>
                    <a:pt x="59602" y="0"/>
                    <a:pt x="-200" y="59771"/>
                    <a:pt x="-200" y="133501"/>
                  </a:cubicBezTo>
                  <a:close/>
                </a:path>
              </a:pathLst>
            </a:custGeom>
            <a:gradFill>
              <a:gsLst>
                <a:gs pos="0">
                  <a:srgbClr val="F9E589"/>
                </a:gs>
                <a:gs pos="50000">
                  <a:srgbClr val="F7DE6D"/>
                </a:gs>
                <a:gs pos="100000">
                  <a:srgbClr val="F6D751"/>
                </a:gs>
              </a:gsLst>
              <a:lin ang="4064867" scaled="1"/>
            </a:gradFill>
            <a:ln w="1937" cap="flat">
              <a:noFill/>
              <a:prstDash val="solid"/>
              <a:miter/>
            </a:ln>
          </p:spPr>
          <p:txBody>
            <a:bodyPr rtlCol="0" anchor="ctr"/>
            <a:lstStyle/>
            <a:p>
              <a:endParaRPr lang="en-IN"/>
            </a:p>
          </p:txBody>
        </p:sp>
      </p:grpSp>
      <p:pic>
        <p:nvPicPr>
          <p:cNvPr id="37" name="Picture Placeholder 36">
            <a:extLst>
              <a:ext uri="{FF2B5EF4-FFF2-40B4-BE49-F238E27FC236}">
                <a16:creationId xmlns:a16="http://schemas.microsoft.com/office/drawing/2014/main" id="{DCB1743E-1CA5-F052-6B66-D2CAFF8EE8BD}"/>
              </a:ext>
            </a:extLst>
          </p:cNvPr>
          <p:cNvPicPr>
            <a:picLocks noGrp="1" noChangeAspect="1"/>
          </p:cNvPicPr>
          <p:nvPr>
            <p:ph type="pic" sz="quarter" idx="13"/>
          </p:nvPr>
        </p:nvPicPr>
        <p:blipFill>
          <a:blip r:embed="rId5"/>
          <a:stretch>
            <a:fillRect/>
          </a:stretch>
        </p:blipFill>
        <p:spPr>
          <a:xfrm>
            <a:off x="1262762" y="2670810"/>
            <a:ext cx="1406071" cy="1476375"/>
          </a:xfrm>
        </p:spPr>
      </p:pic>
    </p:spTree>
    <p:extLst>
      <p:ext uri="{BB962C8B-B14F-4D97-AF65-F5344CB8AC3E}">
        <p14:creationId xmlns:p14="http://schemas.microsoft.com/office/powerpoint/2010/main" val="174036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ABE73-C11C-1EFF-7B85-F452917F75F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EE4BC3A-AEBE-9238-A2C3-2853DFCFF24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E59FB21-27DD-D4E8-07A1-8767242BD3A9}"/>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4D469A92-3AC7-AE8E-60C6-05FEAE091B47}"/>
              </a:ext>
            </a:extLst>
          </p:cNvPr>
          <p:cNvSpPr>
            <a:spLocks noGrp="1"/>
          </p:cNvSpPr>
          <p:nvPr>
            <p:ph type="title"/>
          </p:nvPr>
        </p:nvSpPr>
        <p:spPr>
          <a:xfrm>
            <a:off x="704850" y="428626"/>
            <a:ext cx="7113270" cy="609600"/>
          </a:xfrm>
        </p:spPr>
        <p:txBody>
          <a:bodyPr/>
          <a:lstStyle/>
          <a:p>
            <a:r>
              <a:rPr lang="en-US" sz="3600" dirty="0">
                <a:solidFill>
                  <a:schemeClr val="accent5">
                    <a:lumMod val="50000"/>
                  </a:schemeClr>
                </a:solidFill>
                <a:latin typeface="Abadi" panose="020B0604020104020204" pitchFamily="34" charset="0"/>
              </a:rPr>
              <a:t>KPI’S</a:t>
            </a:r>
            <a:endParaRPr lang="en-IN" sz="3600" dirty="0">
              <a:solidFill>
                <a:schemeClr val="accent5">
                  <a:lumMod val="50000"/>
                </a:schemeClr>
              </a:solidFill>
              <a:latin typeface="Abadi" panose="020B0604020104020204" pitchFamily="34" charset="0"/>
            </a:endParaRPr>
          </a:p>
        </p:txBody>
      </p:sp>
      <p:sp>
        <p:nvSpPr>
          <p:cNvPr id="6" name="TextBox 5">
            <a:extLst>
              <a:ext uri="{FF2B5EF4-FFF2-40B4-BE49-F238E27FC236}">
                <a16:creationId xmlns:a16="http://schemas.microsoft.com/office/drawing/2014/main" id="{87456C31-C8A7-00BE-78B3-D95A2FB45AFD}"/>
              </a:ext>
            </a:extLst>
          </p:cNvPr>
          <p:cNvSpPr txBox="1"/>
          <p:nvPr/>
        </p:nvSpPr>
        <p:spPr>
          <a:xfrm>
            <a:off x="576072" y="1485899"/>
            <a:ext cx="8091678" cy="3416320"/>
          </a:xfrm>
          <a:prstGeom prst="rect">
            <a:avLst/>
          </a:prstGeom>
          <a:noFill/>
        </p:spPr>
        <p:txBody>
          <a:bodyPr wrap="square" rtlCol="0">
            <a:spAutoFit/>
          </a:bodyPr>
          <a:lstStyle/>
          <a:p>
            <a:r>
              <a:rPr lang="en-US" sz="2400" dirty="0">
                <a:latin typeface="Abadi" panose="020B0604020104020204" pitchFamily="34" charset="0"/>
              </a:rPr>
              <a:t>● Weekdays and weekend payment statistics</a:t>
            </a:r>
          </a:p>
          <a:p>
            <a:r>
              <a:rPr lang="en-US" sz="2400" dirty="0">
                <a:latin typeface="Abadi" panose="020B0604020104020204" pitchFamily="34" charset="0"/>
              </a:rPr>
              <a:t> </a:t>
            </a:r>
          </a:p>
          <a:p>
            <a:r>
              <a:rPr lang="en-US" sz="2400" dirty="0">
                <a:latin typeface="Abadi" panose="020B0604020104020204" pitchFamily="34" charset="0"/>
              </a:rPr>
              <a:t>● Payment Type with review score 5 </a:t>
            </a:r>
          </a:p>
          <a:p>
            <a:endParaRPr lang="en-US" sz="2400" dirty="0">
              <a:latin typeface="Abadi" panose="020B0604020104020204" pitchFamily="34" charset="0"/>
            </a:endParaRPr>
          </a:p>
          <a:p>
            <a:r>
              <a:rPr lang="en-US" sz="2400" dirty="0">
                <a:latin typeface="Abadi" panose="020B0604020104020204" pitchFamily="34" charset="0"/>
              </a:rPr>
              <a:t>● Average numbers of delivery days taken for pet shop </a:t>
            </a:r>
          </a:p>
          <a:p>
            <a:endParaRPr lang="en-US" sz="2400" dirty="0">
              <a:latin typeface="Abadi" panose="020B0604020104020204" pitchFamily="34" charset="0"/>
            </a:endParaRPr>
          </a:p>
          <a:p>
            <a:r>
              <a:rPr lang="en-US" sz="2400" dirty="0">
                <a:latin typeface="Abadi" panose="020B0604020104020204" pitchFamily="34" charset="0"/>
              </a:rPr>
              <a:t>● Average price and payment value of </a:t>
            </a:r>
            <a:r>
              <a:rPr lang="en-US" sz="2400" dirty="0" err="1">
                <a:latin typeface="Abadi" panose="020B0604020104020204" pitchFamily="34" charset="0"/>
              </a:rPr>
              <a:t>sao</a:t>
            </a:r>
            <a:r>
              <a:rPr lang="en-US" sz="2400" dirty="0">
                <a:latin typeface="Abadi" panose="020B0604020104020204" pitchFamily="34" charset="0"/>
              </a:rPr>
              <a:t> </a:t>
            </a:r>
            <a:r>
              <a:rPr lang="en-US" sz="2400" dirty="0" err="1">
                <a:latin typeface="Abadi" panose="020B0604020104020204" pitchFamily="34" charset="0"/>
              </a:rPr>
              <a:t>paulo</a:t>
            </a:r>
            <a:r>
              <a:rPr lang="en-US" sz="2400" dirty="0">
                <a:latin typeface="Abadi" panose="020B0604020104020204" pitchFamily="34" charset="0"/>
              </a:rPr>
              <a:t> city </a:t>
            </a:r>
          </a:p>
          <a:p>
            <a:endParaRPr lang="en-US" sz="2400" dirty="0">
              <a:latin typeface="Abadi" panose="020B0604020104020204" pitchFamily="34" charset="0"/>
            </a:endParaRPr>
          </a:p>
          <a:p>
            <a:r>
              <a:rPr lang="en-US" sz="2400" dirty="0">
                <a:latin typeface="Abadi" panose="020B0604020104020204" pitchFamily="34" charset="0"/>
              </a:rPr>
              <a:t>● Average shipping days vs review scores</a:t>
            </a:r>
            <a:endParaRPr lang="en-IN" sz="2400" dirty="0">
              <a:latin typeface="Abadi" panose="020B0604020104020204" pitchFamily="34" charset="0"/>
            </a:endParaRPr>
          </a:p>
        </p:txBody>
      </p:sp>
    </p:spTree>
    <p:extLst>
      <p:ext uri="{BB962C8B-B14F-4D97-AF65-F5344CB8AC3E}">
        <p14:creationId xmlns:p14="http://schemas.microsoft.com/office/powerpoint/2010/main" val="196295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20E2E-31BE-E5E7-9882-A026C7DE746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233E30E-3DBC-F28F-DAD3-5AFA29FFB52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8ECADD8-7E54-2383-B9F8-AE3EF8088B65}"/>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itle 4">
            <a:extLst>
              <a:ext uri="{FF2B5EF4-FFF2-40B4-BE49-F238E27FC236}">
                <a16:creationId xmlns:a16="http://schemas.microsoft.com/office/drawing/2014/main" id="{34D9DE08-B5FF-DCBF-D2B4-78CB26503BF8}"/>
              </a:ext>
            </a:extLst>
          </p:cNvPr>
          <p:cNvSpPr>
            <a:spLocks noGrp="1"/>
          </p:cNvSpPr>
          <p:nvPr>
            <p:ph type="title"/>
          </p:nvPr>
        </p:nvSpPr>
        <p:spPr>
          <a:xfrm>
            <a:off x="710213" y="82296"/>
            <a:ext cx="9009857" cy="1298448"/>
          </a:xfrm>
        </p:spPr>
        <p:txBody>
          <a:bodyPr/>
          <a:lstStyle/>
          <a:p>
            <a:r>
              <a:rPr lang="en-US" sz="3200" dirty="0">
                <a:latin typeface="Abadi" panose="020B0604020104020204" pitchFamily="34" charset="0"/>
              </a:rPr>
              <a:t>KPI 1 : Weekdays and weekend payment statistics</a:t>
            </a:r>
            <a:br>
              <a:rPr lang="en-US" sz="4800" dirty="0">
                <a:latin typeface="Abadi" panose="020B0604020104020204" pitchFamily="34" charset="0"/>
              </a:rPr>
            </a:br>
            <a:endParaRPr lang="en-IN" dirty="0"/>
          </a:p>
        </p:txBody>
      </p:sp>
    </p:spTree>
    <p:extLst>
      <p:ext uri="{BB962C8B-B14F-4D97-AF65-F5344CB8AC3E}">
        <p14:creationId xmlns:p14="http://schemas.microsoft.com/office/powerpoint/2010/main" val="172768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5D699-7C49-04AA-E741-16F7A225E44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41D581A-5183-1A77-C737-FF857CE5304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C189658-1D42-71E2-224B-38ED283A308A}"/>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6C757115-8AEF-0FEF-DAC3-73E37BAA1F04}"/>
              </a:ext>
            </a:extLst>
          </p:cNvPr>
          <p:cNvSpPr>
            <a:spLocks noGrp="1"/>
          </p:cNvSpPr>
          <p:nvPr>
            <p:ph type="title"/>
          </p:nvPr>
        </p:nvSpPr>
        <p:spPr/>
        <p:txBody>
          <a:bodyPr/>
          <a:lstStyle/>
          <a:p>
            <a:r>
              <a:rPr lang="en-US" sz="3200" dirty="0">
                <a:latin typeface="Abadi" panose="020B0604020104020204" pitchFamily="34" charset="0"/>
              </a:rPr>
              <a:t>KPI 2 : Payment Type with review score 5</a:t>
            </a:r>
            <a:endParaRPr lang="en-IN" sz="3200" dirty="0"/>
          </a:p>
        </p:txBody>
      </p:sp>
    </p:spTree>
    <p:extLst>
      <p:ext uri="{BB962C8B-B14F-4D97-AF65-F5344CB8AC3E}">
        <p14:creationId xmlns:p14="http://schemas.microsoft.com/office/powerpoint/2010/main" val="213381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04B2C-8AA2-617B-53FF-12FDB8CF164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754DF26-B698-5EEA-F6E7-D66FF174D99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0C2CC85-9676-ACAC-5E11-9C668375787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990978AA-C4CE-D5EC-A0D3-589B76FC2739}"/>
              </a:ext>
            </a:extLst>
          </p:cNvPr>
          <p:cNvSpPr>
            <a:spLocks noGrp="1"/>
          </p:cNvSpPr>
          <p:nvPr>
            <p:ph type="title"/>
          </p:nvPr>
        </p:nvSpPr>
        <p:spPr>
          <a:xfrm>
            <a:off x="692458" y="328475"/>
            <a:ext cx="10786369" cy="914400"/>
          </a:xfrm>
        </p:spPr>
        <p:txBody>
          <a:bodyPr/>
          <a:lstStyle/>
          <a:p>
            <a:r>
              <a:rPr lang="en-US" sz="3200" dirty="0">
                <a:latin typeface="Abadi" panose="020B0604020104020204" pitchFamily="34" charset="0"/>
              </a:rPr>
              <a:t>KPI 3 : Average numbers of delivery days taken for pet shop</a:t>
            </a:r>
            <a:endParaRPr lang="en-IN" sz="3200" dirty="0"/>
          </a:p>
        </p:txBody>
      </p:sp>
      <p:sp>
        <p:nvSpPr>
          <p:cNvPr id="6" name="TextBox 5">
            <a:extLst>
              <a:ext uri="{FF2B5EF4-FFF2-40B4-BE49-F238E27FC236}">
                <a16:creationId xmlns:a16="http://schemas.microsoft.com/office/drawing/2014/main" id="{58B6EDDA-A3BF-9A0B-51A9-4ED0F1FA3CB1}"/>
              </a:ext>
            </a:extLst>
          </p:cNvPr>
          <p:cNvSpPr txBox="1"/>
          <p:nvPr/>
        </p:nvSpPr>
        <p:spPr>
          <a:xfrm>
            <a:off x="1189608" y="1571348"/>
            <a:ext cx="7998780" cy="3416320"/>
          </a:xfrm>
          <a:prstGeom prst="rect">
            <a:avLst/>
          </a:prstGeom>
          <a:noFill/>
        </p:spPr>
        <p:txBody>
          <a:bodyPr wrap="square" rtlCol="0">
            <a:spAutoFit/>
          </a:bodyPr>
          <a:lstStyle/>
          <a:p>
            <a:r>
              <a:rPr lang="en-US" sz="2400" dirty="0">
                <a:latin typeface="Abadi" panose="020B0604020104020204" pitchFamily="34" charset="0"/>
              </a:rPr>
              <a:t>This KPI analyzes the average number of days taken for order delivered customer date for pet shop. It helps </a:t>
            </a:r>
            <a:r>
              <a:rPr lang="en-US" sz="2400" dirty="0" err="1">
                <a:latin typeface="Abadi" panose="020B0604020104020204" pitchFamily="34" charset="0"/>
              </a:rPr>
              <a:t>Olist</a:t>
            </a:r>
            <a:r>
              <a:rPr lang="en-US" sz="2400" dirty="0">
                <a:latin typeface="Abadi" panose="020B0604020104020204" pitchFamily="34" charset="0"/>
              </a:rPr>
              <a:t> in identifying areas where they can improve their delivery time and maintain customer satisfaction. With this KPI </a:t>
            </a:r>
            <a:r>
              <a:rPr lang="en-US" sz="2400" dirty="0" err="1">
                <a:latin typeface="Abadi" panose="020B0604020104020204" pitchFamily="34" charset="0"/>
              </a:rPr>
              <a:t>olist</a:t>
            </a:r>
            <a:r>
              <a:rPr lang="en-US" sz="2400" dirty="0">
                <a:latin typeface="Abadi" panose="020B0604020104020204" pitchFamily="34" charset="0"/>
              </a:rPr>
              <a:t> can analyze each product category’s delivery days and identify  which product is taking how many days to </a:t>
            </a:r>
            <a:r>
              <a:rPr lang="en-US" sz="2400" dirty="0" err="1">
                <a:latin typeface="Abadi" panose="020B0604020104020204" pitchFamily="34" charset="0"/>
              </a:rPr>
              <a:t>deliver,which</a:t>
            </a:r>
            <a:r>
              <a:rPr lang="en-US" sz="2400" dirty="0">
                <a:latin typeface="Abadi" panose="020B0604020104020204" pitchFamily="34" charset="0"/>
              </a:rPr>
              <a:t> </a:t>
            </a:r>
            <a:r>
              <a:rPr lang="en-US" sz="2400" dirty="0" err="1">
                <a:latin typeface="Abadi" panose="020B0604020104020204" pitchFamily="34" charset="0"/>
              </a:rPr>
              <a:t>inturns</a:t>
            </a:r>
            <a:r>
              <a:rPr lang="en-US" sz="2400" dirty="0">
                <a:latin typeface="Abadi" panose="020B0604020104020204" pitchFamily="34" charset="0"/>
              </a:rPr>
              <a:t> helps in minimizing the shipping days for those products which are taking longer number of days to deliver and gain customer satisfaction. </a:t>
            </a:r>
            <a:endParaRPr lang="en-IN" sz="2400" dirty="0">
              <a:latin typeface="Abadi" panose="020B0604020104020204" pitchFamily="34" charset="0"/>
            </a:endParaRPr>
          </a:p>
        </p:txBody>
      </p:sp>
    </p:spTree>
    <p:extLst>
      <p:ext uri="{BB962C8B-B14F-4D97-AF65-F5344CB8AC3E}">
        <p14:creationId xmlns:p14="http://schemas.microsoft.com/office/powerpoint/2010/main" val="224070725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76b5cbec-75f1-4720-ae52-2ab6cb3d9d8c" Revision="1" Stencil="System.MyShapes" StencilVersion="1.0"/>
</Control>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4.xml><?xml version="1.0" encoding="utf-8"?>
<ds:datastoreItem xmlns:ds="http://schemas.openxmlformats.org/officeDocument/2006/customXml" ds:itemID="{B796B8C1-4096-432F-880C-C4BD3EE3B623}">
  <ds:schemaRefs>
    <ds:schemaRef ds:uri="http://schemas.microsoft.com/VisualStudio/2011/storyboarding/control"/>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{88912F38-DC67-4CB6-8ED5-A50D8CF32B14}tf11964407_win32</Template>
  <TotalTime>149</TotalTime>
  <Words>754</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Abadi</vt:lpstr>
      <vt:lpstr>Arial</vt:lpstr>
      <vt:lpstr>Calibri</vt:lpstr>
      <vt:lpstr>Courier New</vt:lpstr>
      <vt:lpstr>Gill Sans Nova</vt:lpstr>
      <vt:lpstr>Gill Sans Nova Light</vt:lpstr>
      <vt:lpstr>Sagona Book</vt:lpstr>
      <vt:lpstr>Wingdings</vt:lpstr>
      <vt:lpstr>Office Theme</vt:lpstr>
      <vt:lpstr>Olist store Analysis</vt:lpstr>
      <vt:lpstr>agenda</vt:lpstr>
      <vt:lpstr>Introduction</vt:lpstr>
      <vt:lpstr>​Data consists of around 100k orders from 2016 to 2018 placed by customers on Olist from several sellers located across brazil.  There are 9 CSV files :  Olist customers Dataset Olist geological Dataset Olist order items Dataset Olist order payment Dataset Olist order Review Dataset Olist orders Dataset Olist Products Dataset Olist sellers Dataset Product category name translation  </vt:lpstr>
      <vt:lpstr>   Tools Used :</vt:lpstr>
      <vt:lpstr>KPI’S</vt:lpstr>
      <vt:lpstr>KPI 1 : Weekdays and weekend payment statistics </vt:lpstr>
      <vt:lpstr>KPI 2 : Payment Type with review score 5</vt:lpstr>
      <vt:lpstr>KPI 3 : Average numbers of delivery days taken for pet shop</vt:lpstr>
      <vt:lpstr>KPI 4 : Average price and payment value of sao paulo city</vt:lpstr>
      <vt:lpstr>KPI 5 :Average shipping days vs review scores </vt:lpstr>
      <vt:lpstr>Excel Dashboard :</vt:lpstr>
      <vt:lpstr>PowerBI Dashboard :</vt:lpstr>
      <vt:lpstr>Tableau Dashboard :</vt:lpstr>
      <vt:lpstr>Insights :</vt:lpstr>
      <vt:lpstr>Recommandations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Supriya Mali</dc:creator>
  <cp:lastModifiedBy>Supriya Mali</cp:lastModifiedBy>
  <cp:revision>1</cp:revision>
  <dcterms:created xsi:type="dcterms:W3CDTF">2024-02-07T10:04:08Z</dcterms:created>
  <dcterms:modified xsi:type="dcterms:W3CDTF">2024-02-07T12:53:05Z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Tfs.IsStoryboard">
    <vt:bool>true</vt:bool>
  </property>
  <property fmtid="{D5CDD505-2E9C-101B-9397-08002B2CF9AE}" pid="5" name="Tfs.LastKnownPath">
    <vt:lpwstr>https://d.docs.live.net/fcd435f87cec77b1/Desktop/FINAL-Olist store Analysis.pptx</vt:lpwstr>
  </property>
</Properties>
</file>