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24" r:id="rId2"/>
    <p:sldId id="2542" r:id="rId3"/>
    <p:sldId id="2544" r:id="rId4"/>
    <p:sldId id="2545" r:id="rId5"/>
    <p:sldId id="2582" r:id="rId6"/>
    <p:sldId id="2552" r:id="rId7"/>
    <p:sldId id="2554" r:id="rId8"/>
    <p:sldId id="2574" r:id="rId9"/>
    <p:sldId id="2576" r:id="rId10"/>
    <p:sldId id="2583" r:id="rId11"/>
    <p:sldId id="2584" r:id="rId12"/>
    <p:sldId id="2585" r:id="rId13"/>
    <p:sldId id="2587" r:id="rId14"/>
    <p:sldId id="2586" r:id="rId15"/>
    <p:sldId id="25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Grid="0" snapToObjects="1" showGuides="1">
      <p:cViewPr varScale="1">
        <p:scale>
          <a:sx n="67" d="100"/>
          <a:sy n="67" d="100"/>
        </p:scale>
        <p:origin x="644" y="56"/>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10/17/2023</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10/17/2023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94213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11</a:t>
            </a:fld>
            <a:endParaRPr lang="en-US" dirty="0"/>
          </a:p>
        </p:txBody>
      </p:sp>
    </p:spTree>
    <p:extLst>
      <p:ext uri="{BB962C8B-B14F-4D97-AF65-F5344CB8AC3E}">
        <p14:creationId xmlns:p14="http://schemas.microsoft.com/office/powerpoint/2010/main" val="375070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12</a:t>
            </a:fld>
            <a:endParaRPr lang="en-US" dirty="0"/>
          </a:p>
        </p:txBody>
      </p:sp>
    </p:spTree>
    <p:extLst>
      <p:ext uri="{BB962C8B-B14F-4D97-AF65-F5344CB8AC3E}">
        <p14:creationId xmlns:p14="http://schemas.microsoft.com/office/powerpoint/2010/main" val="2825965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13</a:t>
            </a:fld>
            <a:endParaRPr lang="en-US" dirty="0"/>
          </a:p>
        </p:txBody>
      </p:sp>
    </p:spTree>
    <p:extLst>
      <p:ext uri="{BB962C8B-B14F-4D97-AF65-F5344CB8AC3E}">
        <p14:creationId xmlns:p14="http://schemas.microsoft.com/office/powerpoint/2010/main" val="336815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14</a:t>
            </a:fld>
            <a:endParaRPr lang="en-US" dirty="0"/>
          </a:p>
        </p:txBody>
      </p:sp>
    </p:spTree>
    <p:extLst>
      <p:ext uri="{BB962C8B-B14F-4D97-AF65-F5344CB8AC3E}">
        <p14:creationId xmlns:p14="http://schemas.microsoft.com/office/powerpoint/2010/main" val="2932435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15</a:t>
            </a:fld>
            <a:endParaRPr lang="en-US" dirty="0"/>
          </a:p>
        </p:txBody>
      </p:sp>
    </p:spTree>
    <p:extLst>
      <p:ext uri="{BB962C8B-B14F-4D97-AF65-F5344CB8AC3E}">
        <p14:creationId xmlns:p14="http://schemas.microsoft.com/office/powerpoint/2010/main" val="47837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1868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38.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5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44.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1.xml"/><Relationship Id="rId5" Type="http://schemas.openxmlformats.org/officeDocument/2006/relationships/image" Target="../media/image11.png"/><Relationship Id="rId4" Type="http://schemas.openxmlformats.org/officeDocument/2006/relationships/hyperlink" Target="https://freepngimg.com/png/27071-exce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google.com/spreadsheets/d/1mnUmoh7mbG_8IRc3jat2Ie0aOp3adi7h/edit?usp=drive_link&amp;ouid=107126857418427123288&amp;rtpof=true&amp;sd=true"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4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sz="5400" dirty="0"/>
              <a:t>Bank Loan Case Study </a:t>
            </a:r>
            <a:endParaRPr lang="en-US" dirty="0"/>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838200" y="3090451"/>
            <a:ext cx="7252504" cy="338549"/>
          </a:xfrm>
        </p:spPr>
        <p:txBody>
          <a:bodyPr>
            <a:normAutofit lnSpcReduction="10000"/>
          </a:bodyPr>
          <a:lstStyle/>
          <a:p>
            <a:r>
              <a:rPr lang="en-US" sz="2000" b="1" dirty="0">
                <a:solidFill>
                  <a:schemeClr val="accent5"/>
                </a:solidFill>
                <a:latin typeface="Sohne"/>
              </a:rPr>
              <a:t>By Sheetal Sule</a:t>
            </a:r>
          </a:p>
          <a:p>
            <a:endParaRPr lang="en-US"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mc:AlternateContent xmlns:mc="http://schemas.openxmlformats.org/markup-compatibility/2006" xmlns:p14="http://schemas.microsoft.com/office/powerpoint/2010/main">
    <mc:Choice Requires="p14">
      <p:transition spd="slow" p14:dur="2000" advTm="32536"/>
    </mc:Choice>
    <mc:Fallback xmlns="">
      <p:transition spd="slow" advTm="325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89"/>
            <a:ext cx="4008437" cy="1061885"/>
          </a:xfrm>
        </p:spPr>
        <p:txBody>
          <a:bodyPr>
            <a:normAutofit fontScale="90000"/>
          </a:bodyPr>
          <a:lstStyle/>
          <a:p>
            <a:r>
              <a:rPr lang="en-US" dirty="0"/>
              <a:t>Univariate Analysis </a:t>
            </a:r>
            <a:endParaRPr lang="en-US" dirty="0">
              <a:solidFill>
                <a:srgbClr val="5DAAB0"/>
              </a:solidFill>
            </a:endParaRP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a:xfrm>
            <a:off x="7718323" y="590550"/>
            <a:ext cx="3977648" cy="6267450"/>
          </a:xfrm>
        </p:spPr>
        <p:txBody>
          <a:bodyPr>
            <a:normAutofit/>
          </a:bodyPr>
          <a:lstStyle/>
          <a:p>
            <a:pPr marL="285750" indent="-285750">
              <a:buFont typeface="Wingdings" panose="05000000000000000000" pitchFamily="2" charset="2"/>
              <a:buChar char="§"/>
            </a:pPr>
            <a:r>
              <a:rPr lang="en-US" sz="2800" dirty="0">
                <a:latin typeface="Söhne"/>
              </a:rPr>
              <a:t>Univariate Analysis defines as the analysis of data that contains only one variable. </a:t>
            </a:r>
          </a:p>
          <a:p>
            <a:pPr marL="285750" indent="-285750">
              <a:buFont typeface="Wingdings" panose="05000000000000000000" pitchFamily="2" charset="2"/>
              <a:buChar char="§"/>
            </a:pPr>
            <a:r>
              <a:rPr lang="en-US" sz="2800" dirty="0">
                <a:latin typeface="Söhne"/>
              </a:rPr>
              <a:t>This chart shows univariate analysis which is the Age bins we have created from BIRTH_DAYS(YEARS)attribute column.</a:t>
            </a:r>
          </a:p>
          <a:p>
            <a:pPr marL="285750" indent="-285750">
              <a:buFont typeface="Wingdings" panose="05000000000000000000" pitchFamily="2" charset="2"/>
              <a:buChar char="§"/>
            </a:pPr>
            <a:r>
              <a:rPr lang="en-US" sz="2800" dirty="0">
                <a:latin typeface="Söhne"/>
              </a:rPr>
              <a:t>Majority of the applicants were offered loans in the Age range from 29 to 59.</a:t>
            </a:r>
            <a:endParaRPr lang="en-IN" sz="2800" dirty="0">
              <a:latin typeface="Söhne"/>
            </a:endParaRPr>
          </a:p>
          <a:p>
            <a:endParaRPr lang="en-US" dirty="0"/>
          </a:p>
        </p:txBody>
      </p:sp>
      <p:pic>
        <p:nvPicPr>
          <p:cNvPr id="6" name="Picture 5">
            <a:extLst>
              <a:ext uri="{FF2B5EF4-FFF2-40B4-BE49-F238E27FC236}">
                <a16:creationId xmlns:a16="http://schemas.microsoft.com/office/drawing/2014/main" id="{BA5995BD-5CD7-56C6-EC58-1492E2B77437}"/>
              </a:ext>
            </a:extLst>
          </p:cNvPr>
          <p:cNvPicPr>
            <a:picLocks noChangeAspect="1"/>
          </p:cNvPicPr>
          <p:nvPr/>
        </p:nvPicPr>
        <p:blipFill>
          <a:blip r:embed="rId3"/>
          <a:stretch>
            <a:fillRect/>
          </a:stretch>
        </p:blipFill>
        <p:spPr>
          <a:xfrm>
            <a:off x="209550" y="2311400"/>
            <a:ext cx="7258049" cy="4184650"/>
          </a:xfrm>
          <a:prstGeom prst="rect">
            <a:avLst/>
          </a:prstGeom>
        </p:spPr>
      </p:pic>
    </p:spTree>
    <p:extLst>
      <p:ext uri="{BB962C8B-B14F-4D97-AF65-F5344CB8AC3E}">
        <p14:creationId xmlns:p14="http://schemas.microsoft.com/office/powerpoint/2010/main" val="2939026306"/>
      </p:ext>
    </p:extLst>
  </p:cSld>
  <p:clrMapOvr>
    <a:masterClrMapping/>
  </p:clrMapOvr>
  <mc:AlternateContent xmlns:mc="http://schemas.openxmlformats.org/markup-compatibility/2006" xmlns:p14="http://schemas.microsoft.com/office/powerpoint/2010/main">
    <mc:Choice Requires="p14">
      <p:transition spd="slow" p14:dur="2000" advTm="46422"/>
    </mc:Choice>
    <mc:Fallback xmlns="">
      <p:transition spd="slow" advTm="464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a:xfrm>
            <a:off x="838200" y="771525"/>
            <a:ext cx="7634288" cy="657226"/>
          </a:xfrm>
        </p:spPr>
        <p:txBody>
          <a:bodyPr>
            <a:normAutofit fontScale="90000"/>
          </a:bodyPr>
          <a:lstStyle/>
          <a:p>
            <a:r>
              <a:rPr lang="en-US" dirty="0"/>
              <a:t>Segmented Univariate Analysis</a:t>
            </a:r>
          </a:p>
        </p:txBody>
      </p:sp>
      <p:sp>
        <p:nvSpPr>
          <p:cNvPr id="6" name="TextBox 5">
            <a:extLst>
              <a:ext uri="{FF2B5EF4-FFF2-40B4-BE49-F238E27FC236}">
                <a16:creationId xmlns:a16="http://schemas.microsoft.com/office/drawing/2014/main" id="{88B27F23-3C24-67E8-C0F8-3F7D703A742E}"/>
              </a:ext>
            </a:extLst>
          </p:cNvPr>
          <p:cNvSpPr txBox="1"/>
          <p:nvPr/>
        </p:nvSpPr>
        <p:spPr>
          <a:xfrm>
            <a:off x="466724" y="1958974"/>
            <a:ext cx="4343401" cy="5109091"/>
          </a:xfrm>
          <a:prstGeom prst="rect">
            <a:avLst/>
          </a:prstGeom>
          <a:noFill/>
        </p:spPr>
        <p:txBody>
          <a:bodyPr wrap="square" rtlCol="0">
            <a:spAutoFit/>
          </a:bodyPr>
          <a:lstStyle/>
          <a:p>
            <a:pPr marL="342900" indent="-342900">
              <a:buFont typeface="Wingdings" panose="05000000000000000000" pitchFamily="2" charset="2"/>
              <a:buChar char="§"/>
            </a:pPr>
            <a:r>
              <a:rPr lang="en-US" sz="2200" b="0" i="0" dirty="0">
                <a:solidFill>
                  <a:schemeClr val="bg1"/>
                </a:solidFill>
                <a:effectLst/>
                <a:latin typeface="Söhne"/>
              </a:rPr>
              <a:t>This chart breaks down applicants into two groups based on whether they have payment difficulties or not. </a:t>
            </a:r>
          </a:p>
          <a:p>
            <a:pPr marL="342900" indent="-342900">
              <a:buFont typeface="Wingdings" panose="05000000000000000000" pitchFamily="2" charset="2"/>
              <a:buChar char="§"/>
            </a:pPr>
            <a:r>
              <a:rPr lang="en-US" sz="2200" b="0" i="0" dirty="0">
                <a:solidFill>
                  <a:schemeClr val="bg1"/>
                </a:solidFill>
                <a:effectLst/>
                <a:latin typeface="Söhne"/>
              </a:rPr>
              <a:t>It then shows how many people in each group fall into different </a:t>
            </a:r>
            <a:r>
              <a:rPr lang="en-US" sz="2200" dirty="0">
                <a:solidFill>
                  <a:schemeClr val="bg1"/>
                </a:solidFill>
                <a:latin typeface="Söhne"/>
              </a:rPr>
              <a:t>Education</a:t>
            </a:r>
            <a:r>
              <a:rPr lang="en-US" sz="2200" b="0" i="0" dirty="0">
                <a:solidFill>
                  <a:schemeClr val="bg1"/>
                </a:solidFill>
                <a:effectLst/>
                <a:latin typeface="Söhne"/>
              </a:rPr>
              <a:t> Types.</a:t>
            </a:r>
          </a:p>
          <a:p>
            <a:pPr marL="342900" indent="-342900">
              <a:buFont typeface="Wingdings" panose="05000000000000000000" pitchFamily="2" charset="2"/>
              <a:buChar char="§"/>
            </a:pPr>
            <a:r>
              <a:rPr lang="en-US" sz="2200" b="0" i="0" dirty="0">
                <a:solidFill>
                  <a:schemeClr val="bg1"/>
                </a:solidFill>
                <a:effectLst/>
                <a:latin typeface="Söhne"/>
              </a:rPr>
              <a:t>This chart reveals that the people with Higher education and Secondary Special education are making their payments on time.</a:t>
            </a:r>
          </a:p>
          <a:p>
            <a:pPr marL="342900" indent="-342900">
              <a:buFont typeface="Wingdings" panose="05000000000000000000" pitchFamily="2" charset="2"/>
              <a:buChar char="§"/>
            </a:pPr>
            <a:r>
              <a:rPr lang="en-US" sz="2200" dirty="0">
                <a:solidFill>
                  <a:schemeClr val="bg1"/>
                </a:solidFill>
                <a:latin typeface="Söhne"/>
              </a:rPr>
              <a:t>Which can help us in our loan offerings and improvement in the risk factor.</a:t>
            </a:r>
            <a:endParaRPr lang="en-IN" sz="2200" dirty="0">
              <a:solidFill>
                <a:schemeClr val="bg1"/>
              </a:solidFill>
            </a:endParaRPr>
          </a:p>
          <a:p>
            <a:pPr marL="285750" indent="-285750">
              <a:buFont typeface="Wingdings" panose="05000000000000000000" pitchFamily="2" charset="2"/>
              <a:buChar char="§"/>
            </a:pPr>
            <a:endParaRPr lang="en-IN" dirty="0">
              <a:solidFill>
                <a:schemeClr val="bg1"/>
              </a:solidFill>
            </a:endParaRPr>
          </a:p>
        </p:txBody>
      </p:sp>
      <p:pic>
        <p:nvPicPr>
          <p:cNvPr id="5" name="Picture 4">
            <a:extLst>
              <a:ext uri="{FF2B5EF4-FFF2-40B4-BE49-F238E27FC236}">
                <a16:creationId xmlns:a16="http://schemas.microsoft.com/office/drawing/2014/main" id="{98BC048D-E717-F3B9-6EE5-B342131D725A}"/>
              </a:ext>
            </a:extLst>
          </p:cNvPr>
          <p:cNvPicPr>
            <a:picLocks noChangeAspect="1"/>
          </p:cNvPicPr>
          <p:nvPr/>
        </p:nvPicPr>
        <p:blipFill>
          <a:blip r:embed="rId3"/>
          <a:stretch>
            <a:fillRect/>
          </a:stretch>
        </p:blipFill>
        <p:spPr>
          <a:xfrm>
            <a:off x="4810125" y="1163638"/>
            <a:ext cx="6451601" cy="5218111"/>
          </a:xfrm>
          <a:prstGeom prst="rect">
            <a:avLst/>
          </a:prstGeom>
        </p:spPr>
      </p:pic>
    </p:spTree>
    <p:extLst>
      <p:ext uri="{BB962C8B-B14F-4D97-AF65-F5344CB8AC3E}">
        <p14:creationId xmlns:p14="http://schemas.microsoft.com/office/powerpoint/2010/main" val="2874270543"/>
      </p:ext>
    </p:extLst>
  </p:cSld>
  <p:clrMapOvr>
    <a:masterClrMapping/>
  </p:clrMapOvr>
  <mc:AlternateContent xmlns:mc="http://schemas.openxmlformats.org/markup-compatibility/2006" xmlns:p14="http://schemas.microsoft.com/office/powerpoint/2010/main">
    <mc:Choice Requires="p14">
      <p:transition spd="slow" p14:dur="2000" advTm="57068"/>
    </mc:Choice>
    <mc:Fallback xmlns="">
      <p:transition spd="slow" advTm="570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a:xfrm>
            <a:off x="518160" y="524172"/>
            <a:ext cx="3882390" cy="1009353"/>
          </a:xfrm>
        </p:spPr>
        <p:txBody>
          <a:bodyPr>
            <a:normAutofit fontScale="90000"/>
          </a:bodyPr>
          <a:lstStyle/>
          <a:p>
            <a:r>
              <a:rPr lang="en-US" dirty="0"/>
              <a:t>Bivariate Analysis </a:t>
            </a:r>
          </a:p>
        </p:txBody>
      </p:sp>
      <p:sp>
        <p:nvSpPr>
          <p:cNvPr id="9" name="TextBox 8">
            <a:extLst>
              <a:ext uri="{FF2B5EF4-FFF2-40B4-BE49-F238E27FC236}">
                <a16:creationId xmlns:a16="http://schemas.microsoft.com/office/drawing/2014/main" id="{D4F61938-B392-EBF9-53BB-083D9DB10F5C}"/>
              </a:ext>
            </a:extLst>
          </p:cNvPr>
          <p:cNvSpPr txBox="1"/>
          <p:nvPr/>
        </p:nvSpPr>
        <p:spPr>
          <a:xfrm>
            <a:off x="7713662" y="524172"/>
            <a:ext cx="4057650" cy="6478697"/>
          </a:xfrm>
          <a:prstGeom prst="rect">
            <a:avLst/>
          </a:prstGeom>
          <a:noFill/>
        </p:spPr>
        <p:txBody>
          <a:bodyPr wrap="square" rtlCol="0">
            <a:spAutoFit/>
          </a:bodyPr>
          <a:lstStyle/>
          <a:p>
            <a:pPr marL="285750" indent="-285750">
              <a:buFont typeface="Wingdings" panose="05000000000000000000" pitchFamily="2" charset="2"/>
              <a:buChar char="§"/>
            </a:pPr>
            <a:r>
              <a:rPr lang="en-US" sz="2200" b="0" i="0" dirty="0">
                <a:effectLst/>
                <a:latin typeface="Söhne"/>
              </a:rPr>
              <a:t>Bivariate analysis is </a:t>
            </a:r>
            <a:r>
              <a:rPr lang="en-US" sz="2200" b="1" i="0" dirty="0">
                <a:effectLst/>
                <a:latin typeface="Söhne"/>
              </a:rPr>
              <a:t>one of the statistical analysis where two variables are observed</a:t>
            </a:r>
            <a:r>
              <a:rPr lang="en-US" sz="2200" b="0" i="0" dirty="0">
                <a:effectLst/>
                <a:latin typeface="Söhne"/>
              </a:rPr>
              <a:t>. </a:t>
            </a:r>
          </a:p>
          <a:p>
            <a:pPr marL="285750" indent="-285750">
              <a:buFont typeface="Wingdings" panose="05000000000000000000" pitchFamily="2" charset="2"/>
              <a:buChar char="§"/>
            </a:pPr>
            <a:r>
              <a:rPr lang="en-US" sz="2200" b="0" i="0" dirty="0">
                <a:effectLst/>
                <a:latin typeface="Söhne"/>
              </a:rPr>
              <a:t>One </a:t>
            </a:r>
            <a:r>
              <a:rPr lang="en-US" sz="2300" b="0" i="0" dirty="0">
                <a:effectLst/>
                <a:latin typeface="Söhne"/>
              </a:rPr>
              <a:t>variable</a:t>
            </a:r>
            <a:r>
              <a:rPr lang="en-US" sz="2200" b="0" i="0" dirty="0">
                <a:effectLst/>
                <a:latin typeface="Söhne"/>
              </a:rPr>
              <a:t> here is dependent while the other is independent.</a:t>
            </a:r>
          </a:p>
          <a:p>
            <a:pPr marL="285750" indent="-285750">
              <a:buFont typeface="Wingdings" panose="05000000000000000000" pitchFamily="2" charset="2"/>
              <a:buChar char="§"/>
            </a:pPr>
            <a:r>
              <a:rPr lang="en-US" sz="2200" dirty="0">
                <a:latin typeface="Söhne"/>
              </a:rPr>
              <a:t>We are observing two variables here which is amount credit and Amt goods price.</a:t>
            </a:r>
            <a:endParaRPr lang="en-US" sz="2200" b="0" i="0" dirty="0">
              <a:effectLst/>
              <a:latin typeface="Söhne"/>
            </a:endParaRPr>
          </a:p>
          <a:p>
            <a:pPr marL="285750" indent="-285750">
              <a:buFont typeface="Wingdings" panose="05000000000000000000" pitchFamily="2" charset="2"/>
              <a:buChar char="§"/>
            </a:pPr>
            <a:r>
              <a:rPr lang="en-US" sz="2200" b="0" i="0" dirty="0">
                <a:effectLst/>
                <a:latin typeface="Söhne"/>
              </a:rPr>
              <a:t>This chart looks at two things - how much Amount credit people get and how big the amount of goods price they have.</a:t>
            </a:r>
          </a:p>
          <a:p>
            <a:pPr marL="285750" indent="-285750">
              <a:buFont typeface="Wingdings" panose="05000000000000000000" pitchFamily="2" charset="2"/>
              <a:buChar char="§"/>
            </a:pPr>
            <a:r>
              <a:rPr lang="en-US" sz="2200" b="0" i="0" dirty="0">
                <a:effectLst/>
                <a:latin typeface="Söhne"/>
              </a:rPr>
              <a:t>It shows that people who get more amount Credited generally have bigger amount of goods price.</a:t>
            </a:r>
            <a:endParaRPr lang="en-IN" sz="2200" dirty="0">
              <a:latin typeface="Söhne"/>
            </a:endParaRPr>
          </a:p>
          <a:p>
            <a:endParaRPr lang="en-IN" dirty="0"/>
          </a:p>
        </p:txBody>
      </p:sp>
      <p:pic>
        <p:nvPicPr>
          <p:cNvPr id="5" name="Picture 4">
            <a:extLst>
              <a:ext uri="{FF2B5EF4-FFF2-40B4-BE49-F238E27FC236}">
                <a16:creationId xmlns:a16="http://schemas.microsoft.com/office/drawing/2014/main" id="{1EA18BFD-1E7D-75C9-BDF5-F544A41790DF}"/>
              </a:ext>
            </a:extLst>
          </p:cNvPr>
          <p:cNvPicPr>
            <a:picLocks noChangeAspect="1"/>
          </p:cNvPicPr>
          <p:nvPr/>
        </p:nvPicPr>
        <p:blipFill>
          <a:blip r:embed="rId3"/>
          <a:stretch>
            <a:fillRect/>
          </a:stretch>
        </p:blipFill>
        <p:spPr>
          <a:xfrm>
            <a:off x="304801" y="1257300"/>
            <a:ext cx="7172324" cy="5153025"/>
          </a:xfrm>
          <a:prstGeom prst="rect">
            <a:avLst/>
          </a:prstGeom>
        </p:spPr>
      </p:pic>
    </p:spTree>
    <p:extLst>
      <p:ext uri="{BB962C8B-B14F-4D97-AF65-F5344CB8AC3E}">
        <p14:creationId xmlns:p14="http://schemas.microsoft.com/office/powerpoint/2010/main" val="1872804873"/>
      </p:ext>
    </p:extLst>
  </p:cSld>
  <p:clrMapOvr>
    <a:masterClrMapping/>
  </p:clrMapOvr>
  <mc:AlternateContent xmlns:mc="http://schemas.openxmlformats.org/markup-compatibility/2006" xmlns:p14="http://schemas.microsoft.com/office/powerpoint/2010/main">
    <mc:Choice Requires="p14">
      <p:transition spd="slow" p14:dur="2000" advTm="49038"/>
    </mc:Choice>
    <mc:Fallback xmlns="">
      <p:transition spd="slow" advTm="4903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174931" y="971950"/>
            <a:ext cx="5711519" cy="1304525"/>
          </a:xfrm>
        </p:spPr>
        <p:txBody>
          <a:bodyPr>
            <a:normAutofit/>
          </a:bodyPr>
          <a:lstStyle/>
          <a:p>
            <a:r>
              <a:rPr lang="en-US" sz="3200" dirty="0">
                <a:solidFill>
                  <a:srgbClr val="3B7579"/>
                </a:solidFill>
              </a:rPr>
              <a:t>Correlations For Applicants With Payment Made On Time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a:xfrm>
            <a:off x="6096001" y="176213"/>
            <a:ext cx="5800724" cy="3443288"/>
          </a:xfrm>
        </p:spPr>
        <p:txBody>
          <a:bodyPr/>
          <a:lstStyle/>
          <a:p>
            <a:pPr marL="285750" indent="-285750" algn="l">
              <a:buFont typeface="Wingdings" panose="05000000000000000000" pitchFamily="2" charset="2"/>
              <a:buChar char="§"/>
            </a:pPr>
            <a:r>
              <a:rPr lang="en-US" sz="1800" b="0" i="0" dirty="0">
                <a:effectLst/>
                <a:latin typeface="Söhne"/>
              </a:rPr>
              <a:t>The above chart uses colors to show how closely different factors are related to each other which is for people who pay the amount on time. </a:t>
            </a:r>
          </a:p>
          <a:p>
            <a:pPr marL="285750" indent="-285750" algn="l">
              <a:buFont typeface="Wingdings" panose="05000000000000000000" pitchFamily="2" charset="2"/>
              <a:buChar char="§"/>
            </a:pPr>
            <a:r>
              <a:rPr lang="en-US" sz="1800" dirty="0">
                <a:latin typeface="Söhne"/>
              </a:rPr>
              <a:t>In this heat map </a:t>
            </a:r>
            <a:r>
              <a:rPr lang="en-US" sz="1800" b="0" i="0" dirty="0">
                <a:effectLst/>
                <a:latin typeface="Söhne"/>
              </a:rPr>
              <a:t>Blue color shows the factors are strongly linked, and yellow color shows they're not closely related at all.</a:t>
            </a:r>
          </a:p>
          <a:p>
            <a:pPr marL="285750" indent="-285750" algn="l">
              <a:buFont typeface="Wingdings" panose="05000000000000000000" pitchFamily="2" charset="2"/>
              <a:buChar char="§"/>
            </a:pPr>
            <a:r>
              <a:rPr lang="en-US" sz="1800" b="0" i="0" dirty="0">
                <a:solidFill>
                  <a:srgbClr val="202124"/>
                </a:solidFill>
                <a:effectLst/>
                <a:latin typeface="Söhne"/>
              </a:rPr>
              <a:t> Choosing the attributes with low correlation with each other can help us to reduce the risk factor while approving loan applications.</a:t>
            </a:r>
            <a:endParaRPr lang="en-IN" sz="1800" dirty="0">
              <a:latin typeface="Söhne"/>
            </a:endParaRPr>
          </a:p>
          <a:p>
            <a:pPr marL="342900" indent="-342900" algn="l">
              <a:buFont typeface="Wingdings" panose="05000000000000000000" pitchFamily="2" charset="2"/>
              <a:buChar char="§"/>
            </a:pPr>
            <a:endParaRPr lang="en-US" dirty="0"/>
          </a:p>
        </p:txBody>
      </p:sp>
      <p:pic>
        <p:nvPicPr>
          <p:cNvPr id="3" name="Content Placeholder 7">
            <a:extLst>
              <a:ext uri="{FF2B5EF4-FFF2-40B4-BE49-F238E27FC236}">
                <a16:creationId xmlns:a16="http://schemas.microsoft.com/office/drawing/2014/main" id="{9922357B-5077-9500-8176-49F0E9B896BC}"/>
              </a:ext>
            </a:extLst>
          </p:cNvPr>
          <p:cNvPicPr>
            <a:picLocks noChangeAspect="1"/>
          </p:cNvPicPr>
          <p:nvPr/>
        </p:nvPicPr>
        <p:blipFill>
          <a:blip r:embed="rId3"/>
          <a:stretch>
            <a:fillRect/>
          </a:stretch>
        </p:blipFill>
        <p:spPr>
          <a:xfrm>
            <a:off x="295275" y="3143249"/>
            <a:ext cx="11601450" cy="3362325"/>
          </a:xfrm>
          <a:prstGeom prst="rect">
            <a:avLst/>
          </a:prstGeom>
        </p:spPr>
      </p:pic>
    </p:spTree>
    <p:extLst>
      <p:ext uri="{BB962C8B-B14F-4D97-AF65-F5344CB8AC3E}">
        <p14:creationId xmlns:p14="http://schemas.microsoft.com/office/powerpoint/2010/main" val="1822208305"/>
      </p:ext>
    </p:extLst>
  </p:cSld>
  <p:clrMapOvr>
    <a:masterClrMapping/>
  </p:clrMapOvr>
  <mc:AlternateContent xmlns:mc="http://schemas.openxmlformats.org/markup-compatibility/2006" xmlns:p14="http://schemas.microsoft.com/office/powerpoint/2010/main">
    <mc:Choice Requires="p14">
      <p:transition spd="slow" p14:dur="2000" advTm="43459"/>
    </mc:Choice>
    <mc:Fallback xmlns="">
      <p:transition spd="slow" advTm="4345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409577" y="971950"/>
            <a:ext cx="5610224" cy="1304525"/>
          </a:xfrm>
        </p:spPr>
        <p:txBody>
          <a:bodyPr>
            <a:normAutofit/>
          </a:bodyPr>
          <a:lstStyle/>
          <a:p>
            <a:r>
              <a:rPr lang="en-US" sz="3200" dirty="0">
                <a:solidFill>
                  <a:schemeClr val="accent6">
                    <a:lumMod val="50000"/>
                  </a:schemeClr>
                </a:solidFill>
              </a:rPr>
              <a:t>Correlations For Applicants With Payment Difficulties </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a:xfrm>
            <a:off x="6096001" y="176213"/>
            <a:ext cx="5800724" cy="3443288"/>
          </a:xfrm>
        </p:spPr>
        <p:txBody>
          <a:bodyPr/>
          <a:lstStyle/>
          <a:p>
            <a:pPr marL="285750" indent="-285750" algn="l">
              <a:buFont typeface="Wingdings" panose="05000000000000000000" pitchFamily="2" charset="2"/>
              <a:buChar char="§"/>
            </a:pPr>
            <a:r>
              <a:rPr lang="en-US" sz="1800" b="0" i="0" dirty="0">
                <a:effectLst/>
                <a:latin typeface="Söhne"/>
              </a:rPr>
              <a:t>The chart uses green and red colors to show the correlation which is how different factors relate to each other for people who doesn't pay their loans on time. Green means these factors are strongly connected, while red means they're not really related to each other.</a:t>
            </a:r>
          </a:p>
          <a:p>
            <a:pPr marL="285750" indent="-285750" algn="l">
              <a:buFont typeface="Wingdings" panose="05000000000000000000" pitchFamily="2" charset="2"/>
              <a:buChar char="§"/>
            </a:pPr>
            <a:r>
              <a:rPr lang="en-US" sz="1800" b="0" i="0" dirty="0">
                <a:effectLst/>
                <a:latin typeface="Söhne"/>
              </a:rPr>
              <a:t>This correlation not only helps with identifying the relationship between the </a:t>
            </a:r>
            <a:r>
              <a:rPr lang="en-US" sz="1800" dirty="0">
                <a:latin typeface="Söhne"/>
              </a:rPr>
              <a:t>these </a:t>
            </a:r>
            <a:r>
              <a:rPr lang="en-US" sz="1800" b="0" i="0" dirty="0">
                <a:effectLst/>
                <a:latin typeface="Söhne"/>
              </a:rPr>
              <a:t>variables, but also shows how if one data set changes, it will have an effect on the other data set and that will help </a:t>
            </a:r>
            <a:r>
              <a:rPr lang="en-US" sz="1800" dirty="0">
                <a:latin typeface="Söhne"/>
              </a:rPr>
              <a:t>us to make better decision in our business.</a:t>
            </a:r>
            <a:endParaRPr lang="en-US" sz="1800" b="0" i="0" dirty="0">
              <a:effectLst/>
              <a:latin typeface="Söhne"/>
            </a:endParaRPr>
          </a:p>
          <a:p>
            <a:pPr marL="342900" indent="-342900" algn="l">
              <a:buFont typeface="Wingdings" panose="05000000000000000000" pitchFamily="2" charset="2"/>
              <a:buChar char="§"/>
            </a:pPr>
            <a:endParaRPr lang="en-US" dirty="0"/>
          </a:p>
        </p:txBody>
      </p:sp>
      <p:pic>
        <p:nvPicPr>
          <p:cNvPr id="2" name="Content Placeholder 4">
            <a:extLst>
              <a:ext uri="{FF2B5EF4-FFF2-40B4-BE49-F238E27FC236}">
                <a16:creationId xmlns:a16="http://schemas.microsoft.com/office/drawing/2014/main" id="{A2F3F2C2-2102-F1BF-B270-AF869D055B75}"/>
              </a:ext>
            </a:extLst>
          </p:cNvPr>
          <p:cNvPicPr>
            <a:picLocks noChangeAspect="1"/>
          </p:cNvPicPr>
          <p:nvPr/>
        </p:nvPicPr>
        <p:blipFill>
          <a:blip r:embed="rId3"/>
          <a:stretch>
            <a:fillRect/>
          </a:stretch>
        </p:blipFill>
        <p:spPr>
          <a:xfrm>
            <a:off x="409576" y="3024498"/>
            <a:ext cx="11325224" cy="3528702"/>
          </a:xfrm>
          <a:prstGeom prst="rect">
            <a:avLst/>
          </a:prstGeom>
        </p:spPr>
      </p:pic>
    </p:spTree>
    <p:extLst>
      <p:ext uri="{BB962C8B-B14F-4D97-AF65-F5344CB8AC3E}">
        <p14:creationId xmlns:p14="http://schemas.microsoft.com/office/powerpoint/2010/main" val="1632826895"/>
      </p:ext>
    </p:extLst>
  </p:cSld>
  <p:clrMapOvr>
    <a:masterClrMapping/>
  </p:clrMapOvr>
  <mc:AlternateContent xmlns:mc="http://schemas.openxmlformats.org/markup-compatibility/2006" xmlns:p14="http://schemas.microsoft.com/office/powerpoint/2010/main">
    <mc:Choice Requires="p14">
      <p:transition spd="slow" p14:dur="2000" advTm="41151"/>
    </mc:Choice>
    <mc:Fallback xmlns="">
      <p:transition spd="slow" advTm="4115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1003104-E299-3664-F1E2-2C974F56ECEF}"/>
              </a:ext>
            </a:extLst>
          </p:cNvPr>
          <p:cNvSpPr/>
          <p:nvPr/>
        </p:nvSpPr>
        <p:spPr>
          <a:xfrm>
            <a:off x="2247900" y="1428750"/>
            <a:ext cx="7867650" cy="4000500"/>
          </a:xfrm>
          <a:prstGeom prst="rect">
            <a:avLst/>
          </a:prstGeom>
          <a:solidFill>
            <a:schemeClr val="accent1">
              <a:lumMod val="60000"/>
              <a:lumOff val="40000"/>
            </a:schemeClr>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dirty="0"/>
              <a:t>Thank You!</a:t>
            </a:r>
            <a:endParaRPr lang="en-IN" sz="6600" dirty="0"/>
          </a:p>
        </p:txBody>
      </p:sp>
    </p:spTree>
    <p:extLst>
      <p:ext uri="{BB962C8B-B14F-4D97-AF65-F5344CB8AC3E}">
        <p14:creationId xmlns:p14="http://schemas.microsoft.com/office/powerpoint/2010/main" val="3311746052"/>
      </p:ext>
    </p:extLst>
  </p:cSld>
  <p:clrMapOvr>
    <a:masterClrMapping/>
  </p:clrMapOvr>
  <mc:AlternateContent xmlns:mc="http://schemas.openxmlformats.org/markup-compatibility/2006" xmlns:p14="http://schemas.microsoft.com/office/powerpoint/2010/main">
    <mc:Choice Requires="p14">
      <p:transition spd="slow" p14:dur="2000" advTm="4712"/>
    </mc:Choice>
    <mc:Fallback xmlns="">
      <p:transition spd="slow" advTm="471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3961375" y="304302"/>
            <a:ext cx="4269250" cy="1540637"/>
          </a:xfrm>
        </p:spPr>
        <p:txBody>
          <a:bodyPr/>
          <a:lstStyle/>
          <a:p>
            <a:r>
              <a:rPr lang="en-US" dirty="0"/>
              <a:t>Project Description </a:t>
            </a:r>
          </a:p>
        </p:txBody>
      </p:sp>
      <p:sp>
        <p:nvSpPr>
          <p:cNvPr id="21" name="TextBox 20">
            <a:extLst>
              <a:ext uri="{FF2B5EF4-FFF2-40B4-BE49-F238E27FC236}">
                <a16:creationId xmlns:a16="http://schemas.microsoft.com/office/drawing/2014/main" id="{3678900D-67D3-3C55-5F79-465138507F52}"/>
              </a:ext>
            </a:extLst>
          </p:cNvPr>
          <p:cNvSpPr txBox="1"/>
          <p:nvPr/>
        </p:nvSpPr>
        <p:spPr>
          <a:xfrm>
            <a:off x="1933574" y="2297609"/>
            <a:ext cx="9258301" cy="4154984"/>
          </a:xfrm>
          <a:prstGeom prst="rect">
            <a:avLst/>
          </a:prstGeom>
          <a:noFill/>
        </p:spPr>
        <p:txBody>
          <a:bodyPr wrap="square" rtlCol="0">
            <a:spAutoFit/>
          </a:bodyPr>
          <a:lstStyle/>
          <a:p>
            <a:pPr>
              <a:buFont typeface="Wingdings" panose="05000000000000000000" pitchFamily="2" charset="2"/>
              <a:buChar char="§"/>
            </a:pPr>
            <a:r>
              <a:rPr lang="en-US" sz="2400" b="0" i="0" dirty="0">
                <a:solidFill>
                  <a:schemeClr val="tx1"/>
                </a:solidFill>
                <a:effectLst/>
                <a:latin typeface="Söhne"/>
              </a:rPr>
              <a:t>  </a:t>
            </a:r>
            <a:r>
              <a:rPr lang="en-US" sz="2400" b="0" i="0" dirty="0">
                <a:solidFill>
                  <a:schemeClr val="accent5"/>
                </a:solidFill>
                <a:effectLst/>
                <a:latin typeface="Söhne"/>
              </a:rPr>
              <a:t>In this project, we're looking at how to make better loan decisions for our finance company that focuses on all the loan applicants. </a:t>
            </a:r>
          </a:p>
          <a:p>
            <a:pPr>
              <a:buFont typeface="Wingdings" panose="05000000000000000000" pitchFamily="2" charset="2"/>
              <a:buChar char="§"/>
            </a:pPr>
            <a:r>
              <a:rPr lang="en-US" sz="2400" b="0" i="0" dirty="0">
                <a:solidFill>
                  <a:schemeClr val="accent5"/>
                </a:solidFill>
                <a:effectLst/>
                <a:latin typeface="Söhne"/>
              </a:rPr>
              <a:t>  We have some customers who can't pay back their loans on time, especially those without much credit history. </a:t>
            </a:r>
            <a:endParaRPr lang="en-US" sz="2400" dirty="0">
              <a:solidFill>
                <a:schemeClr val="accent5"/>
              </a:solidFill>
              <a:latin typeface="Söhne"/>
            </a:endParaRPr>
          </a:p>
          <a:p>
            <a:pPr>
              <a:buFont typeface="Wingdings" panose="05000000000000000000" pitchFamily="2" charset="2"/>
              <a:buChar char="§"/>
            </a:pPr>
            <a:r>
              <a:rPr lang="en-US" sz="2400" b="0" i="0" dirty="0">
                <a:solidFill>
                  <a:schemeClr val="accent5"/>
                </a:solidFill>
                <a:effectLst/>
                <a:latin typeface="Söhne"/>
              </a:rPr>
              <a:t>  We'll dig into our loan data to find out which factors make a customer more likely to miss their payments.</a:t>
            </a:r>
          </a:p>
          <a:p>
            <a:pPr>
              <a:buFont typeface="Wingdings" panose="05000000000000000000" pitchFamily="2" charset="2"/>
              <a:buChar char="§"/>
            </a:pPr>
            <a:r>
              <a:rPr lang="en-US" sz="2400" b="0" i="0" dirty="0">
                <a:solidFill>
                  <a:schemeClr val="accent5"/>
                </a:solidFill>
                <a:effectLst/>
                <a:latin typeface="Söhne"/>
              </a:rPr>
              <a:t>  We also want to understand why some loan applications are rejected or go unused, even after approval.</a:t>
            </a:r>
            <a:endParaRPr lang="en-US" sz="2400" dirty="0">
              <a:solidFill>
                <a:schemeClr val="accent5"/>
              </a:solidFill>
              <a:latin typeface="Söhne"/>
            </a:endParaRPr>
          </a:p>
          <a:p>
            <a:pPr>
              <a:buFont typeface="Wingdings" panose="05000000000000000000" pitchFamily="2" charset="2"/>
              <a:buChar char="§"/>
            </a:pPr>
            <a:r>
              <a:rPr lang="en-US" sz="2400" b="0" i="0" dirty="0">
                <a:solidFill>
                  <a:schemeClr val="accent5"/>
                </a:solidFill>
                <a:effectLst/>
                <a:latin typeface="Söhne"/>
              </a:rPr>
              <a:t>  By the end of this project, we hope to have clear ideas on how to reduce bad loans and ensure we're not missing out on good opportunities.</a:t>
            </a:r>
            <a:endParaRPr lang="en-IN" sz="2400" dirty="0">
              <a:solidFill>
                <a:schemeClr val="accent5"/>
              </a:solidFill>
            </a:endParaRPr>
          </a:p>
        </p:txBody>
      </p:sp>
      <p:cxnSp>
        <p:nvCxnSpPr>
          <p:cNvPr id="24" name="Straight Connector 23">
            <a:extLst>
              <a:ext uri="{FF2B5EF4-FFF2-40B4-BE49-F238E27FC236}">
                <a16:creationId xmlns:a16="http://schemas.microsoft.com/office/drawing/2014/main" id="{B2C6B36B-B7C2-3AD2-DDC5-7D10A769E371}"/>
              </a:ext>
            </a:extLst>
          </p:cNvPr>
          <p:cNvCxnSpPr>
            <a:cxnSpLocks/>
          </p:cNvCxnSpPr>
          <p:nvPr/>
        </p:nvCxnSpPr>
        <p:spPr>
          <a:xfrm>
            <a:off x="1933574" y="2200275"/>
            <a:ext cx="0" cy="4391025"/>
          </a:xfrm>
          <a:prstGeom prst="line">
            <a:avLst/>
          </a:prstGeom>
        </p:spPr>
        <p:style>
          <a:lnRef idx="1">
            <a:schemeClr val="dk1"/>
          </a:lnRef>
          <a:fillRef idx="0">
            <a:schemeClr val="dk1"/>
          </a:fillRef>
          <a:effectRef idx="0">
            <a:schemeClr val="dk1"/>
          </a:effectRef>
          <a:fontRef idx="minor">
            <a:schemeClr val="tx1"/>
          </a:fontRef>
        </p:style>
      </p:cxnSp>
      <p:pic>
        <p:nvPicPr>
          <p:cNvPr id="26" name="Picture Placeholder 45">
            <a:extLst>
              <a:ext uri="{FF2B5EF4-FFF2-40B4-BE49-F238E27FC236}">
                <a16:creationId xmlns:a16="http://schemas.microsoft.com/office/drawing/2014/main" id="{3C3489D9-5C5F-4D82-2BA0-B10E70726DDA}"/>
              </a:ext>
              <a:ext uri="{C183D7F6-B498-43B3-948B-1728B52AA6E4}">
                <adec:decorative xmlns:adec="http://schemas.microsoft.com/office/drawing/2017/decorative" val="1"/>
              </a:ext>
            </a:extLst>
          </p:cNvPr>
          <p:cNvPicPr>
            <a:picLocks noChangeAspect="1"/>
          </p:cNvPicPr>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597745" y="3803258"/>
            <a:ext cx="804759" cy="804759"/>
          </a:xfrm>
          <a:prstGeom prst="rect">
            <a:avLst/>
          </a:prstGeom>
        </p:spPr>
      </p:pic>
      <p:pic>
        <p:nvPicPr>
          <p:cNvPr id="27" name="Picture Placeholder 49">
            <a:extLst>
              <a:ext uri="{FF2B5EF4-FFF2-40B4-BE49-F238E27FC236}">
                <a16:creationId xmlns:a16="http://schemas.microsoft.com/office/drawing/2014/main" id="{35807C80-0F76-B836-96B3-DF8DC7C874A4}"/>
              </a:ext>
              <a:ext uri="{C183D7F6-B498-43B3-948B-1728B52AA6E4}">
                <adec:decorative xmlns:adec="http://schemas.microsoft.com/office/drawing/2017/decorative" val="1"/>
              </a:ext>
            </a:extLst>
          </p:cNvPr>
          <p:cNvPicPr>
            <a:picLocks noChangeAspect="1"/>
          </p:cNvPicPr>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597744" y="4920071"/>
            <a:ext cx="804759" cy="804759"/>
          </a:xfrm>
          <a:prstGeom prst="rect">
            <a:avLst/>
          </a:prstGeom>
        </p:spPr>
      </p:pic>
      <p:pic>
        <p:nvPicPr>
          <p:cNvPr id="28" name="Picture Placeholder 51">
            <a:extLst>
              <a:ext uri="{FF2B5EF4-FFF2-40B4-BE49-F238E27FC236}">
                <a16:creationId xmlns:a16="http://schemas.microsoft.com/office/drawing/2014/main" id="{A3436F91-9EA4-AD29-BD71-F462A5233F26}"/>
              </a:ext>
              <a:ext uri="{C183D7F6-B498-43B3-948B-1728B52AA6E4}">
                <adec:decorative xmlns:adec="http://schemas.microsoft.com/office/drawing/2017/decorative" val="1"/>
              </a:ext>
            </a:extLst>
          </p:cNvPr>
          <p:cNvPicPr>
            <a:picLocks noChangeAspect="1"/>
          </p:cNvPicPr>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597745" y="3026620"/>
            <a:ext cx="804759" cy="804759"/>
          </a:xfrm>
          <a:prstGeom prst="rect">
            <a:avLst/>
          </a:prstGeom>
        </p:spPr>
      </p:pic>
      <p:pic>
        <p:nvPicPr>
          <p:cNvPr id="29" name="Picture Placeholder 53">
            <a:extLst>
              <a:ext uri="{FF2B5EF4-FFF2-40B4-BE49-F238E27FC236}">
                <a16:creationId xmlns:a16="http://schemas.microsoft.com/office/drawing/2014/main" id="{0C5B2FAA-AAD8-D34D-5DFC-1E63A4F16327}"/>
              </a:ext>
              <a:ext uri="{C183D7F6-B498-43B3-948B-1728B52AA6E4}">
                <adec:decorative xmlns:adec="http://schemas.microsoft.com/office/drawing/2017/decorative" val="1"/>
              </a:ext>
            </a:extLst>
          </p:cNvPr>
          <p:cNvPicPr>
            <a:picLocks noChangeAspect="1"/>
          </p:cNvPicPr>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597745" y="2284065"/>
            <a:ext cx="804759" cy="804759"/>
          </a:xfrm>
          <a:prstGeom prst="rect">
            <a:avLst/>
          </a:prstGeom>
        </p:spPr>
      </p:pic>
    </p:spTree>
    <p:extLst>
      <p:ext uri="{BB962C8B-B14F-4D97-AF65-F5344CB8AC3E}">
        <p14:creationId xmlns:p14="http://schemas.microsoft.com/office/powerpoint/2010/main" val="3073952723"/>
      </p:ext>
    </p:extLst>
  </p:cSld>
  <p:clrMapOvr>
    <a:masterClrMapping/>
  </p:clrMapOvr>
  <mc:AlternateContent xmlns:mc="http://schemas.openxmlformats.org/markup-compatibility/2006" xmlns:p14="http://schemas.microsoft.com/office/powerpoint/2010/main">
    <mc:Choice Requires="p14">
      <p:transition spd="slow" p14:dur="2000" advTm="58461"/>
    </mc:Choice>
    <mc:Fallback xmlns="">
      <p:transition spd="slow" advTm="584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1050407" y="1466848"/>
            <a:ext cx="5045593" cy="1325563"/>
          </a:xfrm>
        </p:spPr>
        <p:txBody>
          <a:bodyPr/>
          <a:lstStyle/>
          <a:p>
            <a:r>
              <a:rPr lang="en-US" dirty="0"/>
              <a:t>Tech Stack Used</a:t>
            </a:r>
            <a:endParaRPr lang="en-US" dirty="0">
              <a:solidFill>
                <a:srgbClr val="5DAAB0"/>
              </a:solidFill>
            </a:endParaRP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7350768" y="808037"/>
            <a:ext cx="4155432" cy="5133978"/>
          </a:xfrm>
        </p:spPr>
        <p:txBody>
          <a:bodyPr>
            <a:noAutofit/>
          </a:bodyPr>
          <a:lstStyle/>
          <a:p>
            <a:pPr marL="342900" indent="-342900">
              <a:buFont typeface="Wingdings" panose="05000000000000000000" pitchFamily="2" charset="2"/>
              <a:buChar char="§"/>
            </a:pPr>
            <a:r>
              <a:rPr lang="en-US" sz="3200" dirty="0">
                <a:latin typeface="Söhne"/>
              </a:rPr>
              <a:t>I have used excel for all the statistics part and generated graphs to represent those insights better.</a:t>
            </a:r>
          </a:p>
          <a:p>
            <a:pPr marL="342900" indent="-342900">
              <a:buFont typeface="Wingdings" panose="05000000000000000000" pitchFamily="2" charset="2"/>
              <a:buChar char="§"/>
            </a:pPr>
            <a:r>
              <a:rPr lang="en-US" sz="3200" dirty="0">
                <a:latin typeface="Söhne"/>
              </a:rPr>
              <a:t>I used Microsoft PowerPoint to generate this presentation</a:t>
            </a:r>
            <a:r>
              <a:rPr lang="en-US" sz="3200" dirty="0"/>
              <a:t>.</a:t>
            </a:r>
          </a:p>
        </p:txBody>
      </p:sp>
      <p:pic>
        <p:nvPicPr>
          <p:cNvPr id="4" name="Picture 3">
            <a:extLst>
              <a:ext uri="{FF2B5EF4-FFF2-40B4-BE49-F238E27FC236}">
                <a16:creationId xmlns:a16="http://schemas.microsoft.com/office/drawing/2014/main" id="{521FB47E-8800-5F05-23E0-B3B0643304E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09600" y="4065590"/>
            <a:ext cx="1876425" cy="1943100"/>
          </a:xfrm>
          <a:prstGeom prst="rect">
            <a:avLst/>
          </a:prstGeom>
        </p:spPr>
      </p:pic>
      <p:pic>
        <p:nvPicPr>
          <p:cNvPr id="5" name="Picture 4">
            <a:extLst>
              <a:ext uri="{FF2B5EF4-FFF2-40B4-BE49-F238E27FC236}">
                <a16:creationId xmlns:a16="http://schemas.microsoft.com/office/drawing/2014/main" id="{D0B4C593-FE9A-8017-9230-7906E6B52CA7}"/>
              </a:ext>
            </a:extLst>
          </p:cNvPr>
          <p:cNvPicPr>
            <a:picLocks noChangeAspect="1"/>
          </p:cNvPicPr>
          <p:nvPr/>
        </p:nvPicPr>
        <p:blipFill>
          <a:blip r:embed="rId5"/>
          <a:stretch>
            <a:fillRect/>
          </a:stretch>
        </p:blipFill>
        <p:spPr>
          <a:xfrm>
            <a:off x="3361199" y="4065590"/>
            <a:ext cx="2035537" cy="1876425"/>
          </a:xfrm>
          <a:prstGeom prst="rect">
            <a:avLst/>
          </a:prstGeom>
        </p:spPr>
      </p:pic>
      <p:cxnSp>
        <p:nvCxnSpPr>
          <p:cNvPr id="7" name="Straight Connector 6">
            <a:extLst>
              <a:ext uri="{FF2B5EF4-FFF2-40B4-BE49-F238E27FC236}">
                <a16:creationId xmlns:a16="http://schemas.microsoft.com/office/drawing/2014/main" id="{D86C98F7-C6C7-7A61-7F5E-9B9C588AF822}"/>
              </a:ext>
            </a:extLst>
          </p:cNvPr>
          <p:cNvCxnSpPr>
            <a:cxnSpLocks/>
          </p:cNvCxnSpPr>
          <p:nvPr/>
        </p:nvCxnSpPr>
        <p:spPr>
          <a:xfrm>
            <a:off x="7010400" y="476250"/>
            <a:ext cx="0" cy="532447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5044435"/>
      </p:ext>
    </p:extLst>
  </p:cSld>
  <p:clrMapOvr>
    <a:masterClrMapping/>
  </p:clrMapOvr>
  <mc:AlternateContent xmlns:mc="http://schemas.openxmlformats.org/markup-compatibility/2006" xmlns:p14="http://schemas.microsoft.com/office/powerpoint/2010/main">
    <mc:Choice Requires="p14">
      <p:transition spd="slow" p14:dur="2000" advTm="32542"/>
    </mc:Choice>
    <mc:Fallback xmlns="">
      <p:transition spd="slow" advTm="3254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768746" y="530983"/>
            <a:ext cx="4385843" cy="1325563"/>
          </a:xfrm>
        </p:spPr>
        <p:txBody>
          <a:bodyPr>
            <a:normAutofit/>
          </a:bodyPr>
          <a:lstStyle/>
          <a:p>
            <a:r>
              <a:rPr lang="en-US" dirty="0"/>
              <a:t>Approach </a:t>
            </a:r>
            <a:endParaRPr lang="en-US" dirty="0">
              <a:solidFill>
                <a:srgbClr val="5DAAB0"/>
              </a:solidFill>
            </a:endParaRP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a:xfrm>
            <a:off x="1450092" y="2620963"/>
            <a:ext cx="9922758" cy="3044825"/>
          </a:xfrm>
        </p:spPr>
        <p:txBody>
          <a:bodyPr>
            <a:noAutofit/>
          </a:bodyPr>
          <a:lstStyle/>
          <a:p>
            <a:pPr>
              <a:buFont typeface="Wingdings" panose="05000000000000000000" pitchFamily="2" charset="2"/>
              <a:buChar char="§"/>
            </a:pPr>
            <a:r>
              <a:rPr lang="en-US" sz="2400" dirty="0">
                <a:latin typeface="Söhne"/>
              </a:rPr>
              <a:t> I have used Excel to do all the data cleaning using excels sort, filter and basic functions to remove the null values and duplicates.</a:t>
            </a:r>
          </a:p>
          <a:p>
            <a:pPr>
              <a:buFont typeface="Wingdings" panose="05000000000000000000" pitchFamily="2" charset="2"/>
              <a:buChar char="§"/>
            </a:pPr>
            <a:r>
              <a:rPr lang="en-US" sz="2400" dirty="0">
                <a:latin typeface="Söhne"/>
              </a:rPr>
              <a:t>  I also used conditional formatting and descriptive statistics to calculate interquartile range and find the outliers.</a:t>
            </a:r>
          </a:p>
          <a:p>
            <a:pPr>
              <a:buFont typeface="Wingdings" panose="05000000000000000000" pitchFamily="2" charset="2"/>
              <a:buChar char="§"/>
            </a:pPr>
            <a:r>
              <a:rPr lang="en-US" sz="2400" dirty="0">
                <a:latin typeface="Söhne"/>
              </a:rPr>
              <a:t>  I have used various graphs to represent the insights better.</a:t>
            </a:r>
            <a:endParaRPr lang="en-IN" sz="2400" dirty="0">
              <a:latin typeface="Söhne"/>
            </a:endParaRPr>
          </a:p>
          <a:p>
            <a:pPr>
              <a:buFont typeface="Wingdings" panose="05000000000000000000" pitchFamily="2" charset="2"/>
              <a:buChar char="§"/>
            </a:pPr>
            <a:r>
              <a:rPr lang="en-US" sz="2400" b="1" dirty="0">
                <a:solidFill>
                  <a:srgbClr val="C00000"/>
                </a:solidFill>
                <a:latin typeface="Söhne"/>
              </a:rPr>
              <a:t>  Link</a:t>
            </a:r>
            <a:r>
              <a:rPr lang="en-US" sz="2400" dirty="0">
                <a:latin typeface="Söhne"/>
              </a:rPr>
              <a:t> </a:t>
            </a:r>
            <a:r>
              <a:rPr lang="en-US" sz="2400" dirty="0">
                <a:solidFill>
                  <a:srgbClr val="00B0F0"/>
                </a:solidFill>
                <a:latin typeface="Söhne"/>
              </a:rPr>
              <a:t>- </a:t>
            </a:r>
            <a:r>
              <a:rPr lang="en-US" sz="2400" dirty="0">
                <a:solidFill>
                  <a:srgbClr val="5DAAB0"/>
                </a:solidFill>
                <a:latin typeface="Söhne"/>
                <a:hlinkClick r:id="rId3">
                  <a:extLst>
                    <a:ext uri="{A12FA001-AC4F-418D-AE19-62706E023703}">
                      <ahyp:hlinkClr xmlns:ahyp="http://schemas.microsoft.com/office/drawing/2018/hyperlinkcolor" val="tx"/>
                    </a:ext>
                  </a:extLst>
                </a:hlinkClick>
              </a:rPr>
              <a:t>https://docs.google.com/spreadsheets/d/1mnUmoh7mbG_8IRc3jat2Ie0aOp3adi7h/edit?usp=drive_link&amp;ouid=107126857418427123288&amp;rtpof=true&amp;sd=true</a:t>
            </a:r>
            <a:endParaRPr lang="en-US" sz="2400" dirty="0">
              <a:solidFill>
                <a:srgbClr val="5DAAB0"/>
              </a:solidFill>
            </a:endParaRPr>
          </a:p>
        </p:txBody>
      </p:sp>
    </p:spTree>
    <p:extLst>
      <p:ext uri="{BB962C8B-B14F-4D97-AF65-F5344CB8AC3E}">
        <p14:creationId xmlns:p14="http://schemas.microsoft.com/office/powerpoint/2010/main" val="3298998420"/>
      </p:ext>
    </p:extLst>
  </p:cSld>
  <p:clrMapOvr>
    <a:masterClrMapping/>
  </p:clrMapOvr>
  <mc:AlternateContent xmlns:mc="http://schemas.openxmlformats.org/markup-compatibility/2006" xmlns:p14="http://schemas.microsoft.com/office/powerpoint/2010/main">
    <mc:Choice Requires="p14">
      <p:transition spd="slow" p14:dur="2000" advTm="37220"/>
    </mc:Choice>
    <mc:Fallback xmlns="">
      <p:transition spd="slow" advTm="3722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a:xfrm>
            <a:off x="518160" y="524172"/>
            <a:ext cx="2578099" cy="1009353"/>
          </a:xfrm>
        </p:spPr>
        <p:txBody>
          <a:bodyPr/>
          <a:lstStyle/>
          <a:p>
            <a:r>
              <a:rPr lang="en-US" sz="4000" dirty="0"/>
              <a:t>Outlier</a:t>
            </a:r>
            <a:r>
              <a:rPr lang="en-US" sz="3600" dirty="0"/>
              <a:t> -1</a:t>
            </a:r>
            <a:endParaRPr lang="en-US" dirty="0"/>
          </a:p>
        </p:txBody>
      </p:sp>
      <p:sp>
        <p:nvSpPr>
          <p:cNvPr id="9" name="TextBox 8">
            <a:extLst>
              <a:ext uri="{FF2B5EF4-FFF2-40B4-BE49-F238E27FC236}">
                <a16:creationId xmlns:a16="http://schemas.microsoft.com/office/drawing/2014/main" id="{D4F61938-B392-EBF9-53BB-083D9DB10F5C}"/>
              </a:ext>
            </a:extLst>
          </p:cNvPr>
          <p:cNvSpPr txBox="1"/>
          <p:nvPr/>
        </p:nvSpPr>
        <p:spPr>
          <a:xfrm>
            <a:off x="7789862" y="524172"/>
            <a:ext cx="4057650" cy="6401753"/>
          </a:xfrm>
          <a:prstGeom prst="rect">
            <a:avLst/>
          </a:prstGeom>
          <a:noFill/>
        </p:spPr>
        <p:txBody>
          <a:bodyPr wrap="square" rtlCol="0">
            <a:spAutoFit/>
          </a:bodyPr>
          <a:lstStyle/>
          <a:p>
            <a:pPr marL="285750" indent="-285750">
              <a:buFont typeface="Wingdings" panose="05000000000000000000" pitchFamily="2" charset="2"/>
              <a:buChar char="§"/>
            </a:pPr>
            <a:r>
              <a:rPr lang="en-US" sz="2800" b="0" i="0" dirty="0">
                <a:effectLst/>
                <a:latin typeface="Söhne"/>
              </a:rPr>
              <a:t>In this chart, we notice that some people are making around </a:t>
            </a:r>
            <a:r>
              <a:rPr lang="en-US" sz="2800" b="0" i="0" dirty="0">
                <a:solidFill>
                  <a:srgbClr val="C00000"/>
                </a:solidFill>
                <a:effectLst/>
                <a:latin typeface="Söhne"/>
              </a:rPr>
              <a:t>11 crores</a:t>
            </a:r>
            <a:r>
              <a:rPr lang="en-US" sz="2800" b="0" i="0" dirty="0">
                <a:effectLst/>
                <a:latin typeface="Söhne"/>
              </a:rPr>
              <a:t>, which is way more than most applicants who earn in lakhs.</a:t>
            </a:r>
          </a:p>
          <a:p>
            <a:pPr marL="285750" indent="-285750">
              <a:buFont typeface="Wingdings" panose="05000000000000000000" pitchFamily="2" charset="2"/>
              <a:buChar char="§"/>
            </a:pPr>
            <a:r>
              <a:rPr lang="en-US" sz="2800" b="0" i="0" dirty="0">
                <a:effectLst/>
                <a:latin typeface="Söhne"/>
              </a:rPr>
              <a:t> This unusually high income is also skewing our analysis and this </a:t>
            </a:r>
            <a:r>
              <a:rPr lang="en-US" sz="2800" dirty="0">
                <a:latin typeface="Söhne"/>
              </a:rPr>
              <a:t>indicates that it </a:t>
            </a:r>
            <a:r>
              <a:rPr lang="en-US" sz="2800" b="0" i="0" dirty="0">
                <a:effectLst/>
                <a:latin typeface="Söhne"/>
              </a:rPr>
              <a:t>needs our special attention</a:t>
            </a:r>
            <a:r>
              <a:rPr lang="en-US" sz="2800" dirty="0">
                <a:solidFill>
                  <a:srgbClr val="D1D5DB"/>
                </a:solidFill>
                <a:latin typeface="Söhne"/>
              </a:rPr>
              <a:t> </a:t>
            </a:r>
            <a:r>
              <a:rPr lang="en-US" sz="2800" dirty="0">
                <a:latin typeface="Söhne"/>
              </a:rPr>
              <a:t>resulting as a major Outlier</a:t>
            </a:r>
            <a:endParaRPr lang="en-IN" sz="2800" dirty="0"/>
          </a:p>
          <a:p>
            <a:endParaRPr lang="en-IN" dirty="0"/>
          </a:p>
        </p:txBody>
      </p:sp>
      <p:pic>
        <p:nvPicPr>
          <p:cNvPr id="12" name="Content Placeholder 4">
            <a:extLst>
              <a:ext uri="{FF2B5EF4-FFF2-40B4-BE49-F238E27FC236}">
                <a16:creationId xmlns:a16="http://schemas.microsoft.com/office/drawing/2014/main" id="{9B530EC5-0B32-E9D4-4C3F-17CEA4F6138A}"/>
              </a:ext>
            </a:extLst>
          </p:cNvPr>
          <p:cNvPicPr>
            <a:picLocks noChangeAspect="1"/>
          </p:cNvPicPr>
          <p:nvPr/>
        </p:nvPicPr>
        <p:blipFill>
          <a:blip r:embed="rId3"/>
          <a:stretch>
            <a:fillRect/>
          </a:stretch>
        </p:blipFill>
        <p:spPr>
          <a:xfrm>
            <a:off x="388937" y="1799807"/>
            <a:ext cx="7259638" cy="4620043"/>
          </a:xfrm>
          <a:prstGeom prst="rect">
            <a:avLst/>
          </a:prstGeom>
        </p:spPr>
      </p:pic>
    </p:spTree>
    <p:extLst>
      <p:ext uri="{BB962C8B-B14F-4D97-AF65-F5344CB8AC3E}">
        <p14:creationId xmlns:p14="http://schemas.microsoft.com/office/powerpoint/2010/main" val="202479834"/>
      </p:ext>
    </p:extLst>
  </p:cSld>
  <p:clrMapOvr>
    <a:masterClrMapping/>
  </p:clrMapOvr>
  <mc:AlternateContent xmlns:mc="http://schemas.openxmlformats.org/markup-compatibility/2006" xmlns:p14="http://schemas.microsoft.com/office/powerpoint/2010/main">
    <mc:Choice Requires="p14">
      <p:transition spd="slow" p14:dur="2000" advTm="69838"/>
    </mc:Choice>
    <mc:Fallback xmlns="">
      <p:transition spd="slow" advTm="698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a:xfrm>
            <a:off x="838200" y="365126"/>
            <a:ext cx="7634288" cy="882650"/>
          </a:xfrm>
        </p:spPr>
        <p:txBody>
          <a:bodyPr>
            <a:normAutofit fontScale="90000"/>
          </a:bodyPr>
          <a:lstStyle/>
          <a:p>
            <a:r>
              <a:rPr lang="en-US" sz="6000" dirty="0"/>
              <a:t>Outlier -2</a:t>
            </a:r>
            <a:endParaRPr lang="en-US" dirty="0"/>
          </a:p>
        </p:txBody>
      </p:sp>
      <p:pic>
        <p:nvPicPr>
          <p:cNvPr id="2" name="Content Placeholder 6">
            <a:extLst>
              <a:ext uri="{FF2B5EF4-FFF2-40B4-BE49-F238E27FC236}">
                <a16:creationId xmlns:a16="http://schemas.microsoft.com/office/drawing/2014/main" id="{A69717B5-4518-6EFC-3093-058D6B9E0B7F}"/>
              </a:ext>
            </a:extLst>
          </p:cNvPr>
          <p:cNvPicPr>
            <a:picLocks noChangeAspect="1"/>
          </p:cNvPicPr>
          <p:nvPr/>
        </p:nvPicPr>
        <p:blipFill>
          <a:blip r:embed="rId3"/>
          <a:stretch>
            <a:fillRect/>
          </a:stretch>
        </p:blipFill>
        <p:spPr>
          <a:xfrm>
            <a:off x="5153977" y="1447800"/>
            <a:ext cx="6637021" cy="4914900"/>
          </a:xfrm>
          <a:prstGeom prst="rect">
            <a:avLst/>
          </a:prstGeom>
        </p:spPr>
      </p:pic>
      <p:sp>
        <p:nvSpPr>
          <p:cNvPr id="6" name="TextBox 5">
            <a:extLst>
              <a:ext uri="{FF2B5EF4-FFF2-40B4-BE49-F238E27FC236}">
                <a16:creationId xmlns:a16="http://schemas.microsoft.com/office/drawing/2014/main" id="{88B27F23-3C24-67E8-C0F8-3F7D703A742E}"/>
              </a:ext>
            </a:extLst>
          </p:cNvPr>
          <p:cNvSpPr txBox="1"/>
          <p:nvPr/>
        </p:nvSpPr>
        <p:spPr>
          <a:xfrm>
            <a:off x="466724" y="1447800"/>
            <a:ext cx="4343401" cy="4524315"/>
          </a:xfrm>
          <a:prstGeom prst="rect">
            <a:avLst/>
          </a:prstGeom>
          <a:noFill/>
        </p:spPr>
        <p:txBody>
          <a:bodyPr wrap="square" rtlCol="0">
            <a:spAutoFit/>
          </a:bodyPr>
          <a:lstStyle/>
          <a:p>
            <a:pPr marL="285750" indent="-285750">
              <a:buFont typeface="Wingdings" panose="05000000000000000000" pitchFamily="2" charset="2"/>
              <a:buChar char="§"/>
            </a:pPr>
            <a:r>
              <a:rPr lang="en-US" sz="2400" b="0" i="0" dirty="0">
                <a:solidFill>
                  <a:schemeClr val="bg1"/>
                </a:solidFill>
                <a:effectLst/>
                <a:latin typeface="Söhne"/>
              </a:rPr>
              <a:t>This chart shows some unusual data for families with kids. </a:t>
            </a:r>
          </a:p>
          <a:p>
            <a:pPr marL="285750" indent="-285750">
              <a:buFont typeface="Wingdings" panose="05000000000000000000" pitchFamily="2" charset="2"/>
              <a:buChar char="§"/>
            </a:pPr>
            <a:r>
              <a:rPr lang="en-US" sz="2400" b="0" i="0" dirty="0">
                <a:solidFill>
                  <a:schemeClr val="bg1"/>
                </a:solidFill>
                <a:effectLst/>
                <a:latin typeface="Söhne"/>
              </a:rPr>
              <a:t>For those who are not the making payments on time, some have up to 19 children, which is pretty rare nowadays. </a:t>
            </a:r>
          </a:p>
          <a:p>
            <a:pPr marL="285750" indent="-285750">
              <a:buFont typeface="Wingdings" panose="05000000000000000000" pitchFamily="2" charset="2"/>
              <a:buChar char="§"/>
            </a:pPr>
            <a:r>
              <a:rPr lang="en-US" sz="2400" b="0" i="0" dirty="0">
                <a:solidFill>
                  <a:schemeClr val="bg1"/>
                </a:solidFill>
                <a:effectLst/>
                <a:latin typeface="Söhne"/>
              </a:rPr>
              <a:t>For those who are making payments on time, some have more than 7 children.</a:t>
            </a:r>
          </a:p>
          <a:p>
            <a:pPr marL="285750" indent="-285750">
              <a:buFont typeface="Wingdings" panose="05000000000000000000" pitchFamily="2" charset="2"/>
              <a:buChar char="§"/>
            </a:pPr>
            <a:r>
              <a:rPr lang="en-US" sz="2400" b="0" i="0" dirty="0">
                <a:solidFill>
                  <a:schemeClr val="bg1"/>
                </a:solidFill>
                <a:effectLst/>
                <a:latin typeface="Söhne"/>
              </a:rPr>
              <a:t> Both of these cases stand out and could significantly impact our analysis</a:t>
            </a:r>
            <a:r>
              <a:rPr lang="en-US" b="0" i="0" dirty="0">
                <a:solidFill>
                  <a:schemeClr val="bg1"/>
                </a:solidFill>
                <a:effectLst/>
                <a:latin typeface="Söhne"/>
              </a:rPr>
              <a:t>.</a:t>
            </a:r>
            <a:endParaRPr lang="en-IN" dirty="0">
              <a:solidFill>
                <a:schemeClr val="bg1"/>
              </a:solidFill>
            </a:endParaRPr>
          </a:p>
        </p:txBody>
      </p:sp>
    </p:spTree>
    <p:extLst>
      <p:ext uri="{BB962C8B-B14F-4D97-AF65-F5344CB8AC3E}">
        <p14:creationId xmlns:p14="http://schemas.microsoft.com/office/powerpoint/2010/main" val="954333892"/>
      </p:ext>
    </p:extLst>
  </p:cSld>
  <p:clrMapOvr>
    <a:masterClrMapping/>
  </p:clrMapOvr>
  <mc:AlternateContent xmlns:mc="http://schemas.openxmlformats.org/markup-compatibility/2006" xmlns:p14="http://schemas.microsoft.com/office/powerpoint/2010/main">
    <mc:Choice Requires="p14">
      <p:transition spd="slow" p14:dur="2000" advTm="46081"/>
    </mc:Choice>
    <mc:Fallback xmlns="">
      <p:transition spd="slow" advTm="460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a:xfrm>
            <a:off x="841057" y="1100290"/>
            <a:ext cx="4008437" cy="861860"/>
          </a:xfrm>
        </p:spPr>
        <p:txBody>
          <a:bodyPr>
            <a:normAutofit/>
          </a:bodyPr>
          <a:lstStyle/>
          <a:p>
            <a:r>
              <a:rPr lang="en-US" sz="4400" dirty="0"/>
              <a:t>Outlier - 3</a:t>
            </a:r>
            <a:endParaRPr lang="en-US" dirty="0">
              <a:solidFill>
                <a:srgbClr val="5DAAB0"/>
              </a:solidFill>
            </a:endParaRP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a:xfrm>
            <a:off x="7718323" y="590550"/>
            <a:ext cx="3977648" cy="6267450"/>
          </a:xfrm>
        </p:spPr>
        <p:txBody>
          <a:bodyPr>
            <a:normAutofit/>
          </a:bodyPr>
          <a:lstStyle/>
          <a:p>
            <a:pPr marL="285750" indent="-285750">
              <a:buFont typeface="Wingdings" panose="05000000000000000000" pitchFamily="2" charset="2"/>
              <a:buChar char="§"/>
            </a:pPr>
            <a:r>
              <a:rPr lang="en-US" sz="3200" b="0" i="0" dirty="0">
                <a:effectLst/>
                <a:latin typeface="Söhne"/>
              </a:rPr>
              <a:t>This chart on employment days has some odd data points. </a:t>
            </a:r>
          </a:p>
          <a:p>
            <a:pPr marL="285750" indent="-285750">
              <a:buFont typeface="Wingdings" panose="05000000000000000000" pitchFamily="2" charset="2"/>
              <a:buChar char="§"/>
            </a:pPr>
            <a:r>
              <a:rPr lang="en-US" sz="3200" b="0" i="0" dirty="0">
                <a:effectLst/>
                <a:latin typeface="Söhne"/>
              </a:rPr>
              <a:t>It shows some people have been employed for </a:t>
            </a:r>
            <a:r>
              <a:rPr lang="en-US" sz="3200" b="0" i="0" dirty="0">
                <a:solidFill>
                  <a:srgbClr val="C00000"/>
                </a:solidFill>
                <a:effectLst/>
                <a:latin typeface="Söhne"/>
              </a:rPr>
              <a:t>1000 years</a:t>
            </a:r>
            <a:r>
              <a:rPr lang="en-US" sz="3200" b="0" i="0" dirty="0">
                <a:effectLst/>
                <a:latin typeface="Söhne"/>
              </a:rPr>
              <a:t> from the day they applied for a loan, which is obviously incorrect and throws off our analysis</a:t>
            </a:r>
            <a:r>
              <a:rPr lang="en-US" sz="3200" dirty="0">
                <a:latin typeface="Söhne"/>
              </a:rPr>
              <a:t> completely</a:t>
            </a:r>
            <a:r>
              <a:rPr lang="en-US" sz="3200" dirty="0">
                <a:solidFill>
                  <a:srgbClr val="D1D5DB"/>
                </a:solidFill>
                <a:latin typeface="Söhne"/>
              </a:rPr>
              <a:t>.</a:t>
            </a:r>
            <a:endParaRPr lang="en-IN" sz="3200" dirty="0"/>
          </a:p>
          <a:p>
            <a:endParaRPr lang="en-US" dirty="0"/>
          </a:p>
        </p:txBody>
      </p:sp>
      <p:pic>
        <p:nvPicPr>
          <p:cNvPr id="26" name="Content Placeholder 4">
            <a:extLst>
              <a:ext uri="{FF2B5EF4-FFF2-40B4-BE49-F238E27FC236}">
                <a16:creationId xmlns:a16="http://schemas.microsoft.com/office/drawing/2014/main" id="{1396D84F-0139-7888-3C73-983D6791B034}"/>
              </a:ext>
            </a:extLst>
          </p:cNvPr>
          <p:cNvPicPr>
            <a:picLocks noChangeAspect="1"/>
          </p:cNvPicPr>
          <p:nvPr/>
        </p:nvPicPr>
        <p:blipFill>
          <a:blip r:embed="rId3"/>
          <a:stretch>
            <a:fillRect/>
          </a:stretch>
        </p:blipFill>
        <p:spPr>
          <a:xfrm>
            <a:off x="496029" y="2266950"/>
            <a:ext cx="6798945" cy="4105275"/>
          </a:xfrm>
          <a:prstGeom prst="rect">
            <a:avLst/>
          </a:prstGeom>
        </p:spPr>
      </p:pic>
    </p:spTree>
    <p:extLst>
      <p:ext uri="{BB962C8B-B14F-4D97-AF65-F5344CB8AC3E}">
        <p14:creationId xmlns:p14="http://schemas.microsoft.com/office/powerpoint/2010/main" val="226842063"/>
      </p:ext>
    </p:extLst>
  </p:cSld>
  <p:clrMapOvr>
    <a:masterClrMapping/>
  </p:clrMapOvr>
  <mc:AlternateContent xmlns:mc="http://schemas.openxmlformats.org/markup-compatibility/2006" xmlns:p14="http://schemas.microsoft.com/office/powerpoint/2010/main">
    <mc:Choice Requires="p14">
      <p:transition spd="slow" p14:dur="2000" advTm="38501"/>
    </mc:Choice>
    <mc:Fallback xmlns="">
      <p:transition spd="slow" advTm="3850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a:xfrm>
            <a:off x="841682" y="971950"/>
            <a:ext cx="3537030" cy="1533125"/>
          </a:xfrm>
        </p:spPr>
        <p:txBody>
          <a:bodyPr>
            <a:normAutofit/>
          </a:bodyPr>
          <a:lstStyle/>
          <a:p>
            <a:r>
              <a:rPr lang="en-US" dirty="0"/>
              <a:t>Data Imbalance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a:xfrm>
            <a:off x="7045019" y="481012"/>
            <a:ext cx="4305299" cy="6162675"/>
          </a:xfrm>
        </p:spPr>
        <p:txBody>
          <a:bodyPr/>
          <a:lstStyle/>
          <a:p>
            <a:pPr marL="342900" indent="-342900" algn="l">
              <a:buFont typeface="Wingdings" panose="05000000000000000000" pitchFamily="2" charset="2"/>
              <a:buChar char="§"/>
            </a:pPr>
            <a:r>
              <a:rPr lang="en-US" sz="2600" b="0" i="0" dirty="0">
                <a:effectLst/>
                <a:latin typeface="Söhne"/>
              </a:rPr>
              <a:t>This chart shows that out of 50000 loan applications, </a:t>
            </a:r>
            <a:r>
              <a:rPr lang="en-US" sz="2600" b="1" i="0" dirty="0">
                <a:solidFill>
                  <a:srgbClr val="C00000"/>
                </a:solidFill>
                <a:effectLst/>
                <a:latin typeface="Söhne"/>
              </a:rPr>
              <a:t>92%</a:t>
            </a:r>
            <a:r>
              <a:rPr lang="en-US" sz="2600" b="0" i="0" dirty="0">
                <a:solidFill>
                  <a:srgbClr val="C00000"/>
                </a:solidFill>
                <a:effectLst/>
                <a:latin typeface="Söhne"/>
              </a:rPr>
              <a:t> </a:t>
            </a:r>
            <a:r>
              <a:rPr lang="en-US" sz="2600" b="0" i="0" dirty="0">
                <a:effectLst/>
                <a:latin typeface="Söhne"/>
              </a:rPr>
              <a:t>were paid on time while </a:t>
            </a:r>
            <a:r>
              <a:rPr lang="en-US" sz="2600" b="1" i="0" dirty="0">
                <a:solidFill>
                  <a:srgbClr val="C00000"/>
                </a:solidFill>
                <a:effectLst/>
                <a:latin typeface="Söhne"/>
              </a:rPr>
              <a:t>8%</a:t>
            </a:r>
            <a:r>
              <a:rPr lang="en-US" sz="2600" b="0" i="0" dirty="0">
                <a:effectLst/>
                <a:latin typeface="Söhne"/>
              </a:rPr>
              <a:t> had payment issues. </a:t>
            </a:r>
          </a:p>
          <a:p>
            <a:pPr marL="342900" indent="-342900" algn="l">
              <a:buFont typeface="Wingdings" panose="05000000000000000000" pitchFamily="2" charset="2"/>
              <a:buChar char="§"/>
            </a:pPr>
            <a:r>
              <a:rPr lang="en-US" sz="2600" b="0" i="0" dirty="0">
                <a:effectLst/>
                <a:latin typeface="Söhne"/>
              </a:rPr>
              <a:t>The ratio of people with payment problems to those without is </a:t>
            </a:r>
            <a:r>
              <a:rPr lang="en-US" sz="2600" b="1" i="0" dirty="0">
                <a:solidFill>
                  <a:srgbClr val="C00000"/>
                </a:solidFill>
                <a:effectLst/>
                <a:latin typeface="Söhne"/>
              </a:rPr>
              <a:t>11.39</a:t>
            </a:r>
            <a:r>
              <a:rPr lang="en-US" sz="2600" b="1" i="0" dirty="0">
                <a:effectLst/>
                <a:latin typeface="Söhne"/>
              </a:rPr>
              <a:t>.</a:t>
            </a:r>
            <a:endParaRPr lang="en-US" sz="2600" b="1" i="0" dirty="0">
              <a:solidFill>
                <a:srgbClr val="C00000"/>
              </a:solidFill>
              <a:effectLst/>
              <a:latin typeface="Söhne"/>
            </a:endParaRPr>
          </a:p>
          <a:p>
            <a:pPr marL="342900" indent="-342900" algn="l">
              <a:buFont typeface="Wingdings" panose="05000000000000000000" pitchFamily="2" charset="2"/>
              <a:buChar char="§"/>
            </a:pPr>
            <a:r>
              <a:rPr lang="en-US" sz="2600" b="0" i="0" dirty="0">
                <a:effectLst/>
                <a:latin typeface="Söhne"/>
              </a:rPr>
              <a:t>This is an uneven distribution, where there are way more people paying on time compared to those who aren't, could really impact how we understand and analyze this  data.</a:t>
            </a:r>
            <a:endParaRPr lang="en-IN" sz="2600" dirty="0"/>
          </a:p>
          <a:p>
            <a:endParaRPr lang="en-US" dirty="0"/>
          </a:p>
        </p:txBody>
      </p:sp>
      <p:pic>
        <p:nvPicPr>
          <p:cNvPr id="40" name="Picture 39">
            <a:extLst>
              <a:ext uri="{FF2B5EF4-FFF2-40B4-BE49-F238E27FC236}">
                <a16:creationId xmlns:a16="http://schemas.microsoft.com/office/drawing/2014/main" id="{4C312481-5A0E-1493-BCF5-57A1E4DA7149}"/>
              </a:ext>
            </a:extLst>
          </p:cNvPr>
          <p:cNvPicPr>
            <a:picLocks noChangeAspect="1"/>
          </p:cNvPicPr>
          <p:nvPr/>
        </p:nvPicPr>
        <p:blipFill>
          <a:blip r:embed="rId3"/>
          <a:stretch>
            <a:fillRect/>
          </a:stretch>
        </p:blipFill>
        <p:spPr>
          <a:xfrm>
            <a:off x="428625" y="2505075"/>
            <a:ext cx="6524625" cy="3676650"/>
          </a:xfrm>
          <a:prstGeom prst="rect">
            <a:avLst/>
          </a:prstGeom>
        </p:spPr>
      </p:pic>
    </p:spTree>
    <p:extLst>
      <p:ext uri="{BB962C8B-B14F-4D97-AF65-F5344CB8AC3E}">
        <p14:creationId xmlns:p14="http://schemas.microsoft.com/office/powerpoint/2010/main" val="1684697404"/>
      </p:ext>
    </p:extLst>
  </p:cSld>
  <p:clrMapOvr>
    <a:masterClrMapping/>
  </p:clrMapOvr>
  <mc:AlternateContent xmlns:mc="http://schemas.openxmlformats.org/markup-compatibility/2006" xmlns:p14="http://schemas.microsoft.com/office/powerpoint/2010/main">
    <mc:Choice Requires="p14">
      <p:transition spd="slow" p14:dur="2000" advTm="47105"/>
    </mc:Choice>
    <mc:Fallback xmlns="">
      <p:transition spd="slow" advTm="4710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a:xfrm>
            <a:off x="3712369" y="449447"/>
            <a:ext cx="4767262" cy="1342045"/>
          </a:xfrm>
        </p:spPr>
        <p:txBody>
          <a:bodyPr/>
          <a:lstStyle/>
          <a:p>
            <a:r>
              <a:rPr lang="en-US" dirty="0"/>
              <a:t>Data Imbalance </a:t>
            </a:r>
            <a:endParaRPr lang="en-US" dirty="0">
              <a:solidFill>
                <a:srgbClr val="5DAAB0"/>
              </a:solidFill>
            </a:endParaRP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normAutofit fontScale="92500" lnSpcReduction="20000"/>
          </a:bodyPr>
          <a:lstStyle/>
          <a:p>
            <a:pPr marL="285750" indent="-285750">
              <a:buFont typeface="Wingdings" panose="05000000000000000000" pitchFamily="2" charset="2"/>
              <a:buChar char="§"/>
            </a:pPr>
            <a:r>
              <a:rPr lang="en-US" sz="2800" b="0" i="0" dirty="0">
                <a:effectLst/>
                <a:latin typeface="Sohne"/>
              </a:rPr>
              <a:t>This chart shows a gender gap among loan applicants. </a:t>
            </a:r>
          </a:p>
          <a:p>
            <a:pPr marL="285750" indent="-285750">
              <a:buFont typeface="Wingdings" panose="05000000000000000000" pitchFamily="2" charset="2"/>
              <a:buChar char="§"/>
            </a:pPr>
            <a:r>
              <a:rPr lang="en-US" sz="2800" dirty="0">
                <a:latin typeface="Sohne"/>
              </a:rPr>
              <a:t>So basically </a:t>
            </a:r>
            <a:r>
              <a:rPr lang="en-US" sz="2800" b="0" i="0" dirty="0">
                <a:effectLst/>
                <a:latin typeface="Sohne"/>
              </a:rPr>
              <a:t>It highlights how men and women differ in their roles in business and investments.</a:t>
            </a:r>
          </a:p>
          <a:p>
            <a:pPr marL="285750" indent="-285750">
              <a:buFont typeface="Wingdings" panose="05000000000000000000" pitchFamily="2" charset="2"/>
              <a:buChar char="§"/>
            </a:pPr>
            <a:r>
              <a:rPr lang="en-US" sz="2800" b="0" i="0" dirty="0">
                <a:effectLst/>
                <a:latin typeface="Sohne"/>
              </a:rPr>
              <a:t>This also could affect our analysis and should be taken into account.</a:t>
            </a:r>
            <a:endParaRPr lang="en-US" sz="2800" dirty="0">
              <a:latin typeface="Sohne"/>
            </a:endParaRPr>
          </a:p>
          <a:p>
            <a:endParaRPr lang="en-US" dirty="0"/>
          </a:p>
        </p:txBody>
      </p:sp>
      <p:pic>
        <p:nvPicPr>
          <p:cNvPr id="6" name="Content Placeholder 4">
            <a:extLst>
              <a:ext uri="{FF2B5EF4-FFF2-40B4-BE49-F238E27FC236}">
                <a16:creationId xmlns:a16="http://schemas.microsoft.com/office/drawing/2014/main" id="{01025661-44E4-B46A-42A9-0AF8D4294E93}"/>
              </a:ext>
            </a:extLst>
          </p:cNvPr>
          <p:cNvPicPr>
            <a:picLocks noChangeAspect="1"/>
          </p:cNvPicPr>
          <p:nvPr/>
        </p:nvPicPr>
        <p:blipFill>
          <a:blip r:embed="rId3"/>
          <a:stretch>
            <a:fillRect/>
          </a:stretch>
        </p:blipFill>
        <p:spPr>
          <a:xfrm>
            <a:off x="352425" y="2318030"/>
            <a:ext cx="6276976" cy="3800475"/>
          </a:xfrm>
          <a:prstGeom prst="rect">
            <a:avLst/>
          </a:prstGeom>
        </p:spPr>
      </p:pic>
    </p:spTree>
    <p:extLst>
      <p:ext uri="{BB962C8B-B14F-4D97-AF65-F5344CB8AC3E}">
        <p14:creationId xmlns:p14="http://schemas.microsoft.com/office/powerpoint/2010/main" val="389446795"/>
      </p:ext>
    </p:extLst>
  </p:cSld>
  <p:clrMapOvr>
    <a:masterClrMapping/>
  </p:clrMapOvr>
  <mc:AlternateContent xmlns:mc="http://schemas.openxmlformats.org/markup-compatibility/2006" xmlns:p14="http://schemas.microsoft.com/office/powerpoint/2010/main">
    <mc:Choice Requires="p14">
      <p:transition spd="slow" p14:dur="2000" advTm="21853"/>
    </mc:Choice>
    <mc:Fallback xmlns="">
      <p:transition spd="slow" advTm="21853"/>
    </mc:Fallback>
  </mc:AlternateContent>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259</TotalTime>
  <Words>942</Words>
  <Application>Microsoft Office PowerPoint</Application>
  <PresentationFormat>Widescreen</PresentationFormat>
  <Paragraphs>72</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Constantia</vt:lpstr>
      <vt:lpstr>Helvetica Light</vt:lpstr>
      <vt:lpstr>Sohne</vt:lpstr>
      <vt:lpstr>Söhne</vt:lpstr>
      <vt:lpstr>Wingdings</vt:lpstr>
      <vt:lpstr>Office Theme</vt:lpstr>
      <vt:lpstr>Bank Loan Case Study </vt:lpstr>
      <vt:lpstr>Project Description </vt:lpstr>
      <vt:lpstr>Tech Stack Used</vt:lpstr>
      <vt:lpstr>Approach </vt:lpstr>
      <vt:lpstr>Outlier -1</vt:lpstr>
      <vt:lpstr>Outlier -2</vt:lpstr>
      <vt:lpstr>Outlier - 3</vt:lpstr>
      <vt:lpstr>Data Imbalance</vt:lpstr>
      <vt:lpstr>Data Imbalance </vt:lpstr>
      <vt:lpstr>Univariate Analysis </vt:lpstr>
      <vt:lpstr>Segmented Univariate Analysis</vt:lpstr>
      <vt:lpstr>Bivariate Analysis </vt:lpstr>
      <vt:lpstr>Correlations For Applicants With Payment Made On Time</vt:lpstr>
      <vt:lpstr>Correlations For Applicants With Payment Difficulties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sheetal sule</dc:creator>
  <cp:lastModifiedBy>sheetal sule</cp:lastModifiedBy>
  <cp:revision>30</cp:revision>
  <dcterms:created xsi:type="dcterms:W3CDTF">2023-09-22T04:28:16Z</dcterms:created>
  <dcterms:modified xsi:type="dcterms:W3CDTF">2023-10-17T09:09:54Z</dcterms:modified>
</cp:coreProperties>
</file>