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roject%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roject%20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roject%20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roject%204.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4.xlsx]Sheet12!PivotTable9</c:name>
    <c:fmtId val="8"/>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Sheet12!$B$3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Sheet12!$A$4:$A$6</c:f>
              <c:strCache>
                <c:ptCount val="2"/>
                <c:pt idx="0">
                  <c:v>Female</c:v>
                </c:pt>
                <c:pt idx="1">
                  <c:v>Male</c:v>
                </c:pt>
              </c:strCache>
            </c:strRef>
          </c:cat>
          <c:val>
            <c:numRef>
              <c:f>Sheet12!$B$4:$B$6</c:f>
              <c:numCache>
                <c:formatCode>General</c:formatCode>
                <c:ptCount val="2"/>
                <c:pt idx="0">
                  <c:v>1856</c:v>
                </c:pt>
                <c:pt idx="1">
                  <c:v>2562</c:v>
                </c:pt>
              </c:numCache>
            </c:numRef>
          </c:val>
          <c:extLst>
            <c:ext xmlns:c16="http://schemas.microsoft.com/office/drawing/2014/chart" uri="{C3380CC4-5D6E-409C-BE32-E72D297353CC}">
              <c16:uniqueId val="{00000000-2B6A-417C-8B83-2AA05EDE8BD9}"/>
            </c:ext>
          </c:extLst>
        </c:ser>
        <c:dLbls>
          <c:showLegendKey val="0"/>
          <c:showVal val="1"/>
          <c:showCatName val="0"/>
          <c:showSerName val="0"/>
          <c:showPercent val="0"/>
          <c:showBubbleSize val="0"/>
        </c:dLbls>
        <c:gapWidth val="150"/>
        <c:shape val="box"/>
        <c:axId val="598527472"/>
        <c:axId val="598528912"/>
        <c:axId val="0"/>
      </c:bar3DChart>
      <c:catAx>
        <c:axId val="5985274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528912"/>
        <c:crosses val="autoZero"/>
        <c:auto val="1"/>
        <c:lblAlgn val="ctr"/>
        <c:lblOffset val="100"/>
        <c:noMultiLvlLbl val="0"/>
      </c:catAx>
      <c:valAx>
        <c:axId val="598528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52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4.xlsx]Class Interval !PivotTable8</c:name>
    <c:fmtId val="1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8657042869641295E-2"/>
          <c:y val="5.5555555555555552E-2"/>
          <c:w val="0.88356517935258094"/>
          <c:h val="0.68334536307961502"/>
        </c:manualLayout>
      </c:layout>
      <c:lineChart>
        <c:grouping val="standard"/>
        <c:varyColors val="0"/>
        <c:ser>
          <c:idx val="0"/>
          <c:order val="0"/>
          <c:tx>
            <c:strRef>
              <c:f>'Class Interval '!$B$1</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'Class Interval '!$A$2:$A$12</c:f>
              <c:strCache>
                <c:ptCount val="10"/>
                <c:pt idx="0">
                  <c:v>90100-100099</c:v>
                </c:pt>
                <c:pt idx="1">
                  <c:v>80100-90099</c:v>
                </c:pt>
                <c:pt idx="2">
                  <c:v>70100-80099</c:v>
                </c:pt>
                <c:pt idx="3">
                  <c:v>60100-70099</c:v>
                </c:pt>
                <c:pt idx="4">
                  <c:v>50100-60099</c:v>
                </c:pt>
                <c:pt idx="5">
                  <c:v>40100-50099</c:v>
                </c:pt>
                <c:pt idx="6">
                  <c:v>30100-40099</c:v>
                </c:pt>
                <c:pt idx="7">
                  <c:v>20100-30099</c:v>
                </c:pt>
                <c:pt idx="8">
                  <c:v>10100-20099</c:v>
                </c:pt>
                <c:pt idx="9">
                  <c:v>100-10099</c:v>
                </c:pt>
              </c:strCache>
            </c:strRef>
          </c:cat>
          <c:val>
            <c:numRef>
              <c:f>'Class Interval '!$B$2:$B$12</c:f>
              <c:numCache>
                <c:formatCode>General</c:formatCode>
                <c:ptCount val="10"/>
                <c:pt idx="0">
                  <c:v>649</c:v>
                </c:pt>
                <c:pt idx="1">
                  <c:v>715</c:v>
                </c:pt>
                <c:pt idx="2">
                  <c:v>733</c:v>
                </c:pt>
                <c:pt idx="3">
                  <c:v>698</c:v>
                </c:pt>
                <c:pt idx="4">
                  <c:v>754</c:v>
                </c:pt>
                <c:pt idx="5">
                  <c:v>776</c:v>
                </c:pt>
                <c:pt idx="6">
                  <c:v>713</c:v>
                </c:pt>
                <c:pt idx="7">
                  <c:v>711</c:v>
                </c:pt>
                <c:pt idx="8">
                  <c:v>728</c:v>
                </c:pt>
                <c:pt idx="9">
                  <c:v>686</c:v>
                </c:pt>
              </c:numCache>
            </c:numRef>
          </c:val>
          <c:smooth val="0"/>
          <c:extLst>
            <c:ext xmlns:c16="http://schemas.microsoft.com/office/drawing/2014/chart" uri="{C3380CC4-5D6E-409C-BE32-E72D297353CC}">
              <c16:uniqueId val="{00000000-9AA4-4173-935D-82B76F890A28}"/>
            </c:ext>
          </c:extLst>
        </c:ser>
        <c:dLbls>
          <c:showLegendKey val="0"/>
          <c:showVal val="0"/>
          <c:showCatName val="0"/>
          <c:showSerName val="0"/>
          <c:showPercent val="0"/>
          <c:showBubbleSize val="0"/>
        </c:dLbls>
        <c:smooth val="0"/>
        <c:axId val="631040656"/>
        <c:axId val="631044616"/>
      </c:lineChart>
      <c:catAx>
        <c:axId val="63104065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044616"/>
        <c:crosses val="autoZero"/>
        <c:auto val="1"/>
        <c:lblAlgn val="ctr"/>
        <c:lblOffset val="100"/>
        <c:noMultiLvlLbl val="0"/>
      </c:catAx>
      <c:valAx>
        <c:axId val="631044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1040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4.xlsx]Department wise!PivotTable3</c:name>
    <c:fmtId val="3"/>
  </c:pivotSource>
  <c:chart>
    <c:autoTitleDeleted val="1"/>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ysClr val="window" lastClr="FFFFFF"/>
            </a:solidFill>
            <a:ln w="12700" cap="flat" cmpd="sng" algn="ctr">
              <a:solidFill>
                <a:srgbClr val="5B9BD5"/>
              </a:solidFill>
              <a:round/>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
      </c:pivotFmt>
      <c:pivotFmt>
        <c:idx val="1"/>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2921348314606731"/>
              <c:y val="2.0161290322580645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43563"/>
                    <a:gd name="adj2" fmla="val 35776"/>
                  </a:avLst>
                </a:prstGeom>
                <a:solidFill>
                  <a:schemeClr val="lt1">
                    <a:alpha val="90000"/>
                  </a:schemeClr>
                </a:solidFill>
                <a:ln w="12700" cap="flat" cmpd="sng" algn="ctr">
                  <a:solidFill>
                    <a:schemeClr val="accent1"/>
                  </a:solidFill>
                  <a:round/>
                </a:ln>
              </c15:spPr>
            </c:ext>
          </c:extLst>
        </c:dLbl>
      </c:pivotFmt>
      <c:pivotFmt>
        <c:idx val="2"/>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269662921348315E-2"/>
              <c:y val="0.2298387096774193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56394"/>
                    <a:gd name="adj2" fmla="val -72570"/>
                  </a:avLst>
                </a:prstGeom>
                <a:solidFill>
                  <a:schemeClr val="lt1">
                    <a:alpha val="90000"/>
                  </a:schemeClr>
                </a:solidFill>
                <a:ln w="12700" cap="flat" cmpd="sng" algn="ctr">
                  <a:solidFill>
                    <a:schemeClr val="accent1"/>
                  </a:solidFill>
                  <a:round/>
                </a:ln>
              </c15:spPr>
            </c:ext>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2752808988764045"/>
              <c:y val="3.629032258064516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2203"/>
                    <a:gd name="adj2" fmla="val 90340"/>
                  </a:avLst>
                </a:prstGeom>
                <a:solidFill>
                  <a:schemeClr val="lt1">
                    <a:alpha val="90000"/>
                  </a:schemeClr>
                </a:solidFill>
                <a:ln w="12700" cap="flat" cmpd="sng" algn="ctr">
                  <a:solidFill>
                    <a:schemeClr val="accent1"/>
                  </a:solidFill>
                  <a:round/>
                </a:ln>
              </c15:spPr>
            </c:ext>
          </c:extLst>
        </c:dLbl>
      </c:pivotFmt>
      <c:pivotFmt>
        <c:idx val="4"/>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5505617977528087E-2"/>
              <c:y val="8.0645161290322578E-3"/>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2938"/>
                    <a:gd name="adj2" fmla="val 82243"/>
                  </a:avLst>
                </a:prstGeom>
                <a:solidFill>
                  <a:schemeClr val="lt1">
                    <a:alpha val="90000"/>
                  </a:schemeClr>
                </a:solidFill>
                <a:ln w="12700" cap="flat" cmpd="sng" algn="ctr">
                  <a:solidFill>
                    <a:schemeClr val="accent1"/>
                  </a:solidFill>
                  <a:round/>
                </a:ln>
              </c15:spPr>
            </c:ext>
          </c:extLst>
        </c:dLbl>
      </c:pivotFmt>
      <c:pivotFmt>
        <c:idx val="5"/>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5842696629213488E-2"/>
              <c:y val="2.419354838709677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2149"/>
                    <a:gd name="adj2" fmla="val -144289"/>
                  </a:avLst>
                </a:prstGeom>
                <a:solidFill>
                  <a:schemeClr val="lt1">
                    <a:alpha val="90000"/>
                  </a:schemeClr>
                </a:solidFill>
                <a:ln w="12700" cap="flat" cmpd="sng" algn="ctr">
                  <a:solidFill>
                    <a:schemeClr val="accent1"/>
                  </a:solidFill>
                  <a:round/>
                </a:ln>
              </c15:spPr>
            </c:ext>
          </c:extLst>
        </c:dLbl>
      </c:pivotFmt>
      <c:pivotFmt>
        <c:idx val="6"/>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2359550561797752"/>
              <c:y val="0.125"/>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3756"/>
                    <a:gd name="adj2" fmla="val -142681"/>
                  </a:avLst>
                </a:prstGeom>
                <a:solidFill>
                  <a:schemeClr val="lt1">
                    <a:alpha val="90000"/>
                  </a:schemeClr>
                </a:solidFill>
                <a:ln w="12700" cap="flat" cmpd="sng" algn="ctr">
                  <a:solidFill>
                    <a:schemeClr val="accent1"/>
                  </a:solidFill>
                  <a:round/>
                </a:ln>
              </c15:spPr>
            </c:ext>
          </c:extLst>
        </c:dLbl>
      </c:pivotFmt>
      <c:pivotFmt>
        <c:idx val="7"/>
        <c:spPr>
          <a:solidFill>
            <a:schemeClr val="accent1">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662921348314582E-2"/>
              <c:y val="2.419354838709677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5066"/>
                    <a:gd name="adj2" fmla="val -145688"/>
                  </a:avLst>
                </a:prstGeom>
                <a:solidFill>
                  <a:schemeClr val="lt1">
                    <a:alpha val="90000"/>
                  </a:schemeClr>
                </a:solidFill>
                <a:ln w="12700" cap="flat" cmpd="sng" algn="ctr">
                  <a:solidFill>
                    <a:schemeClr val="accent1"/>
                  </a:solidFill>
                  <a:round/>
                </a:ln>
              </c15:spPr>
            </c:ext>
          </c:extLst>
        </c:dLbl>
      </c:pivotFmt>
      <c:pivotFmt>
        <c:idx val="8"/>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5280898876404494E-2"/>
              <c:y val="-2.0161290322580645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9363"/>
                    <a:gd name="adj2" fmla="val -96677"/>
                  </a:avLst>
                </a:prstGeom>
                <a:solidFill>
                  <a:schemeClr val="lt1">
                    <a:alpha val="90000"/>
                  </a:schemeClr>
                </a:solidFill>
                <a:ln w="12700" cap="flat" cmpd="sng" algn="ctr">
                  <a:solidFill>
                    <a:schemeClr val="accent1"/>
                  </a:solidFill>
                  <a:round/>
                </a:ln>
              </c15:spPr>
            </c:ext>
          </c:extLst>
        </c:dLbl>
      </c:pivotFmt>
      <c:pivotFmt>
        <c:idx val="9"/>
        <c:spPr>
          <a:solidFill>
            <a:schemeClr val="accent3">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w="12700" cap="flat" cmpd="sng" algn="ctr">
              <a:solidFill>
                <a:srgbClr val="5B9BD5"/>
              </a:solidFill>
              <a:round/>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w="12700" cap="flat" cmpd="sng" algn="ctr">
              <a:solidFill>
                <a:srgbClr val="5B9BD5"/>
              </a:solidFill>
              <a:round/>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2752808988764045"/>
              <c:y val="3.629032258064516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2203"/>
                    <a:gd name="adj2" fmla="val 90340"/>
                  </a:avLst>
                </a:prstGeom>
                <a:solidFill>
                  <a:schemeClr val="lt1">
                    <a:alpha val="90000"/>
                  </a:schemeClr>
                </a:solidFill>
                <a:ln w="12700" cap="flat" cmpd="sng" algn="ctr">
                  <a:solidFill>
                    <a:schemeClr val="accent1"/>
                  </a:solidFill>
                  <a:round/>
                </a:ln>
              </c15:spPr>
            </c:ext>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5505617977528087E-2"/>
              <c:y val="8.0645161290322578E-3"/>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2938"/>
                    <a:gd name="adj2" fmla="val 82243"/>
                  </a:avLst>
                </a:prstGeom>
                <a:solidFill>
                  <a:schemeClr val="lt1">
                    <a:alpha val="90000"/>
                  </a:schemeClr>
                </a:solidFill>
                <a:ln w="12700" cap="flat" cmpd="sng" algn="ctr">
                  <a:solidFill>
                    <a:schemeClr val="accent1"/>
                  </a:solidFill>
                  <a:round/>
                </a:ln>
              </c15:spPr>
            </c:ext>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2921348314606731"/>
              <c:y val="2.0161290322580645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43563"/>
                    <a:gd name="adj2" fmla="val 35776"/>
                  </a:avLst>
                </a:prstGeom>
                <a:solidFill>
                  <a:schemeClr val="lt1">
                    <a:alpha val="90000"/>
                  </a:schemeClr>
                </a:solidFill>
                <a:ln w="12700" cap="flat" cmpd="sng" algn="ctr">
                  <a:solidFill>
                    <a:schemeClr val="accent1"/>
                  </a:solidFill>
                  <a:round/>
                </a:ln>
              </c15:spPr>
            </c:ext>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269662921348315E-2"/>
              <c:y val="0.2298387096774193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56394"/>
                    <a:gd name="adj2" fmla="val -72570"/>
                  </a:avLst>
                </a:prstGeom>
                <a:solidFill>
                  <a:schemeClr val="lt1">
                    <a:alpha val="90000"/>
                  </a:schemeClr>
                </a:solidFill>
                <a:ln w="12700" cap="flat" cmpd="sng" algn="ctr">
                  <a:solidFill>
                    <a:schemeClr val="accent1"/>
                  </a:solidFill>
                  <a:round/>
                </a:ln>
              </c15:spPr>
            </c:ext>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2359550561797752"/>
              <c:y val="0.125"/>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3756"/>
                    <a:gd name="adj2" fmla="val -142681"/>
                  </a:avLst>
                </a:prstGeom>
                <a:solidFill>
                  <a:schemeClr val="lt1">
                    <a:alpha val="90000"/>
                  </a:schemeClr>
                </a:solidFill>
                <a:ln w="12700" cap="flat" cmpd="sng" algn="ctr">
                  <a:solidFill>
                    <a:schemeClr val="accent1"/>
                  </a:solidFill>
                  <a:round/>
                </a:ln>
              </c15:spPr>
            </c:ext>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5842696629213488E-2"/>
              <c:y val="2.419354838709677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2149"/>
                    <a:gd name="adj2" fmla="val -144289"/>
                  </a:avLst>
                </a:prstGeom>
                <a:solidFill>
                  <a:schemeClr val="lt1">
                    <a:alpha val="90000"/>
                  </a:schemeClr>
                </a:solidFill>
                <a:ln w="12700" cap="flat" cmpd="sng" algn="ctr">
                  <a:solidFill>
                    <a:schemeClr val="accent1"/>
                  </a:solidFill>
                  <a:round/>
                </a:ln>
              </c15:spPr>
            </c:ext>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662921348314582E-2"/>
              <c:y val="2.419354838709677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5066"/>
                    <a:gd name="adj2" fmla="val -145688"/>
                  </a:avLst>
                </a:prstGeom>
                <a:solidFill>
                  <a:schemeClr val="lt1">
                    <a:alpha val="90000"/>
                  </a:schemeClr>
                </a:solidFill>
                <a:ln w="12700" cap="flat" cmpd="sng" algn="ctr">
                  <a:solidFill>
                    <a:schemeClr val="accent1"/>
                  </a:solidFill>
                  <a:round/>
                </a:ln>
              </c15:spPr>
            </c:ext>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5280898876404494E-2"/>
              <c:y val="-2.0161290322580645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9363"/>
                    <a:gd name="adj2" fmla="val -96677"/>
                  </a:avLst>
                </a:prstGeom>
                <a:solidFill>
                  <a:schemeClr val="lt1">
                    <a:alpha val="90000"/>
                  </a:schemeClr>
                </a:solidFill>
                <a:ln w="12700" cap="flat" cmpd="sng" algn="ctr">
                  <a:solidFill>
                    <a:schemeClr val="accent1"/>
                  </a:solidFill>
                  <a:round/>
                </a:ln>
              </c15:spPr>
            </c:ext>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w="12700" cap="flat" cmpd="sng" algn="ctr">
              <a:solidFill>
                <a:srgbClr val="5B9BD5"/>
              </a:solidFill>
              <a:round/>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15:xForSave val="1"/>
            </c:ext>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ysClr val="window" lastClr="FFFFFF"/>
            </a:solidFill>
            <a:ln w="12700" cap="flat" cmpd="sng" algn="ctr">
              <a:solidFill>
                <a:srgbClr val="5B9BD5"/>
              </a:solidFill>
              <a:round/>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22752808988764045"/>
              <c:y val="3.629032258064516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92203"/>
                    <a:gd name="adj2" fmla="val 90340"/>
                  </a:avLst>
                </a:prstGeom>
                <a:solidFill>
                  <a:schemeClr val="lt1">
                    <a:alpha val="90000"/>
                  </a:schemeClr>
                </a:solidFill>
                <a:ln w="12700" cap="flat" cmpd="sng" algn="ctr">
                  <a:solidFill>
                    <a:schemeClr val="accent1"/>
                  </a:solidFill>
                  <a:round/>
                </a:ln>
              </c15:spPr>
            </c:ext>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5505617977528087E-2"/>
              <c:y val="8.0645161290322578E-3"/>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2938"/>
                    <a:gd name="adj2" fmla="val 82243"/>
                  </a:avLst>
                </a:prstGeom>
                <a:solidFill>
                  <a:schemeClr val="lt1">
                    <a:alpha val="90000"/>
                  </a:schemeClr>
                </a:solidFill>
                <a:ln w="12700" cap="flat" cmpd="sng" algn="ctr">
                  <a:solidFill>
                    <a:schemeClr val="accent1"/>
                  </a:solidFill>
                  <a:round/>
                </a:ln>
              </c15:spPr>
            </c:ext>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2921348314606731"/>
              <c:y val="2.0161290322580645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43563"/>
                    <a:gd name="adj2" fmla="val 35776"/>
                  </a:avLst>
                </a:prstGeom>
                <a:solidFill>
                  <a:schemeClr val="lt1">
                    <a:alpha val="90000"/>
                  </a:schemeClr>
                </a:solidFill>
                <a:ln w="12700" cap="flat" cmpd="sng" algn="ctr">
                  <a:solidFill>
                    <a:schemeClr val="accent1"/>
                  </a:solidFill>
                  <a:round/>
                </a:ln>
              </c15:spPr>
            </c:ext>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9.269662921348315E-2"/>
              <c:y val="0.2298387096774193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56394"/>
                    <a:gd name="adj2" fmla="val -72570"/>
                  </a:avLst>
                </a:prstGeom>
                <a:solidFill>
                  <a:schemeClr val="lt1">
                    <a:alpha val="90000"/>
                  </a:schemeClr>
                </a:solidFill>
                <a:ln w="12700" cap="flat" cmpd="sng" algn="ctr">
                  <a:solidFill>
                    <a:schemeClr val="accent1"/>
                  </a:solidFill>
                  <a:round/>
                </a:ln>
              </c15:spPr>
            </c:ext>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0.12359550561797752"/>
              <c:y val="0.125"/>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83756"/>
                    <a:gd name="adj2" fmla="val -142681"/>
                  </a:avLst>
                </a:prstGeom>
                <a:solidFill>
                  <a:schemeClr val="lt1">
                    <a:alpha val="90000"/>
                  </a:schemeClr>
                </a:solidFill>
                <a:ln w="12700" cap="flat" cmpd="sng" algn="ctr">
                  <a:solidFill>
                    <a:schemeClr val="accent1"/>
                  </a:solidFill>
                  <a:round/>
                </a:ln>
              </c15:spPr>
            </c:ext>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7.5842696629213488E-2"/>
              <c:y val="2.419354838709677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2149"/>
                    <a:gd name="adj2" fmla="val -144289"/>
                  </a:avLst>
                </a:prstGeom>
                <a:solidFill>
                  <a:schemeClr val="lt1">
                    <a:alpha val="90000"/>
                  </a:schemeClr>
                </a:solidFill>
                <a:ln w="12700" cap="flat" cmpd="sng" algn="ctr">
                  <a:solidFill>
                    <a:schemeClr val="accent1"/>
                  </a:solidFill>
                  <a:round/>
                </a:ln>
              </c15:spPr>
            </c:ext>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1.9662921348314582E-2"/>
              <c:y val="2.4193548387096774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5066"/>
                    <a:gd name="adj2" fmla="val -145688"/>
                  </a:avLst>
                </a:prstGeom>
                <a:solidFill>
                  <a:schemeClr val="lt1">
                    <a:alpha val="90000"/>
                  </a:schemeClr>
                </a:solidFill>
                <a:ln w="12700" cap="flat" cmpd="sng" algn="ctr">
                  <a:solidFill>
                    <a:schemeClr val="accent1"/>
                  </a:solidFill>
                  <a:round/>
                </a:ln>
              </c15:spPr>
            </c:ext>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layout>
            <c:manualLayout>
              <c:x val="2.5280898876404494E-2"/>
              <c:y val="-2.0161290322580645E-2"/>
            </c:manualLayout>
          </c:layout>
          <c:spPr>
            <a:solidFill>
              <a:sysClr val="window" lastClr="FFFFFF"/>
            </a:solidFill>
            <a:ln w="9525" cap="flat" cmpd="sng" algn="ctr">
              <a:solidFill>
                <a:srgbClr val="5B9BD5"/>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59363"/>
                    <a:gd name="adj2" fmla="val -96677"/>
                  </a:avLst>
                </a:prstGeom>
                <a:solidFill>
                  <a:schemeClr val="lt1">
                    <a:alpha val="90000"/>
                  </a:schemeClr>
                </a:solidFill>
                <a:ln w="12700" cap="flat" cmpd="sng" algn="ctr">
                  <a:solidFill>
                    <a:schemeClr val="accent1"/>
                  </a:solidFill>
                  <a:round/>
                </a:ln>
              </c15:spPr>
            </c:ext>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ysClr val="window" lastClr="FFFFFF"/>
            </a:solidFill>
            <a:ln w="12700" cap="flat" cmpd="sng" algn="ctr">
              <a:solidFill>
                <a:srgbClr val="5B9BD5"/>
              </a:solidFill>
              <a:round/>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effectLst/>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7777816009580208E-2"/>
          <c:y val="2.636964244904743E-2"/>
          <c:w val="0.97222222222222221"/>
          <c:h val="0.93995633187772931"/>
        </c:manualLayout>
      </c:layout>
      <c:pie3DChart>
        <c:varyColors val="1"/>
        <c:ser>
          <c:idx val="0"/>
          <c:order val="0"/>
          <c:tx>
            <c:strRef>
              <c:f>'Department wise'!$B$3</c:f>
              <c:strCache>
                <c:ptCount val="1"/>
                <c:pt idx="0">
                  <c:v>Total</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C7A9-48EB-BBBA-776A858284AF}"/>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C7A9-48EB-BBBA-776A858284AF}"/>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C7A9-48EB-BBBA-776A858284AF}"/>
              </c:ext>
            </c:extLst>
          </c:dPt>
          <c:dPt>
            <c:idx val="3"/>
            <c:bubble3D val="0"/>
            <c:spPr>
              <a:solidFill>
                <a:schemeClr val="accent4">
                  <a:alpha val="90000"/>
                </a:scheme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prstMaterial="flat">
                <a:contourClr>
                  <a:schemeClr val="accent4">
                    <a:lumMod val="75000"/>
                  </a:schemeClr>
                </a:contourClr>
              </a:sp3d>
            </c:spPr>
            <c:extLst>
              <c:ext xmlns:c16="http://schemas.microsoft.com/office/drawing/2014/chart" uri="{C3380CC4-5D6E-409C-BE32-E72D297353CC}">
                <c16:uniqueId val="{00000007-C7A9-48EB-BBBA-776A858284AF}"/>
              </c:ext>
            </c:extLst>
          </c:dPt>
          <c:dPt>
            <c:idx val="4"/>
            <c:bubble3D val="0"/>
            <c:spPr>
              <a:solidFill>
                <a:schemeClr val="accent5">
                  <a:alpha val="90000"/>
                </a:scheme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prstMaterial="flat">
                <a:contourClr>
                  <a:schemeClr val="accent5">
                    <a:lumMod val="75000"/>
                  </a:schemeClr>
                </a:contourClr>
              </a:sp3d>
            </c:spPr>
            <c:extLst>
              <c:ext xmlns:c16="http://schemas.microsoft.com/office/drawing/2014/chart" uri="{C3380CC4-5D6E-409C-BE32-E72D297353CC}">
                <c16:uniqueId val="{00000009-C7A9-48EB-BBBA-776A858284AF}"/>
              </c:ext>
            </c:extLst>
          </c:dPt>
          <c:dPt>
            <c:idx val="5"/>
            <c:bubble3D val="0"/>
            <c:spPr>
              <a:solidFill>
                <a:schemeClr val="accent6">
                  <a:alpha val="90000"/>
                </a:scheme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prstMaterial="flat">
                <a:contourClr>
                  <a:schemeClr val="accent6">
                    <a:lumMod val="75000"/>
                  </a:schemeClr>
                </a:contourClr>
              </a:sp3d>
            </c:spPr>
            <c:extLst>
              <c:ext xmlns:c16="http://schemas.microsoft.com/office/drawing/2014/chart" uri="{C3380CC4-5D6E-409C-BE32-E72D297353CC}">
                <c16:uniqueId val="{0000000B-C7A9-48EB-BBBA-776A858284AF}"/>
              </c:ext>
            </c:extLst>
          </c:dPt>
          <c:dPt>
            <c:idx val="6"/>
            <c:bubble3D val="0"/>
            <c:spPr>
              <a:solidFill>
                <a:schemeClr val="accent1">
                  <a:lumMod val="60000"/>
                  <a:alpha val="90000"/>
                </a:schemeClr>
              </a:solidFill>
              <a:ln w="19050">
                <a:solidFill>
                  <a:schemeClr val="accent1">
                    <a:lumMod val="60000"/>
                    <a:lumMod val="75000"/>
                  </a:schemeClr>
                </a:solidFill>
              </a:ln>
              <a:effectLst>
                <a:innerShdw blurRad="114300">
                  <a:schemeClr val="accent1">
                    <a:lumMod val="60000"/>
                    <a:lumMod val="75000"/>
                  </a:schemeClr>
                </a:innerShdw>
              </a:effectLst>
              <a:scene3d>
                <a:camera prst="orthographicFront"/>
                <a:lightRig rig="threePt" dir="t"/>
              </a:scene3d>
              <a:sp3d contourW="19050" prstMaterial="flat">
                <a:contourClr>
                  <a:schemeClr val="accent1">
                    <a:lumMod val="60000"/>
                    <a:lumMod val="75000"/>
                  </a:schemeClr>
                </a:contourClr>
              </a:sp3d>
            </c:spPr>
            <c:extLst>
              <c:ext xmlns:c16="http://schemas.microsoft.com/office/drawing/2014/chart" uri="{C3380CC4-5D6E-409C-BE32-E72D297353CC}">
                <c16:uniqueId val="{0000000D-C7A9-48EB-BBBA-776A858284AF}"/>
              </c:ext>
            </c:extLst>
          </c:dPt>
          <c:dPt>
            <c:idx val="7"/>
            <c:bubble3D val="0"/>
            <c:spPr>
              <a:solidFill>
                <a:schemeClr val="accent2">
                  <a:lumMod val="60000"/>
                  <a:alpha val="90000"/>
                </a:schemeClr>
              </a:solidFill>
              <a:ln w="19050">
                <a:solidFill>
                  <a:schemeClr val="accent2">
                    <a:lumMod val="60000"/>
                    <a:lumMod val="75000"/>
                  </a:schemeClr>
                </a:solidFill>
              </a:ln>
              <a:effectLst>
                <a:innerShdw blurRad="114300">
                  <a:schemeClr val="accent2">
                    <a:lumMod val="60000"/>
                    <a:lumMod val="75000"/>
                  </a:schemeClr>
                </a:innerShdw>
              </a:effectLst>
              <a:scene3d>
                <a:camera prst="orthographicFront"/>
                <a:lightRig rig="threePt" dir="t"/>
              </a:scene3d>
              <a:sp3d contourW="19050" prstMaterial="flat">
                <a:contourClr>
                  <a:schemeClr val="accent2">
                    <a:lumMod val="60000"/>
                    <a:lumMod val="75000"/>
                  </a:schemeClr>
                </a:contourClr>
              </a:sp3d>
            </c:spPr>
            <c:extLst>
              <c:ext xmlns:c16="http://schemas.microsoft.com/office/drawing/2014/chart" uri="{C3380CC4-5D6E-409C-BE32-E72D297353CC}">
                <c16:uniqueId val="{0000000F-C7A9-48EB-BBBA-776A858284AF}"/>
              </c:ext>
            </c:extLst>
          </c:dPt>
          <c:dPt>
            <c:idx val="8"/>
            <c:bubble3D val="0"/>
            <c:spPr>
              <a:solidFill>
                <a:schemeClr val="accent3">
                  <a:lumMod val="60000"/>
                  <a:alpha val="90000"/>
                </a:schemeClr>
              </a:solidFill>
              <a:ln w="19050">
                <a:solidFill>
                  <a:schemeClr val="accent3">
                    <a:lumMod val="60000"/>
                    <a:lumMod val="75000"/>
                  </a:schemeClr>
                </a:solidFill>
              </a:ln>
              <a:effectLst>
                <a:innerShdw blurRad="114300">
                  <a:schemeClr val="accent3">
                    <a:lumMod val="60000"/>
                    <a:lumMod val="75000"/>
                  </a:schemeClr>
                </a:innerShdw>
              </a:effectLst>
              <a:scene3d>
                <a:camera prst="orthographicFront"/>
                <a:lightRig rig="threePt" dir="t"/>
              </a:scene3d>
              <a:sp3d contourW="19050" prstMaterial="flat">
                <a:contourClr>
                  <a:schemeClr val="accent3">
                    <a:lumMod val="60000"/>
                    <a:lumMod val="75000"/>
                  </a:schemeClr>
                </a:contourClr>
              </a:sp3d>
            </c:spPr>
            <c:extLst>
              <c:ext xmlns:c16="http://schemas.microsoft.com/office/drawing/2014/chart" uri="{C3380CC4-5D6E-409C-BE32-E72D297353CC}">
                <c16:uniqueId val="{00000011-C7A9-48EB-BBBA-776A858284AF}"/>
              </c:ext>
            </c:extLst>
          </c:dPt>
          <c:dLbls>
            <c:dLbl>
              <c:idx val="0"/>
              <c:layout>
                <c:manualLayout>
                  <c:x val="-0.31881737671417137"/>
                  <c:y val="2.8509027070824589E-2"/>
                </c:manualLayout>
              </c:layout>
              <c:spPr>
                <a:solidFill>
                  <a:srgbClr val="FFFFFF">
                    <a:alpha val="90000"/>
                  </a:srgbClr>
                </a:solidFill>
                <a:ln w="12700" cap="flat" cmpd="sng" algn="ctr">
                  <a:solidFill>
                    <a:srgbClr val="9BA8B7"/>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9BA8B7">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72026"/>
                        <a:gd name="adj2" fmla="val 30012"/>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1-C7A9-48EB-BBBA-776A858284AF}"/>
                </c:ext>
              </c:extLst>
            </c:dLbl>
            <c:dLbl>
              <c:idx val="1"/>
              <c:layout>
                <c:manualLayout>
                  <c:x val="0.11076823654329075"/>
                  <c:y val="4.5000831030685806E-2"/>
                </c:manualLayout>
              </c:layout>
              <c:spPr>
                <a:solidFill>
                  <a:srgbClr val="FFFFFF">
                    <a:alpha val="90000"/>
                  </a:srgbClr>
                </a:solidFill>
                <a:ln w="12700" cap="flat" cmpd="sng" algn="ctr">
                  <a:solidFill>
                    <a:srgbClr val="E6A02E"/>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E6A02E">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0516"/>
                        <a:gd name="adj2" fmla="val 68372"/>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3-C7A9-48EB-BBBA-776A858284AF}"/>
                </c:ext>
              </c:extLst>
            </c:dLbl>
            <c:dLbl>
              <c:idx val="2"/>
              <c:layout>
                <c:manualLayout>
                  <c:x val="0.20251835117693889"/>
                  <c:y val="0.18374192342052231"/>
                </c:manualLayout>
              </c:layout>
              <c:spPr>
                <a:solidFill>
                  <a:srgbClr val="FFFFFF">
                    <a:alpha val="90000"/>
                  </a:srgbClr>
                </a:solidFill>
                <a:ln w="12700" cap="flat" cmpd="sng" algn="ctr">
                  <a:solidFill>
                    <a:srgbClr val="BF6A3B"/>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BF6A3B">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230703"/>
                        <a:gd name="adj2" fmla="val -31560"/>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5-C7A9-48EB-BBBA-776A858284AF}"/>
                </c:ext>
              </c:extLst>
            </c:dLbl>
            <c:dLbl>
              <c:idx val="3"/>
              <c:layout>
                <c:manualLayout>
                  <c:x val="0.12460441995162243"/>
                  <c:y val="0.43866863690191749"/>
                </c:manualLayout>
              </c:layout>
              <c:spPr>
                <a:xfrm>
                  <a:off x="7241415" y="1689154"/>
                  <a:ext cx="1708287" cy="831644"/>
                </a:xfrm>
                <a:solidFill>
                  <a:srgbClr val="FFFFFF">
                    <a:alpha val="90000"/>
                  </a:srgbClr>
                </a:solidFill>
                <a:ln w="12700" cap="flat" cmpd="sng" algn="ctr">
                  <a:solidFill>
                    <a:srgbClr val="92987A"/>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92987A">
                      <a:lumMod val="75000"/>
                      <a:alpha val="40000"/>
                    </a:srgbClr>
                  </a:outerShdw>
                </a:effectLst>
              </c:spPr>
              <c:txPr>
                <a:bodyPr rot="0" spcFirstLastPara="1" vertOverflow="clip" horzOverflow="clip" vert="horz" wrap="square" lIns="38100" tIns="19050" rIns="38100" bIns="19050" anchor="ctr" anchorCtr="1">
                  <a:noAutofit/>
                </a:bodyPr>
                <a:lstStyle/>
                <a:p>
                  <a:pPr>
                    <a:defRPr sz="1330" b="0" i="0" u="none" strike="noStrike" kern="1200" baseline="0">
                      <a:solidFill>
                        <a:schemeClr val="accent4"/>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69967"/>
                        <a:gd name="adj2" fmla="val -111240"/>
                      </a:avLst>
                    </a:prstGeom>
                    <a:solidFill>
                      <a:schemeClr val="lt1">
                        <a:alpha val="90000"/>
                      </a:schemeClr>
                    </a:solidFill>
                    <a:ln w="12700" cap="flat" cmpd="sng" algn="ctr">
                      <a:solidFill>
                        <a:schemeClr val="accent1"/>
                      </a:solidFill>
                      <a:round/>
                    </a:ln>
                  </c15:spPr>
                  <c15:layout>
                    <c:manualLayout>
                      <c:w val="0.18086103500923789"/>
                      <c:h val="0.21597578584339225"/>
                    </c:manualLayout>
                  </c15:layout>
                </c:ext>
                <c:ext xmlns:c16="http://schemas.microsoft.com/office/drawing/2014/chart" uri="{C3380CC4-5D6E-409C-BE32-E72D297353CC}">
                  <c16:uniqueId val="{00000007-C7A9-48EB-BBBA-776A858284AF}"/>
                </c:ext>
              </c:extLst>
            </c:dLbl>
            <c:dLbl>
              <c:idx val="4"/>
              <c:layout>
                <c:manualLayout>
                  <c:x val="1.45752806129012E-2"/>
                  <c:y val="0.12523242889493694"/>
                </c:manualLayout>
              </c:layout>
              <c:spPr>
                <a:solidFill>
                  <a:srgbClr val="FFFFFF">
                    <a:alpha val="90000"/>
                  </a:srgbClr>
                </a:solidFill>
                <a:ln w="12700" cap="flat" cmpd="sng" algn="ctr">
                  <a:solidFill>
                    <a:srgbClr val="857659"/>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857659">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5"/>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40498"/>
                        <a:gd name="adj2" fmla="val -35166"/>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9-C7A9-48EB-BBBA-776A858284AF}"/>
                </c:ext>
              </c:extLst>
            </c:dLbl>
            <c:dLbl>
              <c:idx val="5"/>
              <c:layout>
                <c:manualLayout>
                  <c:x val="-0.18336820603078341"/>
                  <c:y val="-9.7428219724513321E-2"/>
                </c:manualLayout>
              </c:layout>
              <c:spPr>
                <a:solidFill>
                  <a:srgbClr val="FFFFFF">
                    <a:alpha val="90000"/>
                  </a:srgbClr>
                </a:solidFill>
                <a:ln w="12700" cap="flat" cmpd="sng" algn="ctr">
                  <a:solidFill>
                    <a:srgbClr val="A0988C"/>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A0988C">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6"/>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48547"/>
                        <a:gd name="adj2" fmla="val -27217"/>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B-C7A9-48EB-BBBA-776A858284AF}"/>
                </c:ext>
              </c:extLst>
            </c:dLbl>
            <c:dLbl>
              <c:idx val="6"/>
              <c:layout>
                <c:manualLayout>
                  <c:x val="-0.12534510524644674"/>
                  <c:y val="-0.33298101094882926"/>
                </c:manualLayout>
              </c:layout>
              <c:spPr>
                <a:solidFill>
                  <a:srgbClr val="FFFFFF">
                    <a:alpha val="90000"/>
                  </a:srgbClr>
                </a:solidFill>
                <a:ln w="12700" cap="flat" cmpd="sng" algn="ctr">
                  <a:solidFill>
                    <a:srgbClr val="9BA8B7">
                      <a:lumMod val="60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9BA8B7">
                      <a:lumMod val="60000"/>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lumMod val="60000"/>
                        </a:schemeClr>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9017"/>
                        <a:gd name="adj2" fmla="val 76508"/>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D-C7A9-48EB-BBBA-776A858284AF}"/>
                </c:ext>
              </c:extLst>
            </c:dLbl>
            <c:dLbl>
              <c:idx val="7"/>
              <c:layout>
                <c:manualLayout>
                  <c:x val="-5.2066280111382299E-2"/>
                  <c:y val="-0.32041660607067918"/>
                </c:manualLayout>
              </c:layout>
              <c:spPr>
                <a:solidFill>
                  <a:srgbClr val="FFFFFF">
                    <a:alpha val="90000"/>
                  </a:srgbClr>
                </a:solidFill>
                <a:ln w="12700" cap="flat" cmpd="sng" algn="ctr">
                  <a:solidFill>
                    <a:srgbClr val="E6A02E">
                      <a:lumMod val="60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E6A02E">
                      <a:lumMod val="60000"/>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lumMod val="60000"/>
                        </a:schemeClr>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37324"/>
                        <a:gd name="adj2" fmla="val 80125"/>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0F-C7A9-48EB-BBBA-776A858284AF}"/>
                </c:ext>
              </c:extLst>
            </c:dLbl>
            <c:dLbl>
              <c:idx val="8"/>
              <c:layout>
                <c:manualLayout>
                  <c:x val="-8.6827352461915752E-2"/>
                  <c:y val="0.10292652649949102"/>
                </c:manualLayout>
              </c:layout>
              <c:spPr>
                <a:solidFill>
                  <a:srgbClr val="FFFFFF">
                    <a:alpha val="90000"/>
                  </a:srgbClr>
                </a:solidFill>
                <a:ln w="12700" cap="flat" cmpd="sng" algn="ctr">
                  <a:solidFill>
                    <a:srgbClr val="BF6A3B">
                      <a:lumMod val="60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BF6A3B">
                      <a:lumMod val="60000"/>
                      <a:lumMod val="75000"/>
                      <a:alpha val="40000"/>
                    </a:srgb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lumMod val="60000"/>
                        </a:schemeClr>
                      </a:solidFill>
                      <a:effectLst/>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118509"/>
                        <a:gd name="adj2" fmla="val 65083"/>
                      </a:avLst>
                    </a:prstGeom>
                    <a:solidFill>
                      <a:schemeClr val="lt1">
                        <a:alpha val="90000"/>
                      </a:schemeClr>
                    </a:solidFill>
                    <a:ln w="12700" cap="flat" cmpd="sng" algn="ctr">
                      <a:solidFill>
                        <a:schemeClr val="accent1"/>
                      </a:solidFill>
                      <a:round/>
                    </a:ln>
                  </c15:spPr>
                </c:ext>
                <c:ext xmlns:c16="http://schemas.microsoft.com/office/drawing/2014/chart" uri="{C3380CC4-5D6E-409C-BE32-E72D297353CC}">
                  <c16:uniqueId val="{00000011-C7A9-48EB-BBBA-776A858284AF}"/>
                </c:ext>
              </c:extLst>
            </c:dLbl>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solidFill>
                    <a:schemeClr val="lt1">
                      <a:alpha val="90000"/>
                    </a:schemeClr>
                  </a:solidFill>
                  <a:ln w="12700" cap="flat" cmpd="sng" algn="ctr">
                    <a:solidFill>
                      <a:schemeClr val="accent1"/>
                    </a:solidFill>
                    <a:round/>
                  </a:ln>
                </c15:spPr>
              </c:ext>
            </c:extLst>
          </c:dLbls>
          <c:cat>
            <c:strRef>
              <c:f>'Department wise'!$A$4:$A$13</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'Department wise'!$B$4:$B$13</c:f>
              <c:numCache>
                <c:formatCode>General</c:formatCode>
                <c:ptCount val="9"/>
                <c:pt idx="0">
                  <c:v>288</c:v>
                </c:pt>
                <c:pt idx="1">
                  <c:v>172</c:v>
                </c:pt>
                <c:pt idx="2">
                  <c:v>97</c:v>
                </c:pt>
                <c:pt idx="3">
                  <c:v>325</c:v>
                </c:pt>
                <c:pt idx="4">
                  <c:v>2771</c:v>
                </c:pt>
                <c:pt idx="5">
                  <c:v>380</c:v>
                </c:pt>
                <c:pt idx="6">
                  <c:v>333</c:v>
                </c:pt>
                <c:pt idx="7">
                  <c:v>746</c:v>
                </c:pt>
                <c:pt idx="8">
                  <c:v>2055</c:v>
                </c:pt>
              </c:numCache>
            </c:numRef>
          </c:val>
          <c:extLst>
            <c:ext xmlns:c16="http://schemas.microsoft.com/office/drawing/2014/chart" uri="{C3380CC4-5D6E-409C-BE32-E72D297353CC}">
              <c16:uniqueId val="{00000012-C7A9-48EB-BBBA-776A858284AF}"/>
            </c:ext>
          </c:extLst>
        </c:ser>
        <c:dLbls>
          <c:dLblPos val="in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4.xlsx]post wise!PivotTable7</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222222222222221E-2"/>
          <c:y val="8.9395960921551484E-2"/>
          <c:w val="0.90850590551181098"/>
          <c:h val="0.7861307961504812"/>
        </c:manualLayout>
      </c:layout>
      <c:barChart>
        <c:barDir val="col"/>
        <c:grouping val="clustered"/>
        <c:varyColors val="0"/>
        <c:ser>
          <c:idx val="0"/>
          <c:order val="0"/>
          <c:tx>
            <c:strRef>
              <c:f>'post wise'!$B$3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'post wise'!$A$4:$A$19</c:f>
              <c:strCache>
                <c:ptCount val="15"/>
                <c:pt idx="0">
                  <c:v>b9</c:v>
                </c:pt>
                <c:pt idx="1">
                  <c:v>c-10</c:v>
                </c:pt>
                <c:pt idx="2">
                  <c:v>c5</c:v>
                </c:pt>
                <c:pt idx="3">
                  <c:v>c8</c:v>
                </c:pt>
                <c:pt idx="4">
                  <c:v>c9</c:v>
                </c:pt>
                <c:pt idx="5">
                  <c:v>i1</c:v>
                </c:pt>
                <c:pt idx="6">
                  <c:v>i4</c:v>
                </c:pt>
                <c:pt idx="7">
                  <c:v>i5</c:v>
                </c:pt>
                <c:pt idx="8">
                  <c:v>i6</c:v>
                </c:pt>
                <c:pt idx="9">
                  <c:v>i7</c:v>
                </c:pt>
                <c:pt idx="10">
                  <c:v>m6</c:v>
                </c:pt>
                <c:pt idx="11">
                  <c:v>m7</c:v>
                </c:pt>
                <c:pt idx="12">
                  <c:v>n10</c:v>
                </c:pt>
                <c:pt idx="13">
                  <c:v>n6</c:v>
                </c:pt>
                <c:pt idx="14">
                  <c:v>n9</c:v>
                </c:pt>
              </c:strCache>
            </c:strRef>
          </c:cat>
          <c:val>
            <c:numRef>
              <c:f>'post wise'!$B$4:$B$19</c:f>
              <c:numCache>
                <c:formatCode>General</c:formatCode>
                <c:ptCount val="15"/>
                <c:pt idx="0">
                  <c:v>463</c:v>
                </c:pt>
                <c:pt idx="1">
                  <c:v>232</c:v>
                </c:pt>
                <c:pt idx="2">
                  <c:v>1747</c:v>
                </c:pt>
                <c:pt idx="3">
                  <c:v>320</c:v>
                </c:pt>
                <c:pt idx="4">
                  <c:v>1792</c:v>
                </c:pt>
                <c:pt idx="5">
                  <c:v>222</c:v>
                </c:pt>
                <c:pt idx="6">
                  <c:v>88</c:v>
                </c:pt>
                <c:pt idx="7">
                  <c:v>787</c:v>
                </c:pt>
                <c:pt idx="8">
                  <c:v>527</c:v>
                </c:pt>
                <c:pt idx="9">
                  <c:v>982</c:v>
                </c:pt>
                <c:pt idx="10">
                  <c:v>3</c:v>
                </c:pt>
                <c:pt idx="11">
                  <c:v>1</c:v>
                </c:pt>
                <c:pt idx="12">
                  <c:v>1</c:v>
                </c:pt>
                <c:pt idx="13">
                  <c:v>1</c:v>
                </c:pt>
                <c:pt idx="14">
                  <c:v>1</c:v>
                </c:pt>
              </c:numCache>
            </c:numRef>
          </c:val>
          <c:extLst>
            <c:ext xmlns:c16="http://schemas.microsoft.com/office/drawing/2014/chart" uri="{C3380CC4-5D6E-409C-BE32-E72D297353CC}">
              <c16:uniqueId val="{00000000-E1A1-4B1B-B40D-694D383DEF17}"/>
            </c:ext>
          </c:extLst>
        </c:ser>
        <c:dLbls>
          <c:dLblPos val="outEnd"/>
          <c:showLegendKey val="0"/>
          <c:showVal val="1"/>
          <c:showCatName val="0"/>
          <c:showSerName val="0"/>
          <c:showPercent val="0"/>
          <c:showBubbleSize val="0"/>
        </c:dLbls>
        <c:gapWidth val="100"/>
        <c:overlap val="-24"/>
        <c:axId val="633124144"/>
        <c:axId val="633124504"/>
      </c:barChart>
      <c:catAx>
        <c:axId val="6331241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3124504"/>
        <c:crosses val="autoZero"/>
        <c:auto val="1"/>
        <c:lblAlgn val="ctr"/>
        <c:lblOffset val="100"/>
        <c:noMultiLvlLbl val="0"/>
      </c:catAx>
      <c:valAx>
        <c:axId val="633124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33124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8/14/2023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8/14/2023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HIRING PROCESS ANALYTICS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Project 4</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3A5B-694B-63D7-BD19-95342436F924}"/>
              </a:ext>
            </a:extLst>
          </p:cNvPr>
          <p:cNvSpPr>
            <a:spLocks noGrp="1"/>
          </p:cNvSpPr>
          <p:nvPr>
            <p:ph type="title"/>
          </p:nvPr>
        </p:nvSpPr>
        <p:spPr/>
        <p:txBody>
          <a:bodyPr/>
          <a:lstStyle/>
          <a:p>
            <a:r>
              <a:rPr lang="en-US" dirty="0">
                <a:solidFill>
                  <a:schemeClr val="tx1"/>
                </a:solidFill>
              </a:rPr>
              <a:t>Result</a:t>
            </a:r>
            <a:endParaRPr lang="en-IN" dirty="0">
              <a:solidFill>
                <a:schemeClr val="tx1"/>
              </a:solidFill>
            </a:endParaRPr>
          </a:p>
        </p:txBody>
      </p:sp>
      <p:sp>
        <p:nvSpPr>
          <p:cNvPr id="3" name="Content Placeholder 2">
            <a:extLst>
              <a:ext uri="{FF2B5EF4-FFF2-40B4-BE49-F238E27FC236}">
                <a16:creationId xmlns:a16="http://schemas.microsoft.com/office/drawing/2014/main" id="{2D9A2298-7125-59A1-032C-0915A59F61FB}"/>
              </a:ext>
            </a:extLst>
          </p:cNvPr>
          <p:cNvSpPr>
            <a:spLocks noGrp="1"/>
          </p:cNvSpPr>
          <p:nvPr>
            <p:ph idx="1"/>
          </p:nvPr>
        </p:nvSpPr>
        <p:spPr>
          <a:xfrm>
            <a:off x="1097280" y="2118361"/>
            <a:ext cx="10058400" cy="3760891"/>
          </a:xfrm>
        </p:spPr>
        <p:txBody>
          <a:bodyPr>
            <a:normAutofit/>
          </a:bodyPr>
          <a:lstStyle/>
          <a:p>
            <a:pPr>
              <a:spcBef>
                <a:spcPts val="0"/>
              </a:spcBef>
              <a:buFont typeface="Wingdings" panose="05000000000000000000" pitchFamily="2" charset="2"/>
              <a:buChar char="Ø"/>
            </a:pPr>
            <a:r>
              <a:rPr lang="en-US" dirty="0">
                <a:solidFill>
                  <a:schemeClr val="tx1"/>
                </a:solidFill>
                <a:latin typeface="Manrope"/>
              </a:rPr>
              <a:t>This project helps to understand various hiring processes and management throughout the company.</a:t>
            </a:r>
          </a:p>
          <a:p>
            <a:pPr>
              <a:spcBef>
                <a:spcPts val="0"/>
              </a:spcBef>
              <a:buFont typeface="Wingdings" panose="05000000000000000000" pitchFamily="2" charset="2"/>
              <a:buChar char="Ø"/>
            </a:pPr>
            <a:endParaRPr lang="en-US" dirty="0">
              <a:solidFill>
                <a:schemeClr val="tx1"/>
              </a:solidFill>
              <a:latin typeface="Manrope"/>
            </a:endParaRPr>
          </a:p>
          <a:p>
            <a:pPr>
              <a:spcBef>
                <a:spcPts val="0"/>
              </a:spcBef>
              <a:buFont typeface="Wingdings" panose="05000000000000000000" pitchFamily="2" charset="2"/>
              <a:buChar char="Ø"/>
            </a:pPr>
            <a:r>
              <a:rPr lang="en-US" dirty="0">
                <a:solidFill>
                  <a:schemeClr val="tx1"/>
                </a:solidFill>
                <a:latin typeface="Manrope"/>
              </a:rPr>
              <a:t>Males are 57% of all the employees,42% are Female</a:t>
            </a:r>
          </a:p>
          <a:p>
            <a:pPr>
              <a:spcBef>
                <a:spcPts val="0"/>
              </a:spcBef>
              <a:buFont typeface="Wingdings" panose="05000000000000000000" pitchFamily="2" charset="2"/>
              <a:buChar char="Ø"/>
            </a:pPr>
            <a:endParaRPr lang="en-US" dirty="0">
              <a:solidFill>
                <a:schemeClr val="tx1"/>
              </a:solidFill>
              <a:latin typeface="Manrope"/>
            </a:endParaRPr>
          </a:p>
          <a:p>
            <a:pPr>
              <a:spcBef>
                <a:spcPts val="0"/>
              </a:spcBef>
              <a:buFont typeface="Wingdings" panose="05000000000000000000" pitchFamily="2" charset="2"/>
              <a:buChar char="Ø"/>
            </a:pPr>
            <a:r>
              <a:rPr lang="en-US" dirty="0">
                <a:solidFill>
                  <a:schemeClr val="tx1"/>
                </a:solidFill>
                <a:latin typeface="Manrope"/>
              </a:rPr>
              <a:t>General Management Department has the highest average salary of 60,810.20 and Marketing the lowest of 47,843.40 </a:t>
            </a:r>
          </a:p>
          <a:p>
            <a:pPr>
              <a:spcBef>
                <a:spcPts val="0"/>
              </a:spcBef>
              <a:buFont typeface="Wingdings" panose="05000000000000000000" pitchFamily="2" charset="2"/>
              <a:buChar char="Ø"/>
            </a:pPr>
            <a:endParaRPr lang="en-US" dirty="0">
              <a:solidFill>
                <a:schemeClr val="tx1"/>
              </a:solidFill>
              <a:latin typeface="Manrope"/>
            </a:endParaRPr>
          </a:p>
          <a:p>
            <a:pPr>
              <a:spcBef>
                <a:spcPts val="0"/>
              </a:spcBef>
              <a:buFont typeface="Wingdings" panose="05000000000000000000" pitchFamily="2" charset="2"/>
              <a:buChar char="Ø"/>
            </a:pPr>
            <a:r>
              <a:rPr lang="en-US" dirty="0">
                <a:solidFill>
                  <a:schemeClr val="tx1"/>
                </a:solidFill>
                <a:latin typeface="Manrope"/>
              </a:rPr>
              <a:t>Most of the employees are in the salary class interval of 40,001-50,000 </a:t>
            </a:r>
          </a:p>
          <a:p>
            <a:endParaRPr lang="en-IN" dirty="0"/>
          </a:p>
        </p:txBody>
      </p:sp>
    </p:spTree>
    <p:extLst>
      <p:ext uri="{BB962C8B-B14F-4D97-AF65-F5344CB8AC3E}">
        <p14:creationId xmlns:p14="http://schemas.microsoft.com/office/powerpoint/2010/main" val="56633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125D3C-5190-94C3-D246-716F9345A128}"/>
              </a:ext>
            </a:extLst>
          </p:cNvPr>
          <p:cNvSpPr>
            <a:spLocks noGrp="1"/>
          </p:cNvSpPr>
          <p:nvPr>
            <p:ph type="title"/>
          </p:nvPr>
        </p:nvSpPr>
        <p:spPr/>
        <p:txBody>
          <a:bodyPr/>
          <a:lstStyle/>
          <a:p>
            <a:r>
              <a:rPr lang="en-US" dirty="0">
                <a:solidFill>
                  <a:schemeClr val="tx1"/>
                </a:solidFill>
                <a:latin typeface="Manrope"/>
              </a:rPr>
              <a:t>Description</a:t>
            </a:r>
            <a:endParaRPr lang="en-IN" dirty="0">
              <a:solidFill>
                <a:schemeClr val="tx1"/>
              </a:solidFill>
              <a:latin typeface="Manrope"/>
            </a:endParaRPr>
          </a:p>
        </p:txBody>
      </p:sp>
      <p:sp>
        <p:nvSpPr>
          <p:cNvPr id="7" name="Content Placeholder 6">
            <a:extLst>
              <a:ext uri="{FF2B5EF4-FFF2-40B4-BE49-F238E27FC236}">
                <a16:creationId xmlns:a16="http://schemas.microsoft.com/office/drawing/2014/main" id="{FFD58B91-8822-7190-5E56-727DABFC55DD}"/>
              </a:ext>
            </a:extLst>
          </p:cNvPr>
          <p:cNvSpPr>
            <a:spLocks noGrp="1"/>
          </p:cNvSpPr>
          <p:nvPr>
            <p:ph idx="1"/>
          </p:nvPr>
        </p:nvSpPr>
        <p:spPr/>
        <p:txBody>
          <a:bodyPr/>
          <a:lstStyle/>
          <a:p>
            <a:pPr>
              <a:buFont typeface="Wingdings" panose="05000000000000000000" pitchFamily="2" charset="2"/>
              <a:buChar char="Ø"/>
            </a:pPr>
            <a:r>
              <a:rPr lang="en-US" b="0" i="0" dirty="0">
                <a:solidFill>
                  <a:schemeClr val="tx1"/>
                </a:solidFill>
                <a:effectLst/>
                <a:latin typeface="Söhne"/>
              </a:rPr>
              <a:t> </a:t>
            </a:r>
            <a:r>
              <a:rPr lang="en-US" b="0" i="0" dirty="0">
                <a:solidFill>
                  <a:schemeClr val="tx1"/>
                </a:solidFill>
                <a:effectLst/>
                <a:latin typeface="Manrope"/>
              </a:rPr>
              <a:t>This project aims to understanding critical aspects of our hiring efforts, such as the number of rejections, the frequency of interviews, the distribution of job types, and the fluctuation in available vacancies </a:t>
            </a:r>
            <a:r>
              <a:rPr lang="en-US" dirty="0">
                <a:solidFill>
                  <a:schemeClr val="tx1"/>
                </a:solidFill>
                <a:latin typeface="Manrope"/>
              </a:rPr>
              <a:t>and</a:t>
            </a:r>
            <a:r>
              <a:rPr lang="en-US" b="0" i="0" dirty="0">
                <a:solidFill>
                  <a:schemeClr val="tx1"/>
                </a:solidFill>
                <a:effectLst/>
                <a:latin typeface="Manrope"/>
              </a:rPr>
              <a:t> Ranges between salaries.</a:t>
            </a:r>
          </a:p>
          <a:p>
            <a:pPr>
              <a:buFont typeface="Wingdings" panose="05000000000000000000" pitchFamily="2" charset="2"/>
              <a:buChar char="Ø"/>
            </a:pPr>
            <a:r>
              <a:rPr lang="en-US" b="0" i="0" dirty="0">
                <a:solidFill>
                  <a:schemeClr val="tx1"/>
                </a:solidFill>
                <a:effectLst/>
                <a:latin typeface="Manrope"/>
              </a:rPr>
              <a:t> By delving deep into this dataset, </a:t>
            </a:r>
            <a:r>
              <a:rPr lang="en-US" dirty="0">
                <a:solidFill>
                  <a:schemeClr val="tx1"/>
                </a:solidFill>
                <a:latin typeface="Manrope"/>
              </a:rPr>
              <a:t>this </a:t>
            </a:r>
            <a:r>
              <a:rPr lang="en-US" b="0" i="0" dirty="0">
                <a:solidFill>
                  <a:schemeClr val="tx1"/>
                </a:solidFill>
                <a:effectLst/>
                <a:latin typeface="Manrope"/>
              </a:rPr>
              <a:t>unveil meaningful trends and patterns that could guide the hiring department in making informed decisions.</a:t>
            </a:r>
            <a:endParaRPr lang="en-IN" dirty="0">
              <a:solidFill>
                <a:schemeClr val="tx1"/>
              </a:solidFill>
              <a:latin typeface="Manrope"/>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BB02E-DD22-4554-D9EA-5BC2F9141A4F}"/>
              </a:ext>
            </a:extLst>
          </p:cNvPr>
          <p:cNvSpPr>
            <a:spLocks noGrp="1"/>
          </p:cNvSpPr>
          <p:nvPr>
            <p:ph type="title"/>
          </p:nvPr>
        </p:nvSpPr>
        <p:spPr/>
        <p:txBody>
          <a:bodyPr/>
          <a:lstStyle/>
          <a:p>
            <a:r>
              <a:rPr lang="en-US" dirty="0">
                <a:solidFill>
                  <a:schemeClr val="tx1"/>
                </a:solidFill>
                <a:latin typeface="Manrope"/>
              </a:rPr>
              <a:t>Approach </a:t>
            </a:r>
            <a:endParaRPr lang="en-IN" dirty="0">
              <a:solidFill>
                <a:schemeClr val="tx1"/>
              </a:solidFill>
              <a:latin typeface="Manrope"/>
            </a:endParaRPr>
          </a:p>
        </p:txBody>
      </p:sp>
      <p:sp>
        <p:nvSpPr>
          <p:cNvPr id="3" name="Content Placeholder 2">
            <a:extLst>
              <a:ext uri="{FF2B5EF4-FFF2-40B4-BE49-F238E27FC236}">
                <a16:creationId xmlns:a16="http://schemas.microsoft.com/office/drawing/2014/main" id="{0FD014D1-12E6-60C8-6395-EFA3E6C46276}"/>
              </a:ext>
            </a:extLst>
          </p:cNvPr>
          <p:cNvSpPr>
            <a:spLocks noGrp="1"/>
          </p:cNvSpPr>
          <p:nvPr>
            <p:ph idx="1"/>
          </p:nvPr>
        </p:nvSpPr>
        <p:spPr/>
        <p:txBody>
          <a:bodyPr/>
          <a:lstStyle/>
          <a:p>
            <a:pPr>
              <a:buFont typeface="Wingdings" panose="05000000000000000000" pitchFamily="2" charset="2"/>
              <a:buChar char="Ø"/>
            </a:pPr>
            <a:r>
              <a:rPr lang="en-US" dirty="0">
                <a:solidFill>
                  <a:schemeClr val="tx1"/>
                </a:solidFill>
              </a:rPr>
              <a:t> </a:t>
            </a:r>
            <a:r>
              <a:rPr lang="en-US" dirty="0">
                <a:solidFill>
                  <a:schemeClr val="tx1"/>
                </a:solidFill>
                <a:latin typeface="Manrope"/>
              </a:rPr>
              <a:t>First, I carried out the exploratory data analysis using excel data analysis tool pack</a:t>
            </a:r>
          </a:p>
          <a:p>
            <a:pPr>
              <a:buFont typeface="Wingdings" panose="05000000000000000000" pitchFamily="2" charset="2"/>
              <a:buChar char="Ø"/>
            </a:pPr>
            <a:r>
              <a:rPr lang="en-US" dirty="0">
                <a:solidFill>
                  <a:schemeClr val="tx1"/>
                </a:solidFill>
                <a:latin typeface="Manrope"/>
              </a:rPr>
              <a:t> Performed excel functions and pivot analysis to get the desired outcome and Find out insights to help decision making</a:t>
            </a:r>
          </a:p>
          <a:p>
            <a:pPr>
              <a:buFont typeface="Wingdings" panose="05000000000000000000" pitchFamily="2" charset="2"/>
              <a:buChar char="Ø"/>
            </a:pPr>
            <a:r>
              <a:rPr lang="en-US" dirty="0">
                <a:solidFill>
                  <a:schemeClr val="tx1"/>
                </a:solidFill>
                <a:latin typeface="Manrope"/>
              </a:rPr>
              <a:t>  After removing the outliers further insights were carried out using excel Visualization and graphs </a:t>
            </a:r>
            <a:endParaRPr lang="en-IN" dirty="0">
              <a:solidFill>
                <a:schemeClr val="tx1"/>
              </a:solidFill>
              <a:latin typeface="Manrope"/>
            </a:endParaRPr>
          </a:p>
        </p:txBody>
      </p:sp>
    </p:spTree>
    <p:extLst>
      <p:ext uri="{BB962C8B-B14F-4D97-AF65-F5344CB8AC3E}">
        <p14:creationId xmlns:p14="http://schemas.microsoft.com/office/powerpoint/2010/main" val="372097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DEB39-5EF2-DFB1-7ABD-E138C5CF57F1}"/>
              </a:ext>
            </a:extLst>
          </p:cNvPr>
          <p:cNvSpPr>
            <a:spLocks noGrp="1"/>
          </p:cNvSpPr>
          <p:nvPr>
            <p:ph type="title"/>
          </p:nvPr>
        </p:nvSpPr>
        <p:spPr/>
        <p:txBody>
          <a:bodyPr/>
          <a:lstStyle/>
          <a:p>
            <a:r>
              <a:rPr lang="en-US" dirty="0">
                <a:solidFill>
                  <a:schemeClr val="tx1"/>
                </a:solidFill>
                <a:latin typeface="Manrope"/>
              </a:rPr>
              <a:t>Tech Stack Used</a:t>
            </a:r>
            <a:endParaRPr lang="en-IN" dirty="0">
              <a:solidFill>
                <a:schemeClr val="tx1"/>
              </a:solidFill>
              <a:latin typeface="Manrope"/>
            </a:endParaRPr>
          </a:p>
        </p:txBody>
      </p:sp>
      <p:sp>
        <p:nvSpPr>
          <p:cNvPr id="3" name="Content Placeholder 2">
            <a:extLst>
              <a:ext uri="{FF2B5EF4-FFF2-40B4-BE49-F238E27FC236}">
                <a16:creationId xmlns:a16="http://schemas.microsoft.com/office/drawing/2014/main" id="{7305E487-04CD-06E6-6F44-A89470B79AAD}"/>
              </a:ext>
            </a:extLst>
          </p:cNvPr>
          <p:cNvSpPr>
            <a:spLocks noGrp="1"/>
          </p:cNvSpPr>
          <p:nvPr>
            <p:ph idx="1"/>
          </p:nvPr>
        </p:nvSpPr>
        <p:spPr/>
        <p:txBody>
          <a:bodyPr/>
          <a:lstStyle/>
          <a:p>
            <a:pPr>
              <a:buFont typeface="Wingdings" panose="05000000000000000000" pitchFamily="2" charset="2"/>
              <a:buChar char="Ø"/>
            </a:pPr>
            <a:r>
              <a:rPr lang="en-US" dirty="0"/>
              <a:t> </a:t>
            </a:r>
            <a:r>
              <a:rPr lang="en-US" dirty="0">
                <a:latin typeface="Manrope"/>
              </a:rPr>
              <a:t>Used Excel to clean and analyze the data. Excel is a very powerful tool to analyze small data. Also its functions and formula are very useful to perform data analysis. This tool is used to create graphical representation of the results and to understand the result better</a:t>
            </a:r>
          </a:p>
          <a:p>
            <a:pPr>
              <a:buFont typeface="Wingdings" panose="05000000000000000000" pitchFamily="2" charset="2"/>
              <a:buChar char="Ø"/>
            </a:pPr>
            <a:r>
              <a:rPr lang="en-US" dirty="0">
                <a:latin typeface="Manrope"/>
              </a:rPr>
              <a:t> Power point to generate a report </a:t>
            </a:r>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184082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AA86-EBE1-EFB8-AA13-19B1218C5EF0}"/>
              </a:ext>
            </a:extLst>
          </p:cNvPr>
          <p:cNvSpPr>
            <a:spLocks noGrp="1"/>
          </p:cNvSpPr>
          <p:nvPr>
            <p:ph type="title"/>
          </p:nvPr>
        </p:nvSpPr>
        <p:spPr/>
        <p:txBody>
          <a:bodyPr>
            <a:normAutofit fontScale="90000"/>
          </a:bodyPr>
          <a:lstStyle/>
          <a:p>
            <a:r>
              <a:rPr lang="en-IN" b="1" i="0" dirty="0">
                <a:solidFill>
                  <a:schemeClr val="tx1"/>
                </a:solidFill>
                <a:effectLst/>
                <a:latin typeface="Manrope"/>
              </a:rPr>
              <a:t>Hiring Analysis:</a:t>
            </a:r>
            <a:br>
              <a:rPr lang="en-IN" b="1" i="0" dirty="0">
                <a:solidFill>
                  <a:schemeClr val="tx1"/>
                </a:solidFill>
                <a:effectLst/>
                <a:latin typeface="Manrope"/>
              </a:rPr>
            </a:br>
            <a:r>
              <a:rPr lang="en-US" sz="2200" b="0" i="0" dirty="0">
                <a:solidFill>
                  <a:schemeClr val="tx1"/>
                </a:solidFill>
                <a:effectLst/>
                <a:latin typeface="Manrope"/>
              </a:rPr>
              <a:t>Determine the gender distribution of hires. How many males and females have been hired by the company?</a:t>
            </a:r>
            <a:br>
              <a:rPr lang="en-US" sz="2200" b="0" i="0" dirty="0">
                <a:solidFill>
                  <a:schemeClr val="tx1"/>
                </a:solidFill>
                <a:effectLst/>
                <a:latin typeface="Manrope"/>
              </a:rPr>
            </a:br>
            <a:endParaRPr lang="en-IN" sz="2200" dirty="0">
              <a:solidFill>
                <a:schemeClr val="tx1"/>
              </a:solidFill>
            </a:endParaRPr>
          </a:p>
        </p:txBody>
      </p:sp>
      <p:graphicFrame>
        <p:nvGraphicFramePr>
          <p:cNvPr id="6" name="Content Placeholder 5">
            <a:extLst>
              <a:ext uri="{FF2B5EF4-FFF2-40B4-BE49-F238E27FC236}">
                <a16:creationId xmlns:a16="http://schemas.microsoft.com/office/drawing/2014/main" id="{93F199A0-80DF-9088-9594-74B730058102}"/>
              </a:ext>
            </a:extLst>
          </p:cNvPr>
          <p:cNvGraphicFramePr>
            <a:graphicFrameLocks noGrp="1"/>
          </p:cNvGraphicFramePr>
          <p:nvPr>
            <p:ph idx="1"/>
            <p:extLst>
              <p:ext uri="{D42A27DB-BD31-4B8C-83A1-F6EECF244321}">
                <p14:modId xmlns:p14="http://schemas.microsoft.com/office/powerpoint/2010/main" val="314181391"/>
              </p:ext>
            </p:extLst>
          </p:nvPr>
        </p:nvGraphicFramePr>
        <p:xfrm>
          <a:off x="1096963" y="1534160"/>
          <a:ext cx="10058400" cy="47332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15791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C14D5-0ABB-D8D3-8EEE-A9FA3E75945B}"/>
              </a:ext>
            </a:extLst>
          </p:cNvPr>
          <p:cNvSpPr>
            <a:spLocks noGrp="1"/>
          </p:cNvSpPr>
          <p:nvPr>
            <p:ph type="title"/>
          </p:nvPr>
        </p:nvSpPr>
        <p:spPr/>
        <p:txBody>
          <a:bodyPr>
            <a:normAutofit fontScale="90000"/>
          </a:bodyPr>
          <a:lstStyle/>
          <a:p>
            <a:r>
              <a:rPr lang="en-IN" b="1" i="0" dirty="0">
                <a:solidFill>
                  <a:schemeClr val="tx1"/>
                </a:solidFill>
                <a:effectLst/>
                <a:latin typeface="Manrope"/>
              </a:rPr>
              <a:t>Salary Analysis:</a:t>
            </a:r>
            <a:r>
              <a:rPr lang="en-IN" b="0" i="0" dirty="0">
                <a:solidFill>
                  <a:schemeClr val="tx1"/>
                </a:solidFill>
                <a:effectLst/>
                <a:latin typeface="Manrope"/>
              </a:rPr>
              <a:t> </a:t>
            </a:r>
            <a:r>
              <a:rPr lang="en-US" b="0" i="0" dirty="0">
                <a:solidFill>
                  <a:schemeClr val="tx1"/>
                </a:solidFill>
                <a:effectLst/>
                <a:latin typeface="Manrope"/>
              </a:rPr>
              <a:t> </a:t>
            </a:r>
            <a:r>
              <a:rPr lang="en-US" sz="2700" b="0" i="0" dirty="0">
                <a:solidFill>
                  <a:schemeClr val="tx1"/>
                </a:solidFill>
                <a:effectLst/>
                <a:latin typeface="Manrope"/>
              </a:rPr>
              <a:t>What is the average salary offered by this company?</a:t>
            </a:r>
            <a:br>
              <a:rPr lang="en-IN" sz="2700" dirty="0">
                <a:solidFill>
                  <a:schemeClr val="tx1"/>
                </a:solidFill>
              </a:rPr>
            </a:br>
            <a:endParaRPr lang="en-IN" sz="2700" dirty="0">
              <a:solidFill>
                <a:schemeClr val="tx1"/>
              </a:solidFill>
            </a:endParaRPr>
          </a:p>
        </p:txBody>
      </p:sp>
      <p:sp>
        <p:nvSpPr>
          <p:cNvPr id="3" name="Content Placeholder 2">
            <a:extLst>
              <a:ext uri="{FF2B5EF4-FFF2-40B4-BE49-F238E27FC236}">
                <a16:creationId xmlns:a16="http://schemas.microsoft.com/office/drawing/2014/main" id="{3C603A3A-9F6C-5D8A-4693-C37D135A78C8}"/>
              </a:ext>
            </a:extLst>
          </p:cNvPr>
          <p:cNvSpPr>
            <a:spLocks noGrp="1"/>
          </p:cNvSpPr>
          <p:nvPr>
            <p:ph idx="1"/>
          </p:nvPr>
        </p:nvSpPr>
        <p:spPr/>
        <p:txBody>
          <a:bodyPr>
            <a:normAutofit/>
            <a:scene3d>
              <a:camera prst="perspectiveFront"/>
              <a:lightRig rig="threePt" dir="t"/>
            </a:scene3d>
          </a:bodyPr>
          <a:lstStyle/>
          <a:p>
            <a:pPr marL="0" indent="0" algn="ctr">
              <a:buNone/>
            </a:pPr>
            <a:endParaRPr lang="en-US" sz="3200" dirty="0">
              <a:ln w="0"/>
              <a:solidFill>
                <a:schemeClr val="accent1"/>
              </a:solidFill>
              <a:effectLst>
                <a:outerShdw blurRad="38100" dist="25400" dir="5400000" algn="ctr" rotWithShape="0">
                  <a:srgbClr val="6E747A">
                    <a:alpha val="43000"/>
                  </a:srgbClr>
                </a:outerShdw>
              </a:effectLst>
            </a:endParaRPr>
          </a:p>
          <a:p>
            <a:pPr marL="0" indent="0" algn="ctr">
              <a:buNone/>
            </a:pPr>
            <a:endParaRPr lang="en-US" sz="3200" dirty="0">
              <a:ln w="0"/>
              <a:solidFill>
                <a:schemeClr val="accent1"/>
              </a:solidFill>
              <a:effectLst>
                <a:outerShdw blurRad="38100" dist="25400" dir="5400000" algn="ctr" rotWithShape="0">
                  <a:srgbClr val="6E747A">
                    <a:alpha val="43000"/>
                  </a:srgbClr>
                </a:outerShdw>
              </a:effectLst>
            </a:endParaRPr>
          </a:p>
          <a:p>
            <a:pPr marL="0" indent="0" algn="ctr">
              <a:buNone/>
            </a:pPr>
            <a:r>
              <a:rPr lang="en-US" sz="3200" dirty="0">
                <a:ln w="0"/>
                <a:solidFill>
                  <a:schemeClr val="tx1"/>
                </a:solidFill>
                <a:effectLst>
                  <a:outerShdw blurRad="38100" dist="25400" dir="5400000" algn="ctr" rotWithShape="0">
                    <a:srgbClr val="6E747A">
                      <a:alpha val="43000"/>
                    </a:srgbClr>
                  </a:outerShdw>
                </a:effectLst>
              </a:rPr>
              <a:t>Average salary offered in this company is 49,878</a:t>
            </a:r>
            <a:endParaRPr lang="en-IN" sz="3200" dirty="0">
              <a:ln w="0"/>
              <a:solidFill>
                <a:schemeClr val="tx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6473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94DB-FDAE-9DE0-8079-766A6FD361D4}"/>
              </a:ext>
            </a:extLst>
          </p:cNvPr>
          <p:cNvSpPr>
            <a:spLocks noGrp="1"/>
          </p:cNvSpPr>
          <p:nvPr>
            <p:ph type="title"/>
          </p:nvPr>
        </p:nvSpPr>
        <p:spPr/>
        <p:txBody>
          <a:bodyPr>
            <a:normAutofit/>
          </a:bodyPr>
          <a:lstStyle/>
          <a:p>
            <a:r>
              <a:rPr lang="en-IN" b="1" i="0" dirty="0">
                <a:solidFill>
                  <a:schemeClr val="tx1"/>
                </a:solidFill>
                <a:effectLst/>
                <a:latin typeface="Manrope"/>
              </a:rPr>
              <a:t>Salary Distribution:</a:t>
            </a:r>
            <a:r>
              <a:rPr lang="en-US" dirty="0">
                <a:solidFill>
                  <a:schemeClr val="tx1"/>
                </a:solidFill>
                <a:latin typeface="Manrope"/>
              </a:rPr>
              <a:t> </a:t>
            </a:r>
            <a:r>
              <a:rPr lang="en-US" sz="2200" dirty="0">
                <a:solidFill>
                  <a:schemeClr val="tx1"/>
                </a:solidFill>
                <a:latin typeface="Manrope"/>
              </a:rPr>
              <a:t> C</a:t>
            </a:r>
            <a:r>
              <a:rPr lang="en-US" sz="2200" b="0" i="0" dirty="0">
                <a:solidFill>
                  <a:schemeClr val="tx1"/>
                </a:solidFill>
                <a:effectLst/>
                <a:latin typeface="Manrope"/>
              </a:rPr>
              <a:t>lass intervals for the salaries in the company</a:t>
            </a:r>
            <a:r>
              <a:rPr lang="en-US" sz="2200" b="0" i="0" dirty="0">
                <a:solidFill>
                  <a:srgbClr val="8492A6"/>
                </a:solidFill>
                <a:effectLst/>
                <a:latin typeface="Manrope"/>
              </a:rPr>
              <a:t>. </a:t>
            </a:r>
            <a:br>
              <a:rPr lang="en-IN" sz="2200" dirty="0"/>
            </a:br>
            <a:endParaRPr lang="en-IN" sz="2200" dirty="0"/>
          </a:p>
        </p:txBody>
      </p:sp>
      <p:graphicFrame>
        <p:nvGraphicFramePr>
          <p:cNvPr id="8" name="Content Placeholder 7">
            <a:extLst>
              <a:ext uri="{FF2B5EF4-FFF2-40B4-BE49-F238E27FC236}">
                <a16:creationId xmlns:a16="http://schemas.microsoft.com/office/drawing/2014/main" id="{AF26D2EA-39FD-CFE2-BB5F-8632FA81803C}"/>
              </a:ext>
            </a:extLst>
          </p:cNvPr>
          <p:cNvGraphicFramePr>
            <a:graphicFrameLocks noGrp="1"/>
          </p:cNvGraphicFramePr>
          <p:nvPr>
            <p:ph idx="1"/>
            <p:extLst>
              <p:ext uri="{D42A27DB-BD31-4B8C-83A1-F6EECF244321}">
                <p14:modId xmlns:p14="http://schemas.microsoft.com/office/powerpoint/2010/main" val="1045362484"/>
              </p:ext>
            </p:extLst>
          </p:nvPr>
        </p:nvGraphicFramePr>
        <p:xfrm>
          <a:off x="2082800" y="1869440"/>
          <a:ext cx="8158480" cy="4592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9347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A40E-E98D-F949-93EE-AD57D0D45A63}"/>
              </a:ext>
            </a:extLst>
          </p:cNvPr>
          <p:cNvSpPr>
            <a:spLocks noGrp="1"/>
          </p:cNvSpPr>
          <p:nvPr>
            <p:ph type="title"/>
          </p:nvPr>
        </p:nvSpPr>
        <p:spPr/>
        <p:txBody>
          <a:bodyPr>
            <a:normAutofit/>
          </a:bodyPr>
          <a:lstStyle/>
          <a:p>
            <a:r>
              <a:rPr lang="en-IN" b="1" i="0" dirty="0">
                <a:solidFill>
                  <a:schemeClr val="tx1"/>
                </a:solidFill>
                <a:effectLst/>
                <a:latin typeface="Manrope"/>
              </a:rPr>
              <a:t> Departmental Analysis:</a:t>
            </a:r>
            <a:r>
              <a:rPr lang="en-US" sz="2200" dirty="0">
                <a:solidFill>
                  <a:schemeClr val="tx1"/>
                </a:solidFill>
                <a:latin typeface="Manrope"/>
              </a:rPr>
              <a:t>P</a:t>
            </a:r>
            <a:r>
              <a:rPr lang="en-US" sz="2200" b="0" i="0" dirty="0">
                <a:solidFill>
                  <a:schemeClr val="tx1"/>
                </a:solidFill>
                <a:effectLst/>
                <a:latin typeface="Manrope"/>
              </a:rPr>
              <a:t>roportion of people working in different departments.</a:t>
            </a:r>
            <a:br>
              <a:rPr lang="en-IN" sz="2200" dirty="0">
                <a:solidFill>
                  <a:schemeClr val="tx1"/>
                </a:solidFill>
              </a:rPr>
            </a:br>
            <a:endParaRPr lang="en-IN" sz="2200" dirty="0">
              <a:solidFill>
                <a:schemeClr val="tx1"/>
              </a:solidFill>
            </a:endParaRPr>
          </a:p>
        </p:txBody>
      </p:sp>
      <p:graphicFrame>
        <p:nvGraphicFramePr>
          <p:cNvPr id="4" name="Content Placeholder 3">
            <a:extLst>
              <a:ext uri="{FF2B5EF4-FFF2-40B4-BE49-F238E27FC236}">
                <a16:creationId xmlns:a16="http://schemas.microsoft.com/office/drawing/2014/main" id="{62AA03DA-24FA-00FC-BDA0-67B524710E9D}"/>
              </a:ext>
            </a:extLst>
          </p:cNvPr>
          <p:cNvGraphicFramePr>
            <a:graphicFrameLocks noGrp="1"/>
          </p:cNvGraphicFramePr>
          <p:nvPr>
            <p:ph idx="1"/>
            <p:extLst>
              <p:ext uri="{D42A27DB-BD31-4B8C-83A1-F6EECF244321}">
                <p14:modId xmlns:p14="http://schemas.microsoft.com/office/powerpoint/2010/main" val="2878951691"/>
              </p:ext>
            </p:extLst>
          </p:nvPr>
        </p:nvGraphicFramePr>
        <p:xfrm>
          <a:off x="1192213" y="1950720"/>
          <a:ext cx="9445307" cy="3850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6398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C4C2-C11A-E4A9-903E-F16B7542D7F5}"/>
              </a:ext>
            </a:extLst>
          </p:cNvPr>
          <p:cNvSpPr>
            <a:spLocks noGrp="1"/>
          </p:cNvSpPr>
          <p:nvPr>
            <p:ph type="title"/>
          </p:nvPr>
        </p:nvSpPr>
        <p:spPr/>
        <p:txBody>
          <a:bodyPr>
            <a:normAutofit/>
          </a:bodyPr>
          <a:lstStyle/>
          <a:p>
            <a:r>
              <a:rPr lang="en-IN" b="1" i="0" dirty="0">
                <a:solidFill>
                  <a:schemeClr val="tx1"/>
                </a:solidFill>
                <a:effectLst/>
                <a:latin typeface="Manrope"/>
              </a:rPr>
              <a:t>Position Tier Analysis:</a:t>
            </a:r>
            <a:r>
              <a:rPr lang="en-US" b="0" i="0" dirty="0">
                <a:solidFill>
                  <a:schemeClr val="tx1"/>
                </a:solidFill>
                <a:effectLst/>
                <a:latin typeface="Manrope"/>
              </a:rPr>
              <a:t> </a:t>
            </a:r>
            <a:r>
              <a:rPr lang="en-US" sz="2200" b="0" i="0" dirty="0">
                <a:solidFill>
                  <a:schemeClr val="tx1"/>
                </a:solidFill>
                <a:effectLst/>
                <a:latin typeface="Manrope"/>
              </a:rPr>
              <a:t>Represent the different position tiers within the company.</a:t>
            </a:r>
            <a:endParaRPr lang="en-IN" sz="2200" dirty="0">
              <a:solidFill>
                <a:schemeClr val="tx1"/>
              </a:solidFill>
            </a:endParaRPr>
          </a:p>
        </p:txBody>
      </p:sp>
      <p:graphicFrame>
        <p:nvGraphicFramePr>
          <p:cNvPr id="4" name="Content Placeholder 3">
            <a:extLst>
              <a:ext uri="{FF2B5EF4-FFF2-40B4-BE49-F238E27FC236}">
                <a16:creationId xmlns:a16="http://schemas.microsoft.com/office/drawing/2014/main" id="{952083DF-EED5-D8D5-44B7-70519BA7E953}"/>
              </a:ext>
            </a:extLst>
          </p:cNvPr>
          <p:cNvGraphicFramePr>
            <a:graphicFrameLocks noGrp="1"/>
          </p:cNvGraphicFramePr>
          <p:nvPr>
            <p:ph idx="1"/>
            <p:extLst>
              <p:ext uri="{D42A27DB-BD31-4B8C-83A1-F6EECF244321}">
                <p14:modId xmlns:p14="http://schemas.microsoft.com/office/powerpoint/2010/main" val="4207992727"/>
              </p:ext>
            </p:extLst>
          </p:nvPr>
        </p:nvGraphicFramePr>
        <p:xfrm>
          <a:off x="1096963" y="2108200"/>
          <a:ext cx="10058400" cy="41605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967691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{EE06E21F-CD49-4D3F-A856-0947A72B5175}tf56160789_win32</Template>
  <TotalTime>89</TotalTime>
  <Words>354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Bookman Old Style</vt:lpstr>
      <vt:lpstr>Calibri</vt:lpstr>
      <vt:lpstr>Franklin Gothic Book</vt:lpstr>
      <vt:lpstr>Manrope</vt:lpstr>
      <vt:lpstr>Söhne</vt:lpstr>
      <vt:lpstr>Wingdings</vt:lpstr>
      <vt:lpstr>Custom</vt:lpstr>
      <vt:lpstr>HIRING PROCESS ANALYTICS</vt:lpstr>
      <vt:lpstr>Description</vt:lpstr>
      <vt:lpstr>Approach </vt:lpstr>
      <vt:lpstr>Tech Stack Used</vt:lpstr>
      <vt:lpstr>Hiring Analysis: Determine the gender distribution of hires. How many males and females have been hired by the company? </vt:lpstr>
      <vt:lpstr>Salary Analysis:  What is the average salary offered by this company? </vt:lpstr>
      <vt:lpstr>Salary Distribution:  Class intervals for the salaries in the company.  </vt:lpstr>
      <vt:lpstr> Departmental Analysis:Proportion of people working in different departments. </vt:lpstr>
      <vt:lpstr>Position Tier Analysis: Represent the different position tiers within the company.</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sheetal sule</dc:creator>
  <cp:lastModifiedBy>sheetal sule</cp:lastModifiedBy>
  <cp:revision>1</cp:revision>
  <dcterms:created xsi:type="dcterms:W3CDTF">2023-08-14T05:46:24Z</dcterms:created>
  <dcterms:modified xsi:type="dcterms:W3CDTF">2023-08-14T07:16:11Z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