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08" y="-19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6/7/2012</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582BD6-FC20-4557-852B-8433F8572D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6/7/2012</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6/7/2012</a:t>
            </a:fld>
            <a:endParaRPr lang="en-US" sz="1100" dirty="0">
              <a:solidFill>
                <a:schemeClr val="tx2"/>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582BD6-FC20-4557-852B-8433F8572D30}" type="slidenum">
              <a:rPr lang="en-US" smtClean="0"/>
              <a:pPr/>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6/7/2012</a:t>
            </a:fld>
            <a:endParaRPr lang="en-US" sz="1100" dirty="0">
              <a:solidFill>
                <a:schemeClr val="tx2"/>
              </a:solidFill>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582BD6-FC20-4557-852B-8433F8572D30}"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6/7/2012</a:t>
            </a:fld>
            <a:endParaRPr lang="en-US" sz="1100" dirty="0">
              <a:solidFill>
                <a:schemeClr val="tx2"/>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582BD6-FC20-4557-852B-8433F8572D3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6/7/2012</a:t>
            </a:fld>
            <a:endParaRPr lang="en-US" sz="1100" dirty="0">
              <a:solidFill>
                <a:schemeClr val="tx2"/>
              </a:solidFill>
            </a:endParaRP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582BD6-FC20-4557-852B-8433F8572D3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6/7/2012</a:t>
            </a:fld>
            <a:endParaRPr lang="en-US" sz="1100" dirty="0">
              <a:solidFill>
                <a:schemeClr val="tx2"/>
              </a:solidFill>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582BD6-FC20-4557-852B-8433F8572D3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6/7/2012</a:t>
            </a:fld>
            <a:endParaRPr lang="en-US" sz="1100" dirty="0">
              <a:solidFill>
                <a:schemeClr val="tx2"/>
              </a:solidFill>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582BD6-FC20-4557-852B-8433F8572D3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6/7/2012</a:t>
            </a:fld>
            <a:endParaRPr lang="en-US" sz="1100" dirty="0">
              <a:solidFill>
                <a:schemeClr val="tx2"/>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582BD6-FC20-4557-852B-8433F8572D3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8F6BCBE8-30B0-4476-8762-9236B142003A}" type="datetimeFigureOut">
              <a:rPr lang="en-US" smtClean="0"/>
              <a:pPr eaLnBrk="1" latinLnBrk="0" hangingPunct="1"/>
              <a:t>6/7/2012</a:t>
            </a:fld>
            <a:endParaRPr lang="en-US" sz="1100" dirty="0">
              <a:solidFill>
                <a:schemeClr val="tx2"/>
              </a:solidFill>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582BD6-FC20-4557-852B-8433F8572D3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pPr eaLnBrk="1" latinLnBrk="0" hangingPunct="1"/>
            <a:fld id="{8F6BCBE8-30B0-4476-8762-9236B142003A}" type="datetimeFigureOut">
              <a:rPr lang="en-US" smtClean="0"/>
              <a:pPr eaLnBrk="1" latinLnBrk="0" hangingPunct="1"/>
              <a:t>6/7/2012</a:t>
            </a:fld>
            <a:endParaRPr lang="en-US" sz="1100" dirty="0">
              <a:solidFill>
                <a:schemeClr val="tx2"/>
              </a:solidFill>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1582BD6-FC20-4557-852B-8433F8572D30}"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400"/>
            <a:ext cx="7772400" cy="1470025"/>
          </a:xfrm>
        </p:spPr>
        <p:txBody>
          <a:bodyPr/>
          <a:lstStyle/>
          <a:p>
            <a:r>
              <a:rPr lang="en-US" dirty="0" smtClean="0"/>
              <a:t>Control Statements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914400"/>
            <a:ext cx="8229600" cy="5211763"/>
          </a:xfrm>
        </p:spPr>
        <p:txBody>
          <a:bodyPr>
            <a:normAutofit/>
          </a:bodyPr>
          <a:lstStyle/>
          <a:p>
            <a:pPr>
              <a:buNone/>
            </a:pPr>
            <a:r>
              <a:rPr lang="en-US" sz="2400" dirty="0" smtClean="0"/>
              <a:t>	if (result &gt;= 45) </a:t>
            </a:r>
          </a:p>
          <a:p>
            <a:pPr>
              <a:buNone/>
            </a:pPr>
            <a:r>
              <a:rPr lang="en-US" sz="2400" dirty="0" smtClean="0"/>
              <a:t>	{ </a:t>
            </a:r>
          </a:p>
          <a:p>
            <a:pPr>
              <a:buNone/>
            </a:pPr>
            <a:r>
              <a:rPr lang="en-US" sz="2400" dirty="0" smtClean="0"/>
              <a:t>		printf("Passed\n"); 	</a:t>
            </a:r>
          </a:p>
          <a:p>
            <a:pPr>
              <a:buNone/>
            </a:pPr>
            <a:r>
              <a:rPr lang="en-US" sz="2400" dirty="0"/>
              <a:t>	</a:t>
            </a:r>
            <a:r>
              <a:rPr lang="en-US" sz="2400" dirty="0" smtClean="0"/>
              <a:t>	printf("Congratulations\n") </a:t>
            </a:r>
          </a:p>
          <a:p>
            <a:pPr>
              <a:buNone/>
            </a:pPr>
            <a:r>
              <a:rPr lang="en-US" sz="2400" dirty="0" smtClean="0"/>
              <a:t>	} </a:t>
            </a:r>
          </a:p>
          <a:p>
            <a:pPr>
              <a:buNone/>
            </a:pPr>
            <a:r>
              <a:rPr lang="en-US" sz="2400" dirty="0" smtClean="0"/>
              <a:t>	else </a:t>
            </a:r>
          </a:p>
          <a:p>
            <a:pPr>
              <a:buNone/>
            </a:pPr>
            <a:r>
              <a:rPr lang="en-US" sz="2400" dirty="0" smtClean="0"/>
              <a:t>	{ </a:t>
            </a:r>
          </a:p>
          <a:p>
            <a:pPr>
              <a:buNone/>
            </a:pPr>
            <a:r>
              <a:rPr lang="en-US" sz="2400" dirty="0" smtClean="0"/>
              <a:t>		printf("Failed\n"); </a:t>
            </a:r>
          </a:p>
          <a:p>
            <a:pPr>
              <a:buNone/>
            </a:pPr>
            <a:r>
              <a:rPr lang="en-US" sz="2400" dirty="0" smtClean="0"/>
              <a:t>		printf("Good luck in the resits\n"); </a:t>
            </a:r>
          </a:p>
          <a:p>
            <a:pPr>
              <a:buNone/>
            </a:pPr>
            <a:r>
              <a:rPr lang="en-US" sz="2400" dirty="0" smtClean="0"/>
              <a: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838200"/>
            <a:ext cx="8229600" cy="5287963"/>
          </a:xfrm>
        </p:spPr>
        <p:txBody>
          <a:bodyPr>
            <a:normAutofit/>
          </a:bodyPr>
          <a:lstStyle/>
          <a:p>
            <a:r>
              <a:rPr lang="en-US" sz="2400" dirty="0"/>
              <a:t>Sometimes we wish to make a multi-way decision based on several conditions. </a:t>
            </a:r>
            <a:endParaRPr lang="en-US" sz="2400" dirty="0" smtClean="0"/>
          </a:p>
          <a:p>
            <a:r>
              <a:rPr lang="en-US" sz="2400" dirty="0" smtClean="0"/>
              <a:t>The </a:t>
            </a:r>
            <a:r>
              <a:rPr lang="en-US" sz="2400" dirty="0"/>
              <a:t>most general way of doing this is by using the </a:t>
            </a:r>
            <a:r>
              <a:rPr lang="en-US" sz="2400" i="1" dirty="0"/>
              <a:t>else if </a:t>
            </a:r>
            <a:r>
              <a:rPr lang="en-US" sz="2400" dirty="0"/>
              <a:t>variant on the </a:t>
            </a:r>
            <a:r>
              <a:rPr lang="en-US" sz="2400" i="1" dirty="0"/>
              <a:t>if</a:t>
            </a:r>
            <a:r>
              <a:rPr lang="en-US" sz="2400" dirty="0"/>
              <a:t> statement. </a:t>
            </a:r>
            <a:endParaRPr lang="en-US" sz="2400" dirty="0" smtClean="0"/>
          </a:p>
          <a:p>
            <a:r>
              <a:rPr lang="en-US" sz="2400" dirty="0" smtClean="0"/>
              <a:t>This </a:t>
            </a:r>
            <a:r>
              <a:rPr lang="en-US" sz="2400" dirty="0"/>
              <a:t>works by cascading several comparisons. </a:t>
            </a:r>
            <a:endParaRPr lang="en-US" sz="2400" dirty="0" smtClean="0"/>
          </a:p>
          <a:p>
            <a:r>
              <a:rPr lang="en-US" sz="2400" dirty="0" smtClean="0"/>
              <a:t>As </a:t>
            </a:r>
            <a:r>
              <a:rPr lang="en-US" sz="2400" dirty="0"/>
              <a:t>soon as one of these gives a true result, the following statement or block is executed, and no further comparisons are performed. </a:t>
            </a:r>
            <a:endParaRPr lang="en-US" sz="2400" dirty="0" smtClean="0"/>
          </a:p>
          <a:p>
            <a:r>
              <a:rPr lang="en-US" sz="2400" dirty="0" smtClean="0"/>
              <a:t>In </a:t>
            </a:r>
            <a:r>
              <a:rPr lang="en-US" sz="2400" dirty="0"/>
              <a:t>the following example we are awarding grades depending on the exam result.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609600"/>
            <a:ext cx="8229600" cy="5516563"/>
          </a:xfrm>
        </p:spPr>
        <p:txBody>
          <a:bodyPr>
            <a:normAutofit/>
          </a:bodyPr>
          <a:lstStyle/>
          <a:p>
            <a:pPr>
              <a:buNone/>
            </a:pPr>
            <a:r>
              <a:rPr lang="en-US" sz="2400" dirty="0" smtClean="0"/>
              <a:t>	if (result &gt;= 75) </a:t>
            </a:r>
          </a:p>
          <a:p>
            <a:pPr>
              <a:buNone/>
            </a:pPr>
            <a:r>
              <a:rPr lang="en-US" sz="2400" dirty="0"/>
              <a:t>	</a:t>
            </a:r>
            <a:r>
              <a:rPr lang="en-US" sz="2400" dirty="0" smtClean="0"/>
              <a:t>	printf("Passed: Grade A\n"); </a:t>
            </a:r>
          </a:p>
          <a:p>
            <a:pPr>
              <a:buNone/>
            </a:pPr>
            <a:r>
              <a:rPr lang="en-US" sz="2400" dirty="0"/>
              <a:t>	</a:t>
            </a:r>
            <a:r>
              <a:rPr lang="en-US" sz="2400" dirty="0" smtClean="0"/>
              <a:t>else if (result &gt;= 60) </a:t>
            </a:r>
          </a:p>
          <a:p>
            <a:pPr>
              <a:buNone/>
            </a:pPr>
            <a:r>
              <a:rPr lang="en-US" sz="2400" dirty="0"/>
              <a:t>	</a:t>
            </a:r>
            <a:r>
              <a:rPr lang="en-US" sz="2400" dirty="0" smtClean="0"/>
              <a:t>	printf("Passed: Grade B\n"); </a:t>
            </a:r>
          </a:p>
          <a:p>
            <a:pPr>
              <a:buNone/>
            </a:pPr>
            <a:r>
              <a:rPr lang="en-US" sz="2400" dirty="0"/>
              <a:t>	</a:t>
            </a:r>
            <a:r>
              <a:rPr lang="en-US" sz="2400" dirty="0" smtClean="0"/>
              <a:t>else if (result &gt;= 45) </a:t>
            </a:r>
          </a:p>
          <a:p>
            <a:pPr>
              <a:buNone/>
            </a:pPr>
            <a:r>
              <a:rPr lang="en-US" sz="2400" dirty="0"/>
              <a:t>	</a:t>
            </a:r>
            <a:r>
              <a:rPr lang="en-US" sz="2400" dirty="0" smtClean="0"/>
              <a:t>	printf("Passed: Grade C\n"); </a:t>
            </a:r>
          </a:p>
          <a:p>
            <a:pPr>
              <a:buNone/>
            </a:pPr>
            <a:r>
              <a:rPr lang="en-US" sz="2400" dirty="0"/>
              <a:t>	</a:t>
            </a:r>
            <a:r>
              <a:rPr lang="en-US" sz="2400" dirty="0" smtClean="0"/>
              <a:t>else </a:t>
            </a:r>
          </a:p>
          <a:p>
            <a:pPr>
              <a:buNone/>
            </a:pPr>
            <a:r>
              <a:rPr lang="en-US" sz="2400" dirty="0"/>
              <a:t>	</a:t>
            </a:r>
            <a:r>
              <a:rPr lang="en-US" sz="2400" dirty="0" smtClean="0"/>
              <a:t>	printf("Failed\n");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685800"/>
            <a:ext cx="8229600" cy="5440363"/>
          </a:xfrm>
        </p:spPr>
        <p:txBody>
          <a:bodyPr>
            <a:normAutofit/>
          </a:bodyPr>
          <a:lstStyle/>
          <a:p>
            <a:pPr>
              <a:lnSpc>
                <a:spcPct val="150000"/>
              </a:lnSpc>
            </a:pPr>
            <a:r>
              <a:rPr lang="en-US" sz="2400" dirty="0" smtClean="0"/>
              <a:t>In </a:t>
            </a:r>
            <a:r>
              <a:rPr lang="en-US" sz="2400" dirty="0"/>
              <a:t>this example, all comparisons test a single variable called result. </a:t>
            </a:r>
            <a:endParaRPr lang="en-US" sz="2400" dirty="0" smtClean="0"/>
          </a:p>
          <a:p>
            <a:pPr>
              <a:lnSpc>
                <a:spcPct val="150000"/>
              </a:lnSpc>
            </a:pPr>
            <a:r>
              <a:rPr lang="en-US" sz="2400" dirty="0" smtClean="0"/>
              <a:t>In </a:t>
            </a:r>
            <a:r>
              <a:rPr lang="en-US" sz="2400" dirty="0"/>
              <a:t>other cases, each test may involve a different variable or some combination of tests. </a:t>
            </a:r>
            <a:endParaRPr lang="en-US" sz="2400" dirty="0" smtClean="0"/>
          </a:p>
          <a:p>
            <a:pPr>
              <a:lnSpc>
                <a:spcPct val="150000"/>
              </a:lnSpc>
            </a:pPr>
            <a:r>
              <a:rPr lang="en-US" sz="2400" dirty="0" smtClean="0"/>
              <a:t>The </a:t>
            </a:r>
            <a:r>
              <a:rPr lang="en-US" sz="2400" dirty="0"/>
              <a:t>same pattern can be used with more or fewer </a:t>
            </a:r>
            <a:r>
              <a:rPr lang="en-US" sz="2400" i="1" dirty="0"/>
              <a:t>else if</a:t>
            </a:r>
            <a:r>
              <a:rPr lang="en-US" sz="2400" dirty="0"/>
              <a:t>'s, and the final lone </a:t>
            </a:r>
            <a:r>
              <a:rPr lang="en-US" sz="2400" i="1" dirty="0"/>
              <a:t>else</a:t>
            </a:r>
            <a:r>
              <a:rPr lang="en-US" sz="2400" dirty="0"/>
              <a:t> may be left out. </a:t>
            </a:r>
            <a:endParaRPr lang="en-US" sz="2400" dirty="0" smtClean="0"/>
          </a:p>
          <a:p>
            <a:pPr>
              <a:lnSpc>
                <a:spcPct val="150000"/>
              </a:lnSpc>
            </a:pPr>
            <a:r>
              <a:rPr lang="en-US" sz="2400" dirty="0" smtClean="0"/>
              <a:t>It </a:t>
            </a:r>
            <a:r>
              <a:rPr lang="en-US" sz="2400" dirty="0"/>
              <a:t>is up to the programmer to devise the correct structure for each programming problem.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The </a:t>
            </a:r>
            <a:r>
              <a:rPr lang="en-US" sz="4000" i="1" dirty="0"/>
              <a:t>switch</a:t>
            </a:r>
            <a:r>
              <a:rPr lang="en-US" sz="4000" dirty="0"/>
              <a:t> Statement</a:t>
            </a:r>
          </a:p>
        </p:txBody>
      </p:sp>
      <p:sp>
        <p:nvSpPr>
          <p:cNvPr id="3" name="Content Placeholder 2"/>
          <p:cNvSpPr>
            <a:spLocks noGrp="1"/>
          </p:cNvSpPr>
          <p:nvPr>
            <p:ph sz="quarter" idx="13"/>
          </p:nvPr>
        </p:nvSpPr>
        <p:spPr/>
        <p:txBody>
          <a:bodyPr>
            <a:normAutofit/>
          </a:bodyPr>
          <a:lstStyle/>
          <a:p>
            <a:pPr marL="0" indent="0">
              <a:buNone/>
            </a:pPr>
            <a:r>
              <a:rPr lang="en-US" dirty="0" smtClean="0"/>
              <a:t>	</a:t>
            </a:r>
            <a:r>
              <a:rPr lang="en-US" sz="2400" dirty="0" smtClean="0"/>
              <a:t>This </a:t>
            </a:r>
            <a:r>
              <a:rPr lang="en-US" sz="2400" dirty="0"/>
              <a:t>is another form of the multi way decision. It is well structured, but can only be used </a:t>
            </a:r>
            <a:r>
              <a:rPr lang="en-US" sz="2400" dirty="0" smtClean="0"/>
              <a:t>in certain cases where :</a:t>
            </a:r>
          </a:p>
          <a:p>
            <a:r>
              <a:rPr lang="en-US" sz="2400" dirty="0"/>
              <a:t>Only one variable is tested, all branches must depend on the value of that variable. The variable must be an integral type. (int, long, short or char).</a:t>
            </a:r>
          </a:p>
          <a:p>
            <a:r>
              <a:rPr lang="en-US" sz="2400" dirty="0"/>
              <a:t>Each possible value of the variable can control a single branch. A final, catch all, default branch may optionally be used to trap all unspecified cases.</a:t>
            </a:r>
          </a:p>
          <a:p>
            <a:pPr marL="0" indent="0">
              <a:buNone/>
            </a:pPr>
            <a:endParaRPr lang="en-US" dirty="0"/>
          </a:p>
        </p:txBody>
      </p:sp>
    </p:spTree>
    <p:extLst>
      <p:ext uri="{BB962C8B-B14F-4D97-AF65-F5344CB8AC3E}">
        <p14:creationId xmlns:p14="http://schemas.microsoft.com/office/powerpoint/2010/main" xmlns="" val="325237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381000"/>
            <a:ext cx="8229600" cy="6553200"/>
          </a:xfrm>
        </p:spPr>
        <p:txBody>
          <a:bodyPr>
            <a:normAutofit/>
          </a:bodyPr>
          <a:lstStyle/>
          <a:p>
            <a:pPr marL="0" indent="0">
              <a:buNone/>
            </a:pPr>
            <a:r>
              <a:rPr lang="en-US" sz="1800" dirty="0" smtClean="0"/>
              <a:t>/* </a:t>
            </a:r>
            <a:r>
              <a:rPr lang="en-US" sz="1800" dirty="0"/>
              <a:t>Estimate a number as none, one, two, several, many */ </a:t>
            </a:r>
            <a:endParaRPr lang="en-US" sz="1800" dirty="0" smtClean="0"/>
          </a:p>
          <a:p>
            <a:pPr marL="0" indent="0">
              <a:buNone/>
            </a:pPr>
            <a:r>
              <a:rPr lang="en-US" sz="1800" dirty="0" smtClean="0"/>
              <a:t>	switch(number</a:t>
            </a:r>
            <a:r>
              <a:rPr lang="en-US" sz="1800" dirty="0"/>
              <a:t>) </a:t>
            </a:r>
            <a:endParaRPr lang="en-US" sz="1800" dirty="0" smtClean="0"/>
          </a:p>
          <a:p>
            <a:pPr marL="0" indent="0">
              <a:buNone/>
            </a:pPr>
            <a:r>
              <a:rPr lang="en-US" sz="1800" dirty="0" smtClean="0"/>
              <a:t>	{ </a:t>
            </a:r>
          </a:p>
          <a:p>
            <a:pPr marL="0" indent="0">
              <a:buNone/>
            </a:pPr>
            <a:r>
              <a:rPr lang="en-US" sz="1800" dirty="0"/>
              <a:t>	</a:t>
            </a:r>
            <a:r>
              <a:rPr lang="en-US" sz="1800" dirty="0" smtClean="0"/>
              <a:t>	case </a:t>
            </a:r>
            <a:r>
              <a:rPr lang="en-US" sz="1800" dirty="0"/>
              <a:t>0 : printf("None\n"); </a:t>
            </a:r>
            <a:endParaRPr lang="en-US" sz="1800" dirty="0" smtClean="0"/>
          </a:p>
          <a:p>
            <a:pPr marL="0" indent="0">
              <a:buNone/>
            </a:pPr>
            <a:r>
              <a:rPr lang="en-US" sz="1800" dirty="0"/>
              <a:t>	</a:t>
            </a:r>
            <a:r>
              <a:rPr lang="en-US" sz="1800" dirty="0" smtClean="0"/>
              <a:t>			break</a:t>
            </a:r>
            <a:r>
              <a:rPr lang="en-US" sz="1800" dirty="0"/>
              <a:t>; </a:t>
            </a:r>
            <a:endParaRPr lang="en-US" sz="1800" dirty="0" smtClean="0"/>
          </a:p>
          <a:p>
            <a:pPr marL="0" indent="0">
              <a:buNone/>
            </a:pPr>
            <a:r>
              <a:rPr lang="en-US" sz="1800" dirty="0"/>
              <a:t>	</a:t>
            </a:r>
            <a:r>
              <a:rPr lang="en-US" sz="1800" dirty="0" smtClean="0"/>
              <a:t>	case </a:t>
            </a:r>
            <a:r>
              <a:rPr lang="en-US" sz="1800" dirty="0"/>
              <a:t>1 : printf("One\n"); </a:t>
            </a:r>
            <a:endParaRPr lang="en-US" sz="1800" dirty="0" smtClean="0"/>
          </a:p>
          <a:p>
            <a:pPr marL="0" indent="0">
              <a:buNone/>
            </a:pPr>
            <a:r>
              <a:rPr lang="en-US" sz="1800" dirty="0"/>
              <a:t>	</a:t>
            </a:r>
            <a:r>
              <a:rPr lang="en-US" sz="1800" dirty="0" smtClean="0"/>
              <a:t>			break</a:t>
            </a:r>
            <a:r>
              <a:rPr lang="en-US" sz="1800" dirty="0"/>
              <a:t>; </a:t>
            </a:r>
            <a:endParaRPr lang="en-US" sz="1800" dirty="0" smtClean="0"/>
          </a:p>
          <a:p>
            <a:pPr marL="0" indent="0">
              <a:buNone/>
            </a:pPr>
            <a:r>
              <a:rPr lang="en-US" sz="1800" dirty="0"/>
              <a:t>	</a:t>
            </a:r>
            <a:r>
              <a:rPr lang="en-US" sz="1800" dirty="0" smtClean="0"/>
              <a:t>	case </a:t>
            </a:r>
            <a:r>
              <a:rPr lang="en-US" sz="1800" dirty="0"/>
              <a:t>2 : printf("Two\n"); </a:t>
            </a:r>
            <a:endParaRPr lang="en-US" sz="1800" dirty="0" smtClean="0"/>
          </a:p>
          <a:p>
            <a:pPr marL="0" indent="0">
              <a:buNone/>
            </a:pPr>
            <a:r>
              <a:rPr lang="en-US" sz="1800" dirty="0"/>
              <a:t>	</a:t>
            </a:r>
            <a:r>
              <a:rPr lang="en-US" sz="1800" dirty="0" smtClean="0"/>
              <a:t>			break</a:t>
            </a:r>
            <a:r>
              <a:rPr lang="en-US" sz="1800" dirty="0"/>
              <a:t>; </a:t>
            </a:r>
            <a:endParaRPr lang="en-US" sz="1800" dirty="0" smtClean="0"/>
          </a:p>
          <a:p>
            <a:pPr marL="0" indent="0">
              <a:buNone/>
            </a:pPr>
            <a:r>
              <a:rPr lang="en-US" sz="1800" dirty="0"/>
              <a:t>	</a:t>
            </a:r>
            <a:r>
              <a:rPr lang="en-US" sz="1800" dirty="0" smtClean="0"/>
              <a:t>	case </a:t>
            </a:r>
            <a:r>
              <a:rPr lang="en-US" sz="1800" dirty="0"/>
              <a:t>3 : </a:t>
            </a:r>
            <a:endParaRPr lang="en-US" sz="1800" dirty="0" smtClean="0"/>
          </a:p>
          <a:p>
            <a:pPr marL="0" indent="0">
              <a:buNone/>
            </a:pPr>
            <a:r>
              <a:rPr lang="en-US" sz="1800" dirty="0"/>
              <a:t>	</a:t>
            </a:r>
            <a:r>
              <a:rPr lang="en-US" sz="1800" dirty="0" smtClean="0"/>
              <a:t>	case </a:t>
            </a:r>
            <a:r>
              <a:rPr lang="en-US" sz="1800" dirty="0"/>
              <a:t>4 : </a:t>
            </a:r>
            <a:endParaRPr lang="en-US" sz="1800" dirty="0" smtClean="0"/>
          </a:p>
          <a:p>
            <a:pPr marL="0" indent="0">
              <a:buNone/>
            </a:pPr>
            <a:r>
              <a:rPr lang="en-US" sz="1800" dirty="0"/>
              <a:t>	</a:t>
            </a:r>
            <a:r>
              <a:rPr lang="en-US" sz="1800" dirty="0" smtClean="0"/>
              <a:t>	case </a:t>
            </a:r>
            <a:r>
              <a:rPr lang="en-US" sz="1800" dirty="0"/>
              <a:t>5 : printf("Several\n"); </a:t>
            </a:r>
            <a:endParaRPr lang="en-US" sz="1800" dirty="0" smtClean="0"/>
          </a:p>
          <a:p>
            <a:pPr marL="0" indent="0">
              <a:buNone/>
            </a:pPr>
            <a:r>
              <a:rPr lang="en-US" sz="1800" dirty="0"/>
              <a:t>	</a:t>
            </a:r>
            <a:r>
              <a:rPr lang="en-US" sz="1800" dirty="0" smtClean="0"/>
              <a:t>			break</a:t>
            </a:r>
            <a:r>
              <a:rPr lang="en-US" sz="1800" dirty="0"/>
              <a:t>; </a:t>
            </a:r>
            <a:endParaRPr lang="en-US" sz="1800" dirty="0" smtClean="0"/>
          </a:p>
          <a:p>
            <a:pPr marL="0" indent="0">
              <a:buNone/>
            </a:pPr>
            <a:r>
              <a:rPr lang="en-US" sz="1800" dirty="0"/>
              <a:t>	</a:t>
            </a:r>
            <a:r>
              <a:rPr lang="en-US" sz="1800" dirty="0" smtClean="0"/>
              <a:t>	default </a:t>
            </a:r>
            <a:r>
              <a:rPr lang="en-US" sz="1800" dirty="0"/>
              <a:t>: printf("Many\n"); </a:t>
            </a:r>
            <a:endParaRPr lang="en-US" sz="1800" dirty="0" smtClean="0"/>
          </a:p>
          <a:p>
            <a:pPr marL="0" indent="0">
              <a:buNone/>
            </a:pPr>
            <a:r>
              <a:rPr lang="en-US" sz="1800" dirty="0"/>
              <a:t>	</a:t>
            </a:r>
            <a:r>
              <a:rPr lang="en-US" sz="1800" dirty="0" smtClean="0"/>
              <a:t>			break</a:t>
            </a:r>
            <a:r>
              <a:rPr lang="en-US" sz="1800" dirty="0"/>
              <a:t>; </a:t>
            </a:r>
            <a:endParaRPr lang="en-US" sz="1800" dirty="0" smtClean="0"/>
          </a:p>
          <a:p>
            <a:pPr marL="0" indent="0">
              <a:buNone/>
            </a:pPr>
            <a:r>
              <a:rPr lang="en-US" sz="1800" dirty="0"/>
              <a:t>	</a:t>
            </a:r>
            <a:r>
              <a:rPr lang="en-US" sz="1800" dirty="0" smtClean="0"/>
              <a:t>} </a:t>
            </a:r>
          </a:p>
        </p:txBody>
      </p:sp>
    </p:spTree>
    <p:extLst>
      <p:ext uri="{BB962C8B-B14F-4D97-AF65-F5344CB8AC3E}">
        <p14:creationId xmlns:p14="http://schemas.microsoft.com/office/powerpoint/2010/main" xmlns="" val="32079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609600"/>
            <a:ext cx="8229600" cy="5516563"/>
          </a:xfrm>
        </p:spPr>
        <p:txBody>
          <a:bodyPr/>
          <a:lstStyle/>
          <a:p>
            <a:pPr marL="0" indent="0">
              <a:buNone/>
            </a:pPr>
            <a:r>
              <a:rPr lang="en-US" dirty="0" smtClean="0"/>
              <a:t>	</a:t>
            </a:r>
            <a:r>
              <a:rPr lang="en-US" sz="2400" dirty="0" smtClean="0"/>
              <a:t>Each </a:t>
            </a:r>
            <a:r>
              <a:rPr lang="en-US" sz="2400" dirty="0"/>
              <a:t>interesting case is listed with a corresponding action. The </a:t>
            </a:r>
            <a:r>
              <a:rPr lang="en-US" sz="2400" i="1" dirty="0"/>
              <a:t>break</a:t>
            </a:r>
            <a:r>
              <a:rPr lang="en-US" sz="2400" dirty="0"/>
              <a:t> statement prevents any further statements from being executed by leaving the </a:t>
            </a:r>
            <a:r>
              <a:rPr lang="en-US" sz="2400" i="1" dirty="0"/>
              <a:t>switch</a:t>
            </a:r>
            <a:r>
              <a:rPr lang="en-US" sz="2400" dirty="0"/>
              <a:t>. Since case 3 and case 4 have no following </a:t>
            </a:r>
            <a:r>
              <a:rPr lang="en-US" sz="2400" i="1" dirty="0"/>
              <a:t>break</a:t>
            </a:r>
            <a:r>
              <a:rPr lang="en-US" sz="2400" dirty="0"/>
              <a:t>, they continue on allowing the same action for several values of number</a:t>
            </a:r>
            <a:r>
              <a:rPr lang="en-US" sz="2400" dirty="0" smtClean="0"/>
              <a:t>.</a:t>
            </a:r>
          </a:p>
          <a:p>
            <a:pPr marL="0" indent="0">
              <a:buNone/>
            </a:pPr>
            <a:r>
              <a:rPr lang="en-US" sz="2400" dirty="0"/>
              <a:t>	Both </a:t>
            </a:r>
            <a:r>
              <a:rPr lang="en-US" sz="2400" i="1" dirty="0"/>
              <a:t>if</a:t>
            </a:r>
            <a:r>
              <a:rPr lang="en-US" sz="2400" dirty="0"/>
              <a:t> and </a:t>
            </a:r>
            <a:r>
              <a:rPr lang="en-US" sz="2400" i="1" dirty="0"/>
              <a:t>switch</a:t>
            </a:r>
            <a:r>
              <a:rPr lang="en-US" sz="2400" dirty="0"/>
              <a:t> constructs allow the programmer to make a selection from a number of possible actions.</a:t>
            </a:r>
          </a:p>
        </p:txBody>
      </p:sp>
    </p:spTree>
    <p:extLst>
      <p:ext uri="{BB962C8B-B14F-4D97-AF65-F5344CB8AC3E}">
        <p14:creationId xmlns:p14="http://schemas.microsoft.com/office/powerpoint/2010/main" xmlns="" val="165270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indent="0">
              <a:buNone/>
            </a:pPr>
            <a:r>
              <a:rPr lang="en-US" dirty="0" smtClean="0"/>
              <a:t>	</a:t>
            </a:r>
            <a:r>
              <a:rPr lang="en-US" sz="2400" dirty="0" smtClean="0"/>
              <a:t>The </a:t>
            </a:r>
            <a:r>
              <a:rPr lang="en-US" sz="2400" dirty="0"/>
              <a:t>other main type of control statement is the loop. Loops allow a statement, or block of statements, to be repeated. Computers are very good at repeating simple tasks many times, the loop is C's way of achieving this.</a:t>
            </a:r>
          </a:p>
        </p:txBody>
      </p:sp>
    </p:spTree>
    <p:extLst>
      <p:ext uri="{BB962C8B-B14F-4D97-AF65-F5344CB8AC3E}">
        <p14:creationId xmlns:p14="http://schemas.microsoft.com/office/powerpoint/2010/main" xmlns="" val="348556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sz="4000" dirty="0" smtClean="0"/>
              <a:t>Loops</a:t>
            </a:r>
            <a:endParaRPr lang="en-US" sz="4000" dirty="0"/>
          </a:p>
        </p:txBody>
      </p:sp>
      <p:sp>
        <p:nvSpPr>
          <p:cNvPr id="3" name="Content Placeholder 2"/>
          <p:cNvSpPr>
            <a:spLocks noGrp="1"/>
          </p:cNvSpPr>
          <p:nvPr>
            <p:ph sz="quarter" idx="13"/>
          </p:nvPr>
        </p:nvSpPr>
        <p:spPr>
          <a:xfrm>
            <a:off x="457200" y="914400"/>
            <a:ext cx="8229600" cy="5715000"/>
          </a:xfrm>
        </p:spPr>
        <p:txBody>
          <a:bodyPr>
            <a:normAutofit/>
          </a:bodyPr>
          <a:lstStyle/>
          <a:p>
            <a:pPr marL="0" indent="0">
              <a:buNone/>
            </a:pPr>
            <a:r>
              <a:rPr lang="en-US" dirty="0" smtClean="0"/>
              <a:t>	</a:t>
            </a:r>
            <a:r>
              <a:rPr lang="en-US" sz="2400" dirty="0" smtClean="0"/>
              <a:t>C </a:t>
            </a:r>
            <a:r>
              <a:rPr lang="en-US" sz="2400" dirty="0"/>
              <a:t>gives you a choice of three types of loop, </a:t>
            </a:r>
            <a:r>
              <a:rPr lang="en-US" sz="2400" i="1" dirty="0"/>
              <a:t>while</a:t>
            </a:r>
            <a:r>
              <a:rPr lang="en-US" sz="2400" dirty="0"/>
              <a:t>, </a:t>
            </a:r>
            <a:r>
              <a:rPr lang="en-US" sz="2400" i="1" dirty="0"/>
              <a:t>do while</a:t>
            </a:r>
            <a:r>
              <a:rPr lang="en-US" sz="2400" dirty="0"/>
              <a:t> and </a:t>
            </a:r>
            <a:r>
              <a:rPr lang="en-US" sz="2400" i="1" dirty="0"/>
              <a:t>for</a:t>
            </a:r>
            <a:r>
              <a:rPr lang="en-US" sz="2400" dirty="0" smtClean="0"/>
              <a:t>.</a:t>
            </a:r>
          </a:p>
          <a:p>
            <a:r>
              <a:rPr lang="en-US" sz="2400" dirty="0"/>
              <a:t>The </a:t>
            </a:r>
            <a:r>
              <a:rPr lang="en-US" sz="2400" i="1" dirty="0"/>
              <a:t>while</a:t>
            </a:r>
            <a:r>
              <a:rPr lang="en-US" sz="2400" dirty="0"/>
              <a:t> loop keeps repeating an action until an associated test returns false. This is useful where the programmer does not know in advance how many times the loop will be traversed.</a:t>
            </a:r>
          </a:p>
          <a:p>
            <a:r>
              <a:rPr lang="en-US" sz="2400" dirty="0"/>
              <a:t>The </a:t>
            </a:r>
            <a:r>
              <a:rPr lang="en-US" sz="2400" i="1" dirty="0"/>
              <a:t>do while</a:t>
            </a:r>
            <a:r>
              <a:rPr lang="en-US" sz="2400" dirty="0"/>
              <a:t> loops is similar, but the test occurs after the loop body is executed. This ensures that the loop body is run at least once.</a:t>
            </a:r>
          </a:p>
          <a:p>
            <a:r>
              <a:rPr lang="en-US" sz="2400" dirty="0"/>
              <a:t>The </a:t>
            </a:r>
            <a:r>
              <a:rPr lang="en-US" sz="2400" i="1" dirty="0"/>
              <a:t>for</a:t>
            </a:r>
            <a:r>
              <a:rPr lang="en-US" sz="2400" dirty="0"/>
              <a:t> loop is frequently used, usually where the loop will be traversed a fixed number of times. It is very flexible, and novice programmers should take care not to abuse the power it offers.</a:t>
            </a:r>
          </a:p>
          <a:p>
            <a:pPr marL="0" indent="0">
              <a:buNone/>
            </a:pPr>
            <a:endParaRPr lang="en-US" dirty="0"/>
          </a:p>
        </p:txBody>
      </p:sp>
    </p:spTree>
    <p:extLst>
      <p:ext uri="{BB962C8B-B14F-4D97-AF65-F5344CB8AC3E}">
        <p14:creationId xmlns:p14="http://schemas.microsoft.com/office/powerpoint/2010/main" xmlns="" val="394842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The </a:t>
            </a:r>
            <a:r>
              <a:rPr lang="en-US" sz="4000" i="1" dirty="0"/>
              <a:t>while</a:t>
            </a:r>
            <a:r>
              <a:rPr lang="en-US" sz="4000" dirty="0"/>
              <a:t> Loop</a:t>
            </a:r>
          </a:p>
        </p:txBody>
      </p:sp>
      <p:sp>
        <p:nvSpPr>
          <p:cNvPr id="3" name="Content Placeholder 2"/>
          <p:cNvSpPr>
            <a:spLocks noGrp="1"/>
          </p:cNvSpPr>
          <p:nvPr>
            <p:ph sz="quarter" idx="13"/>
          </p:nvPr>
        </p:nvSpPr>
        <p:spPr/>
        <p:txBody>
          <a:bodyPr>
            <a:normAutofit/>
          </a:bodyPr>
          <a:lstStyle/>
          <a:p>
            <a:pPr marL="0" indent="0">
              <a:buNone/>
            </a:pPr>
            <a:r>
              <a:rPr lang="en-US" dirty="0" smtClean="0"/>
              <a:t>	</a:t>
            </a:r>
            <a:r>
              <a:rPr lang="en-US" sz="2400" dirty="0" smtClean="0"/>
              <a:t>The </a:t>
            </a:r>
            <a:r>
              <a:rPr lang="en-US" sz="2400" dirty="0"/>
              <a:t>while loop repeats a statement until the test at the top proves false</a:t>
            </a:r>
            <a:r>
              <a:rPr lang="en-US" sz="2400" dirty="0" smtClean="0"/>
              <a:t>.</a:t>
            </a:r>
          </a:p>
          <a:p>
            <a:pPr marL="0" indent="0">
              <a:buNone/>
            </a:pPr>
            <a:r>
              <a:rPr lang="en-US" sz="2400" dirty="0" smtClean="0"/>
              <a:t>while ( </a:t>
            </a:r>
            <a:r>
              <a:rPr lang="en-US" sz="2400" dirty="0" smtClean="0"/>
              <a:t>i</a:t>
            </a:r>
            <a:r>
              <a:rPr lang="en-US" sz="2400" dirty="0" smtClean="0"/>
              <a:t> &lt; 10) </a:t>
            </a:r>
          </a:p>
          <a:p>
            <a:pPr marL="0" indent="0">
              <a:buNone/>
            </a:pPr>
            <a:r>
              <a:rPr lang="en-US" sz="2400" dirty="0" smtClean="0"/>
              <a:t>{ </a:t>
            </a:r>
          </a:p>
          <a:p>
            <a:pPr marL="0" indent="0">
              <a:buNone/>
            </a:pPr>
            <a:r>
              <a:rPr lang="en-US" sz="2400" dirty="0" smtClean="0"/>
              <a:t>	printf</a:t>
            </a:r>
            <a:r>
              <a:rPr lang="en-US" sz="2400" dirty="0" smtClean="0"/>
              <a:t>("%d\n", </a:t>
            </a:r>
            <a:r>
              <a:rPr lang="en-US" sz="2400" dirty="0" err="1" smtClean="0"/>
              <a:t>i</a:t>
            </a:r>
            <a:r>
              <a:rPr lang="en-US" sz="2400" dirty="0" smtClean="0"/>
              <a:t>);</a:t>
            </a:r>
          </a:p>
          <a:p>
            <a:pPr marL="0" indent="0">
              <a:buNone/>
            </a:pPr>
            <a:r>
              <a:rPr lang="en-US" sz="2400" dirty="0" smtClean="0"/>
              <a:t>	</a:t>
            </a:r>
            <a:r>
              <a:rPr lang="en-US" sz="2400" dirty="0" err="1" smtClean="0"/>
              <a:t>i</a:t>
            </a:r>
            <a:r>
              <a:rPr lang="en-US" sz="2400" dirty="0" smtClean="0"/>
              <a:t>++; </a:t>
            </a:r>
            <a:r>
              <a:rPr lang="en-US" sz="2400" dirty="0" smtClean="0"/>
              <a:t>	</a:t>
            </a:r>
            <a:endParaRPr lang="en-US" sz="2400" dirty="0" smtClean="0"/>
          </a:p>
          <a:p>
            <a:pPr marL="0" indent="0">
              <a:buNone/>
            </a:pPr>
            <a:r>
              <a:rPr lang="en-US" sz="2400" dirty="0" smtClean="0"/>
              <a:t>}</a:t>
            </a:r>
            <a:endParaRPr lang="en-US" sz="2400" dirty="0" smtClean="0"/>
          </a:p>
        </p:txBody>
      </p:sp>
    </p:spTree>
    <p:extLst>
      <p:ext uri="{BB962C8B-B14F-4D97-AF65-F5344CB8AC3E}">
        <p14:creationId xmlns:p14="http://schemas.microsoft.com/office/powerpoint/2010/main" xmlns="" val="174112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What is a Program….?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924800" cy="1143000"/>
          </a:xfrm>
        </p:spPr>
        <p:txBody>
          <a:bodyPr/>
          <a:lstStyle/>
          <a:p>
            <a:r>
              <a:rPr lang="en-US" sz="4000" dirty="0" smtClean="0">
                <a:solidFill>
                  <a:srgbClr val="FFFFFF"/>
                </a:solidFill>
              </a:rPr>
              <a:t>The </a:t>
            </a:r>
            <a:r>
              <a:rPr lang="en-US" sz="4000" i="1" dirty="0" smtClean="0">
                <a:solidFill>
                  <a:srgbClr val="FFFFFF"/>
                </a:solidFill>
              </a:rPr>
              <a:t>DO</a:t>
            </a:r>
            <a:r>
              <a:rPr lang="en-US" sz="4000" dirty="0" smtClean="0">
                <a:solidFill>
                  <a:srgbClr val="FFFFFF"/>
                </a:solidFill>
              </a:rPr>
              <a:t> </a:t>
            </a:r>
            <a:r>
              <a:rPr lang="en-US" sz="4000" i="1" dirty="0" smtClean="0">
                <a:solidFill>
                  <a:srgbClr val="FFFFFF"/>
                </a:solidFill>
              </a:rPr>
              <a:t>while</a:t>
            </a:r>
            <a:r>
              <a:rPr lang="en-US" sz="4000" dirty="0" smtClean="0">
                <a:solidFill>
                  <a:srgbClr val="FFFFFF"/>
                </a:solidFill>
              </a:rPr>
              <a:t> </a:t>
            </a:r>
            <a:r>
              <a:rPr lang="en-US" sz="4000" dirty="0" smtClean="0">
                <a:solidFill>
                  <a:srgbClr val="FFFFFF"/>
                </a:solidFill>
              </a:rPr>
              <a:t>Loop</a:t>
            </a:r>
            <a:endParaRPr lang="en-US" dirty="0"/>
          </a:p>
        </p:txBody>
      </p:sp>
      <p:sp>
        <p:nvSpPr>
          <p:cNvPr id="3" name="Content Placeholder 2"/>
          <p:cNvSpPr>
            <a:spLocks noGrp="1"/>
          </p:cNvSpPr>
          <p:nvPr>
            <p:ph sz="quarter" idx="13"/>
          </p:nvPr>
        </p:nvSpPr>
        <p:spPr>
          <a:xfrm>
            <a:off x="609600" y="2057400"/>
            <a:ext cx="7924800" cy="4114800"/>
          </a:xfrm>
        </p:spPr>
        <p:txBody>
          <a:bodyPr>
            <a:normAutofit/>
          </a:bodyPr>
          <a:lstStyle/>
          <a:p>
            <a:pPr>
              <a:buNone/>
            </a:pPr>
            <a:r>
              <a:rPr lang="en-US" sz="2400" dirty="0" smtClean="0"/>
              <a:t>		This </a:t>
            </a:r>
            <a:r>
              <a:rPr lang="en-US" sz="2400" dirty="0" smtClean="0"/>
              <a:t>is very similar to the while loop except that the test occurs at the end of the loop body. This guarantees that the loop is executed at least once before continuing. Such a setup is frequently used where data is to be read. The test then verifies the data, and loops back to read again if it was unacceptable.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pPr marL="0" indent="0">
              <a:buNone/>
            </a:pPr>
            <a:r>
              <a:rPr lang="en-US" sz="2400" dirty="0" smtClean="0"/>
              <a:t>do</a:t>
            </a:r>
          </a:p>
          <a:p>
            <a:pPr marL="0" indent="0">
              <a:buNone/>
            </a:pPr>
            <a:r>
              <a:rPr lang="en-US" sz="2400" dirty="0" smtClean="0"/>
              <a:t>{ </a:t>
            </a:r>
            <a:endParaRPr lang="en-US" sz="2400" dirty="0" smtClean="0"/>
          </a:p>
          <a:p>
            <a:pPr marL="0" indent="0">
              <a:buNone/>
            </a:pPr>
            <a:r>
              <a:rPr lang="en-US" sz="2400" dirty="0" smtClean="0"/>
              <a:t>	printf("%d\n", </a:t>
            </a:r>
            <a:r>
              <a:rPr lang="en-US" sz="2400" dirty="0" err="1" smtClean="0"/>
              <a:t>i</a:t>
            </a:r>
            <a:r>
              <a:rPr lang="en-US" sz="2400" dirty="0" smtClean="0"/>
              <a:t>);</a:t>
            </a:r>
          </a:p>
          <a:p>
            <a:pPr marL="0" indent="0">
              <a:buNone/>
            </a:pPr>
            <a:r>
              <a:rPr lang="en-US" sz="2400" dirty="0" smtClean="0"/>
              <a:t>	</a:t>
            </a:r>
            <a:r>
              <a:rPr lang="en-US" sz="2400" dirty="0" err="1" smtClean="0"/>
              <a:t>i</a:t>
            </a:r>
            <a:r>
              <a:rPr lang="en-US" sz="2400" dirty="0" smtClean="0"/>
              <a:t>++; 	</a:t>
            </a:r>
          </a:p>
          <a:p>
            <a:pPr marL="0" indent="0">
              <a:buNone/>
            </a:pPr>
            <a:r>
              <a:rPr lang="en-US" sz="2400" dirty="0" smtClean="0"/>
              <a:t>}</a:t>
            </a:r>
            <a:r>
              <a:rPr lang="en-US" sz="2400" dirty="0" smtClean="0"/>
              <a:t> while ( </a:t>
            </a:r>
            <a:r>
              <a:rPr lang="en-US" sz="2400" dirty="0" err="1" smtClean="0"/>
              <a:t>i</a:t>
            </a:r>
            <a:r>
              <a:rPr lang="en-US" sz="2400" dirty="0" smtClean="0"/>
              <a:t> &lt; 10) </a:t>
            </a:r>
            <a:r>
              <a:rPr lang="en-US" sz="2400" dirty="0" smtClean="0"/>
              <a:t>;</a:t>
            </a:r>
            <a:endParaRPr lang="en-US" sz="2400" dirty="0" smtClean="0"/>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a:t>
            </a:r>
            <a:r>
              <a:rPr lang="en-US" sz="4000" i="1" dirty="0" smtClean="0"/>
              <a:t>for</a:t>
            </a:r>
            <a:r>
              <a:rPr lang="en-US" sz="4000" dirty="0" smtClean="0"/>
              <a:t> </a:t>
            </a:r>
            <a:r>
              <a:rPr lang="en-US" sz="4000" dirty="0" smtClean="0"/>
              <a:t>Loop</a:t>
            </a:r>
            <a:endParaRPr lang="en-US" sz="4000" dirty="0"/>
          </a:p>
        </p:txBody>
      </p:sp>
      <p:sp>
        <p:nvSpPr>
          <p:cNvPr id="3" name="Content Placeholder 2"/>
          <p:cNvSpPr>
            <a:spLocks noGrp="1"/>
          </p:cNvSpPr>
          <p:nvPr>
            <p:ph sz="quarter" idx="13"/>
          </p:nvPr>
        </p:nvSpPr>
        <p:spPr/>
        <p:txBody>
          <a:bodyPr>
            <a:normAutofit/>
          </a:bodyPr>
          <a:lstStyle/>
          <a:p>
            <a:pPr>
              <a:buNone/>
            </a:pPr>
            <a:r>
              <a:rPr lang="en-US" sz="2400" dirty="0" smtClean="0"/>
              <a:t>		The </a:t>
            </a:r>
            <a:r>
              <a:rPr lang="en-US" sz="2400" dirty="0" smtClean="0"/>
              <a:t>for loop works well where the number of iterations of the loop is known before the loop is entered. The head of the loop consists </a:t>
            </a:r>
            <a:r>
              <a:rPr lang="en-US" sz="2400" dirty="0" smtClean="0"/>
              <a:t>of </a:t>
            </a:r>
            <a:r>
              <a:rPr lang="en-US" sz="2400" dirty="0" smtClean="0"/>
              <a:t>three parts separated by semicolons. </a:t>
            </a:r>
            <a:endParaRPr lang="en-US" sz="2400" dirty="0" smtClean="0"/>
          </a:p>
          <a:p>
            <a:r>
              <a:rPr lang="en-US" sz="2400" dirty="0" smtClean="0"/>
              <a:t>The first is run before the loop is entered. This is usually the </a:t>
            </a:r>
            <a:r>
              <a:rPr lang="en-US" sz="2400" dirty="0" smtClean="0"/>
              <a:t>initialization </a:t>
            </a:r>
            <a:r>
              <a:rPr lang="en-US" sz="2400" dirty="0" smtClean="0"/>
              <a:t>of the loop variable. </a:t>
            </a:r>
          </a:p>
          <a:p>
            <a:r>
              <a:rPr lang="en-US" sz="2400" dirty="0" smtClean="0"/>
              <a:t>The second is a test, the loop is exited when this returns false. </a:t>
            </a:r>
          </a:p>
          <a:p>
            <a:r>
              <a:rPr lang="en-US" sz="2400" dirty="0" smtClean="0"/>
              <a:t>The third is a statement to be run every time the loop body is completed. This is usually an increment of the loop counter. </a:t>
            </a:r>
          </a:p>
          <a:p>
            <a:pPr>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pPr>
              <a:buNone/>
            </a:pPr>
            <a:r>
              <a:rPr lang="en-US" sz="2400" dirty="0" smtClean="0"/>
              <a:t>	</a:t>
            </a:r>
            <a:r>
              <a:rPr lang="en-US" sz="2400" dirty="0" smtClean="0"/>
              <a:t>for(</a:t>
            </a:r>
            <a:r>
              <a:rPr lang="en-US" sz="2400" dirty="0" err="1" smtClean="0"/>
              <a:t>i</a:t>
            </a:r>
            <a:r>
              <a:rPr lang="en-US" sz="2400" dirty="0" smtClean="0"/>
              <a:t>=0;i&lt;10;i++)</a:t>
            </a:r>
          </a:p>
          <a:p>
            <a:pPr>
              <a:buNone/>
            </a:pPr>
            <a:r>
              <a:rPr lang="en-US" sz="2400" dirty="0" smtClean="0"/>
              <a:t>	{</a:t>
            </a:r>
          </a:p>
          <a:p>
            <a:pPr>
              <a:buNone/>
            </a:pPr>
            <a:r>
              <a:rPr lang="en-US" sz="2400" dirty="0" smtClean="0"/>
              <a:t>	</a:t>
            </a:r>
            <a:r>
              <a:rPr lang="en-US" sz="2400" dirty="0" smtClean="0"/>
              <a:t>	printf(“\n %d”, </a:t>
            </a:r>
            <a:r>
              <a:rPr lang="en-US" sz="2400" dirty="0" err="1" smtClean="0"/>
              <a:t>i</a:t>
            </a:r>
            <a:r>
              <a:rPr lang="en-US" sz="2400" dirty="0" smtClean="0"/>
              <a:t>);</a:t>
            </a:r>
          </a:p>
          <a:p>
            <a:pPr>
              <a:buNone/>
            </a:pPr>
            <a:r>
              <a:rPr lang="en-US" sz="2400" dirty="0" smtClean="0"/>
              <a:t>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buNone/>
            </a:pPr>
            <a:r>
              <a:rPr lang="en-US" dirty="0" smtClean="0"/>
              <a:t>	</a:t>
            </a:r>
            <a:r>
              <a:rPr lang="en-US" sz="2400" dirty="0" smtClean="0"/>
              <a:t>	The </a:t>
            </a:r>
            <a:r>
              <a:rPr lang="en-US" sz="2400" dirty="0" smtClean="0"/>
              <a:t>three statements at the head of a for loop usually do just one thing each, however any of them can be left blank. A blank first or last statement will mean no </a:t>
            </a:r>
            <a:r>
              <a:rPr lang="en-US" sz="2400" dirty="0" smtClean="0"/>
              <a:t>initialization </a:t>
            </a:r>
            <a:r>
              <a:rPr lang="en-US" sz="2400" dirty="0" smtClean="0"/>
              <a:t>or running increment. A blank comparison statement will always be treated as true. This will cause the loop to run indefinitely unless interrupted by some other means. This might be a return or a break statement.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buNone/>
            </a:pPr>
            <a:r>
              <a:rPr lang="en-US" sz="2400" dirty="0" smtClean="0"/>
              <a:t>		It </a:t>
            </a:r>
            <a:r>
              <a:rPr lang="en-US" sz="2400" dirty="0" smtClean="0"/>
              <a:t>is also possible to squeeze several statements into the first or third position, separating them with commas. This allows a loop with more than one controlling variable. The example below illustrates the definition of such a loop, with variables hi and lo starting at </a:t>
            </a:r>
            <a:r>
              <a:rPr lang="en-US" sz="2400" dirty="0" smtClean="0"/>
              <a:t>100 </a:t>
            </a:r>
            <a:r>
              <a:rPr lang="en-US" sz="2400" dirty="0" smtClean="0"/>
              <a:t>and 0 respectively and converging. </a:t>
            </a:r>
            <a:endParaRPr lang="en-US" sz="2400" dirty="0" smtClean="0"/>
          </a:p>
          <a:p>
            <a:pPr>
              <a:buNone/>
            </a:pPr>
            <a:endParaRPr lang="en-US" sz="2400" dirty="0" smtClean="0"/>
          </a:p>
          <a:p>
            <a:pPr>
              <a:buNone/>
            </a:pPr>
            <a:r>
              <a:rPr lang="en-US" sz="2400" dirty="0" smtClean="0"/>
              <a:t>	for </a:t>
            </a:r>
            <a:r>
              <a:rPr lang="en-US" sz="2400" dirty="0" smtClean="0"/>
              <a:t>(hi = 100, lo = 0; hi &gt;= lo; hi--, lo++)</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a:t>
            </a:r>
            <a:r>
              <a:rPr lang="en-US" sz="4000" i="1" dirty="0" smtClean="0"/>
              <a:t>break</a:t>
            </a:r>
            <a:r>
              <a:rPr lang="en-US" sz="4000" dirty="0" smtClean="0"/>
              <a:t> </a:t>
            </a:r>
            <a:r>
              <a:rPr lang="en-US" sz="4000" dirty="0" smtClean="0"/>
              <a:t>Statement</a:t>
            </a:r>
            <a:endParaRPr lang="en-US" sz="4000" dirty="0"/>
          </a:p>
        </p:txBody>
      </p:sp>
      <p:sp>
        <p:nvSpPr>
          <p:cNvPr id="3" name="Content Placeholder 2"/>
          <p:cNvSpPr>
            <a:spLocks noGrp="1"/>
          </p:cNvSpPr>
          <p:nvPr>
            <p:ph sz="quarter" idx="13"/>
          </p:nvPr>
        </p:nvSpPr>
        <p:spPr/>
        <p:txBody>
          <a:bodyPr/>
          <a:lstStyle/>
          <a:p>
            <a:pPr>
              <a:buNone/>
            </a:pPr>
            <a:r>
              <a:rPr lang="en-US" dirty="0" smtClean="0"/>
              <a:t>		</a:t>
            </a:r>
            <a:r>
              <a:rPr lang="en-US" sz="2400" dirty="0" smtClean="0"/>
              <a:t>We </a:t>
            </a:r>
            <a:r>
              <a:rPr lang="en-US" sz="2400" dirty="0" smtClean="0"/>
              <a:t>have already met break in the discussion of the switch statement. It is used to exit from a loop or a switch, control passing to the first </a:t>
            </a:r>
            <a:r>
              <a:rPr lang="en-US" sz="2400" dirty="0" smtClean="0"/>
              <a:t>statement </a:t>
            </a:r>
            <a:r>
              <a:rPr lang="en-US" sz="2400" dirty="0" smtClean="0"/>
              <a:t>beyond the loop or a switch. </a:t>
            </a:r>
            <a:endParaRPr lang="en-US" sz="2400" dirty="0" smtClean="0"/>
          </a:p>
          <a:p>
            <a:pPr>
              <a:buNone/>
            </a:pPr>
            <a:endParaRPr lang="en-US" sz="2400" dirty="0" smtClean="0"/>
          </a:p>
          <a:p>
            <a:pPr>
              <a:buNone/>
            </a:pPr>
            <a:r>
              <a:rPr lang="en-US" sz="2400" dirty="0" smtClean="0"/>
              <a:t>		With </a:t>
            </a:r>
            <a:r>
              <a:rPr lang="en-US" sz="2400" dirty="0" smtClean="0"/>
              <a:t>loops, break can be used to force an early exit from the loop, or to implement a loop with a test to exit in the middle of the loop body. A break within a loop should always be protected within an if statement which provides the test to control the exit condition.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a:t>
            </a:r>
            <a:r>
              <a:rPr lang="en-US" sz="4000" i="1" dirty="0" smtClean="0"/>
              <a:t>continue</a:t>
            </a:r>
            <a:r>
              <a:rPr lang="en-US" sz="4000" dirty="0" smtClean="0"/>
              <a:t> </a:t>
            </a:r>
            <a:r>
              <a:rPr lang="en-US" sz="4000" dirty="0" smtClean="0"/>
              <a:t>Statement</a:t>
            </a:r>
            <a:endParaRPr lang="en-US" sz="4000" dirty="0"/>
          </a:p>
        </p:txBody>
      </p:sp>
      <p:sp>
        <p:nvSpPr>
          <p:cNvPr id="3" name="Content Placeholder 2"/>
          <p:cNvSpPr>
            <a:spLocks noGrp="1"/>
          </p:cNvSpPr>
          <p:nvPr>
            <p:ph sz="quarter" idx="13"/>
          </p:nvPr>
        </p:nvSpPr>
        <p:spPr/>
        <p:txBody>
          <a:bodyPr>
            <a:normAutofit/>
          </a:bodyPr>
          <a:lstStyle/>
          <a:p>
            <a:pPr>
              <a:buNone/>
            </a:pPr>
            <a:r>
              <a:rPr lang="en-US" sz="2400" dirty="0" smtClean="0"/>
              <a:t>		This </a:t>
            </a:r>
            <a:r>
              <a:rPr lang="en-US" sz="2400" dirty="0" smtClean="0"/>
              <a:t>is similar to break but is encountered less frequently. It only works within loops where its effect is to force an immediate jump to the loop </a:t>
            </a:r>
            <a:r>
              <a:rPr lang="en-US" sz="2400" dirty="0" smtClean="0"/>
              <a:t>control </a:t>
            </a:r>
            <a:r>
              <a:rPr lang="en-US" sz="2400" dirty="0" smtClean="0"/>
              <a:t>statement. </a:t>
            </a:r>
            <a:endParaRPr lang="en-US" sz="2400" dirty="0" smtClean="0"/>
          </a:p>
          <a:p>
            <a:r>
              <a:rPr lang="en-US" sz="2400" dirty="0" smtClean="0"/>
              <a:t>In a while loop, jump to the test statement. </a:t>
            </a:r>
          </a:p>
          <a:p>
            <a:r>
              <a:rPr lang="en-US" sz="2400" dirty="0" smtClean="0"/>
              <a:t>In a do while loop, jump to the test statement. </a:t>
            </a:r>
          </a:p>
          <a:p>
            <a:r>
              <a:rPr lang="en-US" sz="2400" dirty="0" smtClean="0"/>
              <a:t>In a for loop, jump to the test, and perform the iteration. </a:t>
            </a:r>
          </a:p>
          <a:p>
            <a:pPr>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6"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is a Program..?</a:t>
            </a:r>
            <a:endParaRPr lang="en-US" sz="3600" dirty="0"/>
          </a:p>
        </p:txBody>
      </p:sp>
      <p:sp>
        <p:nvSpPr>
          <p:cNvPr id="3" name="Content Placeholder 2"/>
          <p:cNvSpPr>
            <a:spLocks noGrp="1"/>
          </p:cNvSpPr>
          <p:nvPr>
            <p:ph sz="quarter" idx="13"/>
          </p:nvPr>
        </p:nvSpPr>
        <p:spPr/>
        <p:txBody>
          <a:bodyPr>
            <a:normAutofit/>
          </a:bodyPr>
          <a:lstStyle/>
          <a:p>
            <a:r>
              <a:rPr lang="en-US" sz="2400" dirty="0"/>
              <a:t>A program consists of a number of statements which are usually executed in sequence. </a:t>
            </a:r>
            <a:endParaRPr lang="en-US" sz="2400" dirty="0" smtClean="0"/>
          </a:p>
          <a:p>
            <a:r>
              <a:rPr lang="en-US" sz="2400" dirty="0" smtClean="0"/>
              <a:t>Programs </a:t>
            </a:r>
            <a:r>
              <a:rPr lang="en-US" sz="2400" dirty="0"/>
              <a:t>can be much more powerful if we can control the order in which statements are run.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295401"/>
            <a:ext cx="8229600" cy="4724400"/>
          </a:xfrm>
        </p:spPr>
        <p:txBody>
          <a:bodyPr/>
          <a:lstStyle/>
          <a:p>
            <a:pPr>
              <a:buNone/>
            </a:pPr>
            <a:r>
              <a:rPr lang="en-US" sz="2400" dirty="0"/>
              <a:t>Statements fall into three general </a:t>
            </a:r>
            <a:r>
              <a:rPr lang="en-US" sz="2400" dirty="0" smtClean="0"/>
              <a:t>types :</a:t>
            </a:r>
            <a:endParaRPr lang="en-US" sz="2400" dirty="0"/>
          </a:p>
          <a:p>
            <a:r>
              <a:rPr lang="en-US" sz="2400" dirty="0"/>
              <a:t>Assignment, where values, usually the results of calculations, are stored in variables.</a:t>
            </a:r>
          </a:p>
          <a:p>
            <a:r>
              <a:rPr lang="en-US" sz="2400" dirty="0"/>
              <a:t>Input / Output, data is read in or printed out.</a:t>
            </a:r>
          </a:p>
          <a:p>
            <a:r>
              <a:rPr lang="en-US" sz="2400" dirty="0"/>
              <a:t>Control, the program makes a decision about what to do next.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a:buNone/>
            </a:pPr>
            <a:r>
              <a:rPr lang="en-US" dirty="0" smtClean="0"/>
              <a:t>	</a:t>
            </a:r>
            <a:r>
              <a:rPr lang="en-US" sz="2400" dirty="0" smtClean="0"/>
              <a:t>	This </a:t>
            </a:r>
            <a:r>
              <a:rPr lang="en-US" sz="2400" dirty="0"/>
              <a:t>section will discuss the use of control statements in C. We will show how they can be used to write powerful programs </a:t>
            </a:r>
            <a:r>
              <a:rPr lang="en-US" sz="2400" dirty="0" smtClean="0"/>
              <a:t>by : </a:t>
            </a:r>
          </a:p>
          <a:p>
            <a:r>
              <a:rPr lang="en-US" sz="2400" dirty="0"/>
              <a:t>Repeating important sections of the program.</a:t>
            </a:r>
          </a:p>
          <a:p>
            <a:r>
              <a:rPr lang="en-US" sz="2400" dirty="0"/>
              <a:t>Selecting between optional sections of a program.</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685800"/>
            <a:ext cx="8229600" cy="5486399"/>
          </a:xfrm>
        </p:spPr>
        <p:txBody>
          <a:bodyPr>
            <a:normAutofit/>
          </a:bodyPr>
          <a:lstStyle/>
          <a:p>
            <a:pPr>
              <a:lnSpc>
                <a:spcPct val="150000"/>
              </a:lnSpc>
            </a:pPr>
            <a:r>
              <a:rPr lang="en-US" sz="2400" dirty="0" smtClean="0"/>
              <a:t>The if else Statement</a:t>
            </a:r>
          </a:p>
          <a:p>
            <a:pPr>
              <a:lnSpc>
                <a:spcPct val="150000"/>
              </a:lnSpc>
            </a:pPr>
            <a:r>
              <a:rPr lang="en-US" sz="2400" dirty="0" smtClean="0"/>
              <a:t>The switch Statement</a:t>
            </a:r>
          </a:p>
          <a:p>
            <a:pPr>
              <a:lnSpc>
                <a:spcPct val="150000"/>
              </a:lnSpc>
            </a:pPr>
            <a:r>
              <a:rPr lang="en-US" sz="2400" dirty="0" smtClean="0"/>
              <a:t>The while Loop</a:t>
            </a:r>
          </a:p>
          <a:p>
            <a:pPr>
              <a:lnSpc>
                <a:spcPct val="150000"/>
              </a:lnSpc>
            </a:pPr>
            <a:r>
              <a:rPr lang="en-US" sz="2400" dirty="0" smtClean="0"/>
              <a:t>The do while Loop</a:t>
            </a:r>
          </a:p>
          <a:p>
            <a:pPr>
              <a:lnSpc>
                <a:spcPct val="150000"/>
              </a:lnSpc>
            </a:pPr>
            <a:r>
              <a:rPr lang="en-US" sz="2400" dirty="0" smtClean="0"/>
              <a:t>The for Loop</a:t>
            </a:r>
          </a:p>
          <a:p>
            <a:pPr>
              <a:lnSpc>
                <a:spcPct val="150000"/>
              </a:lnSpc>
            </a:pPr>
            <a:r>
              <a:rPr lang="en-US" sz="2400" dirty="0" smtClean="0"/>
              <a:t>The break Statement</a:t>
            </a:r>
          </a:p>
          <a:p>
            <a:pPr>
              <a:lnSpc>
                <a:spcPct val="150000"/>
              </a:lnSpc>
            </a:pPr>
            <a:r>
              <a:rPr lang="en-US" sz="2400" dirty="0" smtClean="0"/>
              <a:t>The continue Statement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400" dirty="0" smtClean="0"/>
              <a:t>The </a:t>
            </a:r>
            <a:r>
              <a:rPr lang="en-US" sz="4400" i="1" dirty="0" smtClean="0"/>
              <a:t>if else </a:t>
            </a:r>
            <a:r>
              <a:rPr lang="en-US" sz="4400" dirty="0" smtClean="0"/>
              <a:t>Statement</a:t>
            </a:r>
            <a:endParaRPr lang="en-US" sz="4400" dirty="0"/>
          </a:p>
        </p:txBody>
      </p:sp>
      <p:sp>
        <p:nvSpPr>
          <p:cNvPr id="3" name="Content Placeholder 2"/>
          <p:cNvSpPr>
            <a:spLocks noGrp="1"/>
          </p:cNvSpPr>
          <p:nvPr>
            <p:ph sz="quarter" idx="13"/>
          </p:nvPr>
        </p:nvSpPr>
        <p:spPr>
          <a:xfrm>
            <a:off x="457200" y="1447800"/>
            <a:ext cx="8229600" cy="5410200"/>
          </a:xfrm>
        </p:spPr>
        <p:txBody>
          <a:bodyPr/>
          <a:lstStyle/>
          <a:p>
            <a:pPr>
              <a:buNone/>
            </a:pPr>
            <a:r>
              <a:rPr lang="en-US" dirty="0" smtClean="0"/>
              <a:t>	</a:t>
            </a:r>
            <a:r>
              <a:rPr lang="en-US" sz="2400" dirty="0" smtClean="0"/>
              <a:t>	This </a:t>
            </a:r>
            <a:r>
              <a:rPr lang="en-US" sz="2400" dirty="0"/>
              <a:t>is used to decide whether to do something at a special point, or to decide between two courses of action</a:t>
            </a:r>
            <a:r>
              <a:rPr lang="en-US" sz="2400" dirty="0" smtClean="0"/>
              <a:t>.</a:t>
            </a:r>
          </a:p>
          <a:p>
            <a:r>
              <a:rPr lang="en-US" sz="2400" dirty="0"/>
              <a:t>The following test decides whether a student has passed an exam with a pass mark of </a:t>
            </a:r>
            <a:r>
              <a:rPr lang="en-US" sz="2400" dirty="0" smtClean="0"/>
              <a:t>45</a:t>
            </a:r>
            <a:endParaRPr lang="en-US" sz="2400" dirty="0"/>
          </a:p>
          <a:p>
            <a:pPr>
              <a:buNone/>
            </a:pPr>
            <a:r>
              <a:rPr lang="en-US" sz="2400" dirty="0" smtClean="0"/>
              <a:t>	if (result &gt;= 45) </a:t>
            </a:r>
          </a:p>
          <a:p>
            <a:pPr>
              <a:buNone/>
            </a:pPr>
            <a:r>
              <a:rPr lang="en-US" sz="2400" dirty="0"/>
              <a:t>	</a:t>
            </a:r>
            <a:r>
              <a:rPr lang="en-US" sz="2400" dirty="0" smtClean="0"/>
              <a:t>	printf("Pass\n"); </a:t>
            </a:r>
          </a:p>
          <a:p>
            <a:pPr>
              <a:buNone/>
            </a:pPr>
            <a:r>
              <a:rPr lang="en-US" sz="2400" dirty="0"/>
              <a:t>	</a:t>
            </a:r>
            <a:r>
              <a:rPr lang="en-US" sz="2400" dirty="0" smtClean="0"/>
              <a:t>else </a:t>
            </a:r>
          </a:p>
          <a:p>
            <a:pPr>
              <a:buNone/>
            </a:pPr>
            <a:r>
              <a:rPr lang="en-US" sz="2400" dirty="0"/>
              <a:t>	</a:t>
            </a:r>
            <a:r>
              <a:rPr lang="en-US" sz="2400" dirty="0" smtClean="0"/>
              <a:t>	printf("Fail\n");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wipe(down)">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609600"/>
            <a:ext cx="8229600" cy="5516563"/>
          </a:xfrm>
        </p:spPr>
        <p:txBody>
          <a:bodyPr>
            <a:normAutofit/>
          </a:bodyPr>
          <a:lstStyle/>
          <a:p>
            <a:r>
              <a:rPr lang="en-US" sz="2400" dirty="0"/>
              <a:t>It is possible to use the if part without the else.</a:t>
            </a:r>
            <a:r>
              <a:rPr lang="en-US" sz="2400" dirty="0" smtClean="0"/>
              <a:t> </a:t>
            </a:r>
          </a:p>
          <a:p>
            <a:pPr>
              <a:buNone/>
            </a:pPr>
            <a:r>
              <a:rPr lang="en-US" sz="2400" dirty="0"/>
              <a:t>	</a:t>
            </a:r>
            <a:r>
              <a:rPr lang="en-US" sz="2400" dirty="0" smtClean="0"/>
              <a:t>if (temperature &lt; 0) </a:t>
            </a:r>
          </a:p>
          <a:p>
            <a:pPr>
              <a:buNone/>
            </a:pPr>
            <a:r>
              <a:rPr lang="en-US" sz="2400" dirty="0"/>
              <a:t>	</a:t>
            </a:r>
            <a:r>
              <a:rPr lang="en-US" sz="2400" dirty="0" smtClean="0"/>
              <a:t>	print("Frozen\n");</a:t>
            </a:r>
          </a:p>
          <a:p>
            <a:r>
              <a:rPr lang="en-US" sz="2400" dirty="0"/>
              <a:t>Each version consists of a test, (this is the bracketed statement following the </a:t>
            </a:r>
            <a:r>
              <a:rPr lang="en-US" sz="2400" i="1" dirty="0"/>
              <a:t>if</a:t>
            </a:r>
            <a:r>
              <a:rPr lang="en-US" sz="2400" dirty="0"/>
              <a:t>). If the test is true then the next statement is obeyed. If </a:t>
            </a:r>
            <a:r>
              <a:rPr lang="en-US" sz="2400" dirty="0" smtClean="0"/>
              <a:t>it </a:t>
            </a:r>
            <a:r>
              <a:rPr lang="en-US" sz="2400" dirty="0"/>
              <a:t>is false then the statement following the </a:t>
            </a:r>
            <a:r>
              <a:rPr lang="en-US" sz="2400" i="1" dirty="0"/>
              <a:t>else</a:t>
            </a:r>
            <a:r>
              <a:rPr lang="en-US" sz="2400" dirty="0"/>
              <a:t> is obeyed if present. After this, the rest of the program continues as normal.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209800"/>
            <a:ext cx="8229600" cy="3962400"/>
          </a:xfrm>
        </p:spPr>
        <p:txBody>
          <a:bodyPr>
            <a:normAutofit/>
          </a:bodyPr>
          <a:lstStyle/>
          <a:p>
            <a:pPr>
              <a:buNone/>
            </a:pPr>
            <a:r>
              <a:rPr lang="en-US" dirty="0" smtClean="0"/>
              <a:t>	</a:t>
            </a:r>
            <a:r>
              <a:rPr lang="en-US" sz="2400" dirty="0" smtClean="0"/>
              <a:t>	If </a:t>
            </a:r>
            <a:r>
              <a:rPr lang="en-US" sz="2400" dirty="0"/>
              <a:t>we wish to have more than one statement following the if or the else, they should be grouped together between curly brackets. Such a grouping is called a compound statement or a block</a:t>
            </a:r>
            <a:r>
              <a:rPr lang="en-US" sz="2400" dirty="0" smtClean="0"/>
              <a:t>.</a:t>
            </a:r>
          </a:p>
          <a:p>
            <a:pPr>
              <a:buNone/>
            </a:pPr>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567</TotalTime>
  <Words>317</Words>
  <Application>Microsoft Office PowerPoint</Application>
  <PresentationFormat>On-screen Show (4:3)</PresentationFormat>
  <Paragraphs>123</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Horizon</vt:lpstr>
      <vt:lpstr>Control Statements</vt:lpstr>
      <vt:lpstr>What is a Program….?</vt:lpstr>
      <vt:lpstr>What is a Program..?</vt:lpstr>
      <vt:lpstr>Slide 4</vt:lpstr>
      <vt:lpstr>Slide 5</vt:lpstr>
      <vt:lpstr>Slide 6</vt:lpstr>
      <vt:lpstr>The if else Statement</vt:lpstr>
      <vt:lpstr>Slide 8</vt:lpstr>
      <vt:lpstr>Slide 9</vt:lpstr>
      <vt:lpstr>Slide 10</vt:lpstr>
      <vt:lpstr>Slide 11</vt:lpstr>
      <vt:lpstr>Slide 12</vt:lpstr>
      <vt:lpstr>Slide 13</vt:lpstr>
      <vt:lpstr>The switch Statement</vt:lpstr>
      <vt:lpstr>Slide 15</vt:lpstr>
      <vt:lpstr>Slide 16</vt:lpstr>
      <vt:lpstr>Slide 17</vt:lpstr>
      <vt:lpstr>Loops</vt:lpstr>
      <vt:lpstr>The while Loop</vt:lpstr>
      <vt:lpstr>The DO while Loop</vt:lpstr>
      <vt:lpstr>Slide 21</vt:lpstr>
      <vt:lpstr>The for Loop</vt:lpstr>
      <vt:lpstr>Slide 23</vt:lpstr>
      <vt:lpstr>Slide 24</vt:lpstr>
      <vt:lpstr>Slide 25</vt:lpstr>
      <vt:lpstr>The break Statement</vt:lpstr>
      <vt:lpstr>The continue Statement</vt:lpstr>
    </vt:vector>
  </TitlesOfParts>
  <Company>Genesis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dc:title>
  <dc:creator>Genesis</dc:creator>
  <cp:lastModifiedBy>Satya</cp:lastModifiedBy>
  <cp:revision>31</cp:revision>
  <dcterms:created xsi:type="dcterms:W3CDTF">2012-06-06T12:02:49Z</dcterms:created>
  <dcterms:modified xsi:type="dcterms:W3CDTF">2012-06-07T02:40:39Z</dcterms:modified>
</cp:coreProperties>
</file>