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60"/>
  </p:normalViewPr>
  <p:slideViewPr>
    <p:cSldViewPr>
      <p:cViewPr varScale="1">
        <p:scale>
          <a:sx n="70" d="100"/>
          <a:sy n="70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93C4-B7CE-496E-95EF-E5023751B759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148-EC7D-41AA-AF3B-D24B385742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93C4-B7CE-496E-95EF-E5023751B759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148-EC7D-41AA-AF3B-D24B38574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93C4-B7CE-496E-95EF-E5023751B759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148-EC7D-41AA-AF3B-D24B38574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93C4-B7CE-496E-95EF-E5023751B759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148-EC7D-41AA-AF3B-D24B38574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93C4-B7CE-496E-95EF-E5023751B759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148-EC7D-41AA-AF3B-D24B385742B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93C4-B7CE-496E-95EF-E5023751B759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148-EC7D-41AA-AF3B-D24B38574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93C4-B7CE-496E-95EF-E5023751B759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148-EC7D-41AA-AF3B-D24B385742B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93C4-B7CE-496E-95EF-E5023751B759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148-EC7D-41AA-AF3B-D24B38574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93C4-B7CE-496E-95EF-E5023751B759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148-EC7D-41AA-AF3B-D24B38574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93C4-B7CE-496E-95EF-E5023751B759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148-EC7D-41AA-AF3B-D24B385742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93C4-B7CE-496E-95EF-E5023751B759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148-EC7D-41AA-AF3B-D24B38574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F7793C4-B7CE-496E-95EF-E5023751B759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088C148-EC7D-41AA-AF3B-D24B385742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Baskerville Old Face" pitchFamily="18" charset="0"/>
              </a:rPr>
              <a:t>Operators &amp; </a:t>
            </a:r>
            <a:r>
              <a:rPr lang="en-US" b="1" dirty="0" smtClean="0">
                <a:latin typeface="Baskerville Old Face" pitchFamily="18" charset="0"/>
              </a:rPr>
              <a:t>expressions cont.……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 Old Face" pitchFamily="18" charset="0"/>
              </a:rPr>
              <a:t>ASSIGNMENT OPERATOR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>
                <a:latin typeface="Baskerville Old Face" pitchFamily="18" charset="0"/>
              </a:rPr>
              <a:t>The assignment operator is responsible for assigning values to the </a:t>
            </a:r>
            <a:r>
              <a:rPr lang="en-US" sz="3200" b="1" dirty="0" smtClean="0">
                <a:latin typeface="Baskerville Old Face" pitchFamily="18" charset="0"/>
              </a:rPr>
              <a:t>variables.</a:t>
            </a:r>
          </a:p>
          <a:p>
            <a:r>
              <a:rPr lang="en-US" sz="3200" b="1" dirty="0" smtClean="0">
                <a:latin typeface="Baskerville Old Face" pitchFamily="18" charset="0"/>
              </a:rPr>
              <a:t>The symbol is =</a:t>
            </a:r>
          </a:p>
          <a:p>
            <a:r>
              <a:rPr lang="en-US" sz="3200" b="1" dirty="0" smtClean="0">
                <a:latin typeface="Baskerville Old Face" pitchFamily="18" charset="0"/>
              </a:rPr>
              <a:t>L.H.V=R.H.V,</a:t>
            </a:r>
          </a:p>
          <a:p>
            <a:pPr marL="0" indent="0">
              <a:buNone/>
            </a:pPr>
            <a:r>
              <a:rPr lang="en-US" sz="3200" b="1" dirty="0">
                <a:latin typeface="Baskerville Old Face" pitchFamily="18" charset="0"/>
              </a:rPr>
              <a:t>	</a:t>
            </a:r>
            <a:r>
              <a:rPr lang="en-US" sz="3200" b="1" dirty="0" smtClean="0">
                <a:latin typeface="Baskerville Old Face" pitchFamily="18" charset="0"/>
              </a:rPr>
              <a:t>the R.H.V value is assigned to </a:t>
            </a:r>
            <a:r>
              <a:rPr lang="en-US" sz="3200" b="1" dirty="0" err="1" smtClean="0">
                <a:latin typeface="Baskerville Old Face" pitchFamily="18" charset="0"/>
              </a:rPr>
              <a:t>L.H.V,when</a:t>
            </a:r>
            <a:r>
              <a:rPr lang="en-US" sz="3200" b="1" dirty="0" smtClean="0">
                <a:latin typeface="Baskerville Old Face" pitchFamily="18" charset="0"/>
              </a:rPr>
              <a:t> assignment operator is used.</a:t>
            </a:r>
          </a:p>
          <a:p>
            <a:r>
              <a:rPr lang="en-US" sz="3200" b="1" dirty="0" smtClean="0">
                <a:latin typeface="Baskerville Old Face" pitchFamily="18" charset="0"/>
              </a:rPr>
              <a:t>E.g.,</a:t>
            </a:r>
          </a:p>
          <a:p>
            <a:pPr marL="0" indent="0">
              <a:buNone/>
            </a:pPr>
            <a:r>
              <a:rPr lang="en-US" sz="3200" b="1" dirty="0">
                <a:latin typeface="Baskerville Old Face" pitchFamily="18" charset="0"/>
              </a:rPr>
              <a:t> </a:t>
            </a:r>
            <a:r>
              <a:rPr lang="en-US" sz="3200" b="1" dirty="0" smtClean="0">
                <a:latin typeface="Baskerville Old Face" pitchFamily="18" charset="0"/>
              </a:rPr>
              <a:t>int </a:t>
            </a:r>
            <a:r>
              <a:rPr lang="en-US" sz="3200" b="1" dirty="0" err="1" smtClean="0">
                <a:latin typeface="Baskerville Old Face" pitchFamily="18" charset="0"/>
              </a:rPr>
              <a:t>a,b,c</a:t>
            </a:r>
            <a:r>
              <a:rPr lang="en-US" sz="3200" b="1" dirty="0" smtClean="0">
                <a:latin typeface="Baskerville Old Face" pitchFamily="18" charset="0"/>
              </a:rPr>
              <a:t>;</a:t>
            </a:r>
          </a:p>
          <a:p>
            <a:pPr marL="0" indent="0">
              <a:buNone/>
            </a:pPr>
            <a:r>
              <a:rPr lang="en-US" sz="3200" b="1" dirty="0">
                <a:latin typeface="Baskerville Old Face" pitchFamily="18" charset="0"/>
              </a:rPr>
              <a:t> </a:t>
            </a:r>
            <a:r>
              <a:rPr lang="en-US" sz="3200" b="1" dirty="0" smtClean="0">
                <a:latin typeface="Baskerville Old Face" pitchFamily="18" charset="0"/>
              </a:rPr>
              <a:t>a=b=c=10;</a:t>
            </a:r>
          </a:p>
          <a:p>
            <a:pPr marL="0" indent="0">
              <a:buNone/>
            </a:pPr>
            <a:endParaRPr lang="en-US" sz="3200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17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askerville Old Face" pitchFamily="18" charset="0"/>
              </a:rPr>
              <a:t>SHORT HAND OPERATORS</a:t>
            </a:r>
            <a:endParaRPr lang="en-US" b="1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Baskerville Old Face" pitchFamily="18" charset="0"/>
              </a:rPr>
              <a:t>C also supports other assignment operators that provide shorthand ways to represent common variable </a:t>
            </a:r>
            <a:r>
              <a:rPr lang="en-US" sz="3200" b="1" dirty="0" smtClean="0">
                <a:latin typeface="Baskerville Old Face" pitchFamily="18" charset="0"/>
              </a:rPr>
              <a:t>assignments.</a:t>
            </a:r>
            <a:endParaRPr lang="en-US" sz="3200" b="1" dirty="0">
              <a:latin typeface="Baskerville Old Face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772192"/>
              </p:ext>
            </p:extLst>
          </p:nvPr>
        </p:nvGraphicFramePr>
        <p:xfrm>
          <a:off x="1295400" y="3657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operator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syntax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meaning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+=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a+=2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a=a+2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-=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a-=6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a=a-6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*=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a*=9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a=a*9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/=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a/=4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a=a/4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20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 Old Face" pitchFamily="18" charset="0"/>
              </a:rPr>
              <a:t>COMMA OPERATOR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Baskerville Old Face" pitchFamily="18" charset="0"/>
              </a:rPr>
              <a:t>The comma operator is used to separate two or more expressions.</a:t>
            </a:r>
          </a:p>
          <a:p>
            <a:r>
              <a:rPr lang="en-US" sz="3200" b="1" dirty="0" smtClean="0">
                <a:latin typeface="Baskerville Old Face" pitchFamily="18" charset="0"/>
              </a:rPr>
              <a:t>E.g.: </a:t>
            </a:r>
          </a:p>
          <a:p>
            <a:pPr marL="0" indent="0">
              <a:buNone/>
            </a:pPr>
            <a:r>
              <a:rPr lang="en-US" sz="3200" b="1" dirty="0" smtClean="0">
                <a:latin typeface="Baskerville Old Face" pitchFamily="18" charset="0"/>
              </a:rPr>
              <a:t> int a=2,b=3,x=0;</a:t>
            </a:r>
          </a:p>
          <a:p>
            <a:pPr marL="0" indent="0">
              <a:buNone/>
            </a:pPr>
            <a:r>
              <a:rPr lang="en-US" sz="3200" b="1" dirty="0">
                <a:latin typeface="Baskerville Old Face" pitchFamily="18" charset="0"/>
              </a:rPr>
              <a:t> </a:t>
            </a:r>
            <a:r>
              <a:rPr lang="en-US" sz="3200" b="1" dirty="0" smtClean="0">
                <a:latin typeface="Baskerville Old Face" pitchFamily="18" charset="0"/>
              </a:rPr>
              <a:t>x=(++</a:t>
            </a:r>
            <a:r>
              <a:rPr lang="en-US" sz="3200" b="1" dirty="0" err="1" smtClean="0">
                <a:latin typeface="Baskerville Old Face" pitchFamily="18" charset="0"/>
              </a:rPr>
              <a:t>b,b</a:t>
            </a:r>
            <a:r>
              <a:rPr lang="en-US" sz="3200" b="1" dirty="0" smtClean="0">
                <a:latin typeface="Baskerville Old Face" pitchFamily="18" charset="0"/>
              </a:rPr>
              <a:t>+=a);</a:t>
            </a:r>
            <a:endParaRPr lang="en-US" sz="3200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71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 Old Face" pitchFamily="18" charset="0"/>
              </a:rPr>
              <a:t>UNARY OPERATORS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b="1" dirty="0">
                <a:latin typeface="Baskerville Old Face" pitchFamily="18" charset="0"/>
              </a:rPr>
              <a:t>Unary operators act on single </a:t>
            </a:r>
            <a:r>
              <a:rPr lang="en-US" sz="3200" b="1" dirty="0" smtClean="0">
                <a:latin typeface="Baskerville Old Face" pitchFamily="18" charset="0"/>
              </a:rPr>
              <a:t>operand.</a:t>
            </a:r>
          </a:p>
          <a:p>
            <a:r>
              <a:rPr lang="en-US" sz="3200" b="1" dirty="0">
                <a:latin typeface="Baskerville Old Face" pitchFamily="18" charset="0"/>
              </a:rPr>
              <a:t>C language supports three unary </a:t>
            </a:r>
            <a:r>
              <a:rPr lang="en-US" sz="3200" b="1" dirty="0" smtClean="0">
                <a:latin typeface="Baskerville Old Face" pitchFamily="18" charset="0"/>
              </a:rPr>
              <a:t>operators</a:t>
            </a:r>
          </a:p>
          <a:p>
            <a:r>
              <a:rPr lang="en-US" sz="3200" b="1" dirty="0">
                <a:latin typeface="Baskerville Old Face" pitchFamily="18" charset="0"/>
              </a:rPr>
              <a:t>They are </a:t>
            </a:r>
            <a:endParaRPr lang="en-US" sz="3200" b="1" dirty="0" smtClean="0">
              <a:latin typeface="Baskerville Old Face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latin typeface="Baskerville Old Face" pitchFamily="18" charset="0"/>
              </a:rPr>
              <a:t>unary minus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latin typeface="Baskerville Old Face" pitchFamily="18" charset="0"/>
              </a:rPr>
              <a:t>increment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latin typeface="Baskerville Old Face" pitchFamily="18" charset="0"/>
              </a:rPr>
              <a:t>decrement</a:t>
            </a:r>
            <a:endParaRPr lang="en-US" sz="3200" b="1" dirty="0">
              <a:latin typeface="Baskerville Old Face" pitchFamily="18" charset="0"/>
            </a:endParaRPr>
          </a:p>
          <a:p>
            <a:r>
              <a:rPr lang="en-US" sz="3200" b="1" dirty="0" smtClean="0">
                <a:solidFill>
                  <a:schemeClr val="accent1"/>
                </a:solidFill>
                <a:latin typeface="Baskerville Old Face" pitchFamily="18" charset="0"/>
              </a:rPr>
              <a:t>UNARY MINUS: </a:t>
            </a:r>
            <a:r>
              <a:rPr lang="en-US" sz="3200" b="1" dirty="0" smtClean="0">
                <a:latin typeface="Baskerville Old Face" pitchFamily="18" charset="0"/>
              </a:rPr>
              <a:t>used to represent negative numbers and  also to convert positive number to negative number</a:t>
            </a:r>
          </a:p>
          <a:p>
            <a:r>
              <a:rPr lang="en-US" sz="3200" b="1" dirty="0" smtClean="0">
                <a:solidFill>
                  <a:schemeClr val="accent1"/>
                </a:solidFill>
                <a:latin typeface="Baskerville Old Face" pitchFamily="18" charset="0"/>
              </a:rPr>
              <a:t>E.g.,</a:t>
            </a:r>
          </a:p>
          <a:p>
            <a:pPr marL="0" indent="0">
              <a:buNone/>
            </a:pPr>
            <a:r>
              <a:rPr lang="en-US" sz="3200" b="1" dirty="0">
                <a:latin typeface="Baskerville Old Face" pitchFamily="18" charset="0"/>
              </a:rPr>
              <a:t>i</a:t>
            </a:r>
            <a:r>
              <a:rPr lang="en-US" sz="3200" b="1" dirty="0" smtClean="0">
                <a:latin typeface="Baskerville Old Face" pitchFamily="18" charset="0"/>
              </a:rPr>
              <a:t>nt a=10,b;</a:t>
            </a:r>
          </a:p>
          <a:p>
            <a:pPr marL="0" indent="0">
              <a:buNone/>
            </a:pPr>
            <a:r>
              <a:rPr lang="en-US" sz="3200" b="1" dirty="0">
                <a:latin typeface="Baskerville Old Face" pitchFamily="18" charset="0"/>
              </a:rPr>
              <a:t>b</a:t>
            </a:r>
            <a:r>
              <a:rPr lang="en-US" sz="3200" b="1" dirty="0" smtClean="0">
                <a:latin typeface="Baskerville Old Face" pitchFamily="18" charset="0"/>
              </a:rPr>
              <a:t>=-a;</a:t>
            </a:r>
          </a:p>
          <a:p>
            <a:pPr marL="0" indent="0">
              <a:buNone/>
            </a:pPr>
            <a:r>
              <a:rPr lang="en-US" sz="3200" b="1" dirty="0" smtClean="0">
                <a:latin typeface="Baskerville Old Face" pitchFamily="18" charset="0"/>
              </a:rPr>
              <a:t>The value in b is -10</a:t>
            </a:r>
          </a:p>
          <a:p>
            <a:endParaRPr lang="en-US" sz="3200" b="1" dirty="0">
              <a:solidFill>
                <a:schemeClr val="accent1"/>
              </a:solidFill>
              <a:latin typeface="Baskerville Old Face" pitchFamily="18" charset="0"/>
            </a:endParaRPr>
          </a:p>
          <a:p>
            <a:endParaRPr lang="en-US" sz="3200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5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askerville Old Face" pitchFamily="18" charset="0"/>
              </a:rPr>
              <a:t>INCREMENT OPERATOR</a:t>
            </a:r>
            <a:endParaRPr lang="en-US" b="1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latin typeface="Baskerville Old Face" pitchFamily="18" charset="0"/>
              </a:rPr>
              <a:t>The increment operator is a unary operator that increases the value of its operand by </a:t>
            </a:r>
            <a:r>
              <a:rPr lang="en-US" sz="3200" dirty="0" smtClean="0">
                <a:latin typeface="Baskerville Old Face" pitchFamily="18" charset="0"/>
              </a:rPr>
              <a:t>1.</a:t>
            </a:r>
          </a:p>
          <a:p>
            <a:r>
              <a:rPr lang="en-US" sz="3200" dirty="0" smtClean="0">
                <a:latin typeface="Baskerville Old Face" pitchFamily="18" charset="0"/>
              </a:rPr>
              <a:t>E.g.,</a:t>
            </a:r>
          </a:p>
          <a:p>
            <a:pPr marL="0" indent="0">
              <a:buNone/>
            </a:pPr>
            <a:r>
              <a:rPr lang="en-US" sz="3200" dirty="0">
                <a:latin typeface="Baskerville Old Face" pitchFamily="18" charset="0"/>
              </a:rPr>
              <a:t>	</a:t>
            </a:r>
            <a:r>
              <a:rPr lang="en-US" sz="3200" dirty="0" smtClean="0">
                <a:latin typeface="Baskerville Old Face" pitchFamily="18" charset="0"/>
              </a:rPr>
              <a:t>int x;</a:t>
            </a:r>
          </a:p>
          <a:p>
            <a:pPr marL="0" indent="0">
              <a:buNone/>
            </a:pPr>
            <a:r>
              <a:rPr lang="en-US" sz="3200" dirty="0">
                <a:latin typeface="Baskerville Old Face" pitchFamily="18" charset="0"/>
              </a:rPr>
              <a:t>	</a:t>
            </a:r>
            <a:r>
              <a:rPr lang="en-US" sz="3200" dirty="0" smtClean="0">
                <a:latin typeface="Baskerville Old Face" pitchFamily="18" charset="0"/>
              </a:rPr>
              <a:t>x++=x+1;</a:t>
            </a:r>
          </a:p>
          <a:p>
            <a:r>
              <a:rPr lang="en-US" sz="3200" dirty="0" smtClean="0">
                <a:latin typeface="Baskerville Old Face" pitchFamily="18" charset="0"/>
              </a:rPr>
              <a:t>There are two variants in increment operator. They are</a:t>
            </a:r>
            <a:r>
              <a:rPr lang="en-US" sz="3200" dirty="0">
                <a:latin typeface="Baskerville Old Face" pitchFamily="18" charset="0"/>
              </a:rPr>
              <a:t>	</a:t>
            </a:r>
            <a:endParaRPr lang="en-US" sz="3200" dirty="0" smtClean="0">
              <a:latin typeface="Baskerville Old Face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Baskerville Old Face" pitchFamily="18" charset="0"/>
              </a:rPr>
              <a:t>prefix increment operator        ++x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Baskerville Old Face" pitchFamily="18" charset="0"/>
              </a:rPr>
              <a:t>Postfix increment operator  	x++</a:t>
            </a:r>
            <a:endParaRPr lang="en-US" sz="2800" dirty="0" smtClean="0">
              <a:latin typeface="Baskerville Old Face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0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cap="all" dirty="0">
                <a:latin typeface="Baskerville Old Face" pitchFamily="18" charset="0"/>
              </a:rPr>
              <a:t>prefix increment </a:t>
            </a:r>
            <a:r>
              <a:rPr lang="en-US" sz="3600" cap="all" dirty="0" smtClean="0">
                <a:latin typeface="Baskerville Old Face" pitchFamily="18" charset="0"/>
              </a:rPr>
              <a:t>operator++x</a:t>
            </a:r>
            <a:r>
              <a:rPr lang="en-US" sz="3600" cap="all" dirty="0">
                <a:latin typeface="Baskerville Old Face" pitchFamily="18" charset="0"/>
              </a:rPr>
              <a:t/>
            </a:r>
            <a:br>
              <a:rPr lang="en-US" sz="3600" cap="all" dirty="0">
                <a:latin typeface="Baskerville Old Face" pitchFamily="18" charset="0"/>
              </a:rPr>
            </a:br>
            <a:endParaRPr lang="en-US" sz="36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Baskerville Old Face" pitchFamily="18" charset="0"/>
              </a:rPr>
              <a:t>In a prefix expression (++x) ,the operator is applied before an operand is fetched for computation and thus, the altered value is used for the computation of the expression in which it occurs.</a:t>
            </a:r>
          </a:p>
          <a:p>
            <a:r>
              <a:rPr lang="en-US" sz="3600" b="1" dirty="0" smtClean="0">
                <a:latin typeface="Baskerville Old Face" pitchFamily="18" charset="0"/>
              </a:rPr>
              <a:t>E.g.,</a:t>
            </a:r>
          </a:p>
          <a:p>
            <a:pPr marL="0" indent="0">
              <a:buNone/>
            </a:pPr>
            <a:r>
              <a:rPr lang="en-US" sz="3600" b="1" dirty="0">
                <a:latin typeface="Baskerville Old Face" pitchFamily="18" charset="0"/>
              </a:rPr>
              <a:t>i</a:t>
            </a:r>
            <a:r>
              <a:rPr lang="en-US" sz="3600" b="1" dirty="0" smtClean="0">
                <a:latin typeface="Baskerville Old Face" pitchFamily="18" charset="0"/>
              </a:rPr>
              <a:t>nt a=10,res;</a:t>
            </a:r>
          </a:p>
          <a:p>
            <a:pPr marL="0" indent="0">
              <a:buNone/>
            </a:pPr>
            <a:r>
              <a:rPr lang="en-US" sz="3600" b="1" dirty="0">
                <a:latin typeface="Baskerville Old Face" pitchFamily="18" charset="0"/>
              </a:rPr>
              <a:t>r</a:t>
            </a:r>
            <a:r>
              <a:rPr lang="en-US" sz="3600" b="1" dirty="0" smtClean="0">
                <a:latin typeface="Baskerville Old Face" pitchFamily="18" charset="0"/>
              </a:rPr>
              <a:t>es=a+ ++a;</a:t>
            </a:r>
          </a:p>
          <a:p>
            <a:pPr marL="0" indent="0">
              <a:buNone/>
            </a:pPr>
            <a:endParaRPr lang="en-US" sz="3600" b="1" dirty="0" smtClean="0">
              <a:latin typeface="Baskerville Old Face" pitchFamily="18" charset="0"/>
            </a:endParaRPr>
          </a:p>
          <a:p>
            <a:pPr marL="0" indent="0">
              <a:buNone/>
            </a:pPr>
            <a:endParaRPr lang="en-US" sz="3600" b="1" dirty="0" smtClean="0">
              <a:latin typeface="Baskerville Old Face" pitchFamily="18" charset="0"/>
            </a:endParaRPr>
          </a:p>
          <a:p>
            <a:pPr marL="0" indent="0">
              <a:buNone/>
            </a:pPr>
            <a:endParaRPr lang="en-US" sz="3600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4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all" dirty="0">
                <a:latin typeface="Baskerville Old Face" pitchFamily="18" charset="0"/>
              </a:rPr>
              <a:t>Postfix increment operator  	x++</a:t>
            </a:r>
            <a:br>
              <a:rPr lang="en-US" sz="3200" cap="all" dirty="0">
                <a:latin typeface="Baskerville Old Face" pitchFamily="18" charset="0"/>
              </a:rPr>
            </a:br>
            <a:endParaRPr lang="en-US" sz="32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Baskerville Old Face" pitchFamily="18" charset="0"/>
              </a:rPr>
              <a:t>In a post fix expression(x++) an operator is applied after an operand is fetched for computation, i.e.,  unaltered value is used for the computation of the expression in which it occurs,</a:t>
            </a:r>
          </a:p>
          <a:p>
            <a:r>
              <a:rPr lang="en-US" sz="3200" b="1" dirty="0">
                <a:latin typeface="Baskerville Old Face" pitchFamily="18" charset="0"/>
              </a:rPr>
              <a:t>E.g.,</a:t>
            </a:r>
          </a:p>
          <a:p>
            <a:pPr marL="0" indent="0">
              <a:buNone/>
            </a:pPr>
            <a:r>
              <a:rPr lang="en-US" sz="3200" b="1" dirty="0">
                <a:latin typeface="Baskerville Old Face" pitchFamily="18" charset="0"/>
              </a:rPr>
              <a:t>int a=10,res;</a:t>
            </a:r>
          </a:p>
          <a:p>
            <a:pPr marL="0" indent="0">
              <a:buNone/>
            </a:pPr>
            <a:r>
              <a:rPr lang="en-US" sz="3200" b="1" dirty="0">
                <a:latin typeface="Baskerville Old Face" pitchFamily="18" charset="0"/>
              </a:rPr>
              <a:t>res=a</a:t>
            </a:r>
            <a:r>
              <a:rPr lang="en-US" sz="3200" b="1" dirty="0" smtClean="0">
                <a:latin typeface="Baskerville Old Face" pitchFamily="18" charset="0"/>
              </a:rPr>
              <a:t>++ + a</a:t>
            </a:r>
            <a:r>
              <a:rPr lang="en-US" sz="3200" b="1" dirty="0">
                <a:latin typeface="Baskerville Old Face" pitchFamily="18" charset="0"/>
              </a:rPr>
              <a:t>;</a:t>
            </a:r>
          </a:p>
          <a:p>
            <a:endParaRPr lang="en-US" sz="3200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0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cap="all" dirty="0" smtClean="0">
                <a:latin typeface="Baskerville Old Face" pitchFamily="18" charset="0"/>
              </a:rPr>
              <a:t>Decrement operator</a:t>
            </a:r>
            <a:br>
              <a:rPr lang="en-US" b="1" cap="all" dirty="0" smtClean="0">
                <a:latin typeface="Baskerville Old Face" pitchFamily="18" charset="0"/>
              </a:rPr>
            </a:br>
            <a:endParaRPr lang="en-US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latin typeface="Baskerville Old Face" pitchFamily="18" charset="0"/>
              </a:rPr>
              <a:t>The </a:t>
            </a:r>
            <a:r>
              <a:rPr lang="en-US" sz="3200" dirty="0" smtClean="0">
                <a:latin typeface="Baskerville Old Face" pitchFamily="18" charset="0"/>
              </a:rPr>
              <a:t>decrement </a:t>
            </a:r>
            <a:r>
              <a:rPr lang="en-US" sz="3200" dirty="0">
                <a:latin typeface="Baskerville Old Face" pitchFamily="18" charset="0"/>
              </a:rPr>
              <a:t>operator is a unary operator that </a:t>
            </a:r>
            <a:r>
              <a:rPr lang="en-US" sz="3200" dirty="0" smtClean="0">
                <a:latin typeface="Baskerville Old Face" pitchFamily="18" charset="0"/>
              </a:rPr>
              <a:t>decreases </a:t>
            </a:r>
            <a:r>
              <a:rPr lang="en-US" sz="3200" dirty="0">
                <a:latin typeface="Baskerville Old Face" pitchFamily="18" charset="0"/>
              </a:rPr>
              <a:t>the value of its operand by 1</a:t>
            </a:r>
            <a:r>
              <a:rPr lang="en-US" sz="3200" dirty="0" smtClean="0">
                <a:latin typeface="Baskerville Old Face" pitchFamily="18" charset="0"/>
              </a:rPr>
              <a:t>.</a:t>
            </a:r>
          </a:p>
          <a:p>
            <a:r>
              <a:rPr lang="en-US" sz="3200" dirty="0">
                <a:latin typeface="Baskerville Old Face" pitchFamily="18" charset="0"/>
              </a:rPr>
              <a:t>E.g.,</a:t>
            </a:r>
          </a:p>
          <a:p>
            <a:pPr marL="0" indent="0">
              <a:buNone/>
            </a:pPr>
            <a:r>
              <a:rPr lang="en-US" sz="3200" dirty="0">
                <a:latin typeface="Baskerville Old Face" pitchFamily="18" charset="0"/>
              </a:rPr>
              <a:t>	int x;</a:t>
            </a:r>
          </a:p>
          <a:p>
            <a:pPr marL="0" indent="0">
              <a:buNone/>
            </a:pPr>
            <a:r>
              <a:rPr lang="en-US" sz="3200" dirty="0">
                <a:latin typeface="Baskerville Old Face" pitchFamily="18" charset="0"/>
              </a:rPr>
              <a:t>	</a:t>
            </a:r>
            <a:r>
              <a:rPr lang="en-US" sz="3200" dirty="0" smtClean="0">
                <a:latin typeface="Baskerville Old Face" pitchFamily="18" charset="0"/>
              </a:rPr>
              <a:t>x--=x-1</a:t>
            </a:r>
            <a:r>
              <a:rPr lang="en-US" sz="3200" dirty="0">
                <a:latin typeface="Baskerville Old Face" pitchFamily="18" charset="0"/>
              </a:rPr>
              <a:t>;</a:t>
            </a:r>
          </a:p>
          <a:p>
            <a:r>
              <a:rPr lang="en-US" sz="3200" dirty="0">
                <a:latin typeface="Baskerville Old Face" pitchFamily="18" charset="0"/>
              </a:rPr>
              <a:t>There are two variants in </a:t>
            </a:r>
            <a:r>
              <a:rPr lang="en-US" sz="3200" dirty="0" smtClean="0">
                <a:latin typeface="Baskerville Old Face" pitchFamily="18" charset="0"/>
              </a:rPr>
              <a:t>decrement </a:t>
            </a:r>
            <a:r>
              <a:rPr lang="en-US" sz="3200" dirty="0">
                <a:latin typeface="Baskerville Old Face" pitchFamily="18" charset="0"/>
              </a:rPr>
              <a:t>operator. They are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Baskerville Old Face" pitchFamily="18" charset="0"/>
              </a:rPr>
              <a:t>prefix </a:t>
            </a:r>
            <a:r>
              <a:rPr lang="en-US" sz="3200" dirty="0" smtClean="0">
                <a:latin typeface="Baskerville Old Face" pitchFamily="18" charset="0"/>
              </a:rPr>
              <a:t>decrement </a:t>
            </a:r>
            <a:r>
              <a:rPr lang="en-US" sz="3200" dirty="0">
                <a:latin typeface="Baskerville Old Face" pitchFamily="18" charset="0"/>
              </a:rPr>
              <a:t>operator        </a:t>
            </a:r>
            <a:r>
              <a:rPr lang="en-US" sz="3200" dirty="0" smtClean="0">
                <a:latin typeface="Baskerville Old Face" pitchFamily="18" charset="0"/>
              </a:rPr>
              <a:t>--x</a:t>
            </a:r>
            <a:endParaRPr lang="en-US" sz="3200" dirty="0">
              <a:latin typeface="Baskerville Old Face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Baskerville Old Face" pitchFamily="18" charset="0"/>
              </a:rPr>
              <a:t>Postfix </a:t>
            </a:r>
            <a:r>
              <a:rPr lang="en-US" sz="3200" dirty="0" smtClean="0">
                <a:latin typeface="Baskerville Old Face" pitchFamily="18" charset="0"/>
              </a:rPr>
              <a:t>decrement </a:t>
            </a:r>
            <a:r>
              <a:rPr lang="en-US" sz="3200" dirty="0">
                <a:latin typeface="Baskerville Old Face" pitchFamily="18" charset="0"/>
              </a:rPr>
              <a:t>operator  	</a:t>
            </a:r>
            <a:r>
              <a:rPr lang="en-US" sz="3200" dirty="0" smtClean="0">
                <a:latin typeface="Baskerville Old Face" pitchFamily="18" charset="0"/>
              </a:rPr>
              <a:t>x--</a:t>
            </a:r>
            <a:endParaRPr lang="en-US" sz="2800" dirty="0">
              <a:latin typeface="Baskerville Old Face" pitchFamily="18" charset="0"/>
            </a:endParaRPr>
          </a:p>
          <a:p>
            <a:endParaRPr lang="en-US" sz="3200" dirty="0">
              <a:latin typeface="Baskerville Old Face" pitchFamily="18" charset="0"/>
            </a:endParaRPr>
          </a:p>
          <a:p>
            <a:endParaRPr lang="en-US" sz="3200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2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all" dirty="0">
                <a:latin typeface="Baskerville Old Face" pitchFamily="18" charset="0"/>
              </a:rPr>
              <a:t>prefix decrement operator      </a:t>
            </a:r>
            <a:r>
              <a:rPr lang="en-US" sz="3200" cap="all" dirty="0" smtClean="0">
                <a:latin typeface="Baskerville Old Face" pitchFamily="18" charset="0"/>
              </a:rPr>
              <a:t>- -x</a:t>
            </a:r>
            <a:r>
              <a:rPr lang="en-US" sz="3200" cap="all" dirty="0">
                <a:latin typeface="Baskerville Old Face" pitchFamily="18" charset="0"/>
              </a:rPr>
              <a:t/>
            </a:r>
            <a:br>
              <a:rPr lang="en-US" sz="3200" cap="all" dirty="0">
                <a:latin typeface="Baskerville Old Face" pitchFamily="18" charset="0"/>
              </a:rPr>
            </a:br>
            <a:endParaRPr lang="en-US" sz="32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Baskerville Old Face" pitchFamily="18" charset="0"/>
              </a:rPr>
              <a:t>In a prefix expression </a:t>
            </a:r>
            <a:r>
              <a:rPr lang="en-US" sz="3200" b="1" dirty="0" smtClean="0">
                <a:latin typeface="Baskerville Old Face" pitchFamily="18" charset="0"/>
              </a:rPr>
              <a:t>(- -x</a:t>
            </a:r>
            <a:r>
              <a:rPr lang="en-US" sz="3200" b="1" dirty="0">
                <a:latin typeface="Baskerville Old Face" pitchFamily="18" charset="0"/>
              </a:rPr>
              <a:t>) ,the operator is applied before an operand is fetched for computation and </a:t>
            </a:r>
            <a:r>
              <a:rPr lang="en-US" sz="3200" b="1" dirty="0" smtClean="0">
                <a:latin typeface="Baskerville Old Face" pitchFamily="18" charset="0"/>
              </a:rPr>
              <a:t>thus, the </a:t>
            </a:r>
            <a:r>
              <a:rPr lang="en-US" sz="3200" b="1" dirty="0">
                <a:latin typeface="Baskerville Old Face" pitchFamily="18" charset="0"/>
              </a:rPr>
              <a:t>altered value is used for the computation of the expression in which it occurs.</a:t>
            </a:r>
          </a:p>
          <a:p>
            <a:r>
              <a:rPr lang="en-US" sz="3200" b="1" dirty="0">
                <a:latin typeface="Baskerville Old Face" pitchFamily="18" charset="0"/>
              </a:rPr>
              <a:t>E.g.,</a:t>
            </a:r>
          </a:p>
          <a:p>
            <a:pPr marL="0" indent="0">
              <a:buNone/>
            </a:pPr>
            <a:r>
              <a:rPr lang="en-US" sz="3200" b="1" dirty="0">
                <a:latin typeface="Baskerville Old Face" pitchFamily="18" charset="0"/>
              </a:rPr>
              <a:t>int a=10,res;</a:t>
            </a:r>
          </a:p>
          <a:p>
            <a:pPr marL="0" indent="0">
              <a:buNone/>
            </a:pPr>
            <a:r>
              <a:rPr lang="en-US" sz="3200" b="1" dirty="0" smtClean="0">
                <a:latin typeface="Baskerville Old Face" pitchFamily="18" charset="0"/>
              </a:rPr>
              <a:t>res=a + --a</a:t>
            </a:r>
            <a:r>
              <a:rPr lang="en-US" sz="3200" b="1" dirty="0">
                <a:latin typeface="Baskerville Old Face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6380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all" dirty="0">
                <a:latin typeface="Baskerville Old Face" pitchFamily="18" charset="0"/>
              </a:rPr>
              <a:t>Postfix </a:t>
            </a:r>
            <a:r>
              <a:rPr lang="en-US" sz="3200" cap="all" dirty="0" smtClean="0">
                <a:latin typeface="Baskerville Old Face" pitchFamily="18" charset="0"/>
              </a:rPr>
              <a:t>decrement </a:t>
            </a:r>
            <a:r>
              <a:rPr lang="en-US" sz="3200" cap="all" dirty="0">
                <a:latin typeface="Baskerville Old Face" pitchFamily="18" charset="0"/>
              </a:rPr>
              <a:t>operator  </a:t>
            </a:r>
            <a:r>
              <a:rPr lang="en-US" sz="3200" cap="all" dirty="0" smtClean="0">
                <a:latin typeface="Baskerville Old Face" pitchFamily="18" charset="0"/>
              </a:rPr>
              <a:t> x- -</a:t>
            </a:r>
            <a:r>
              <a:rPr lang="en-US" sz="3200" cap="all" dirty="0">
                <a:latin typeface="Baskerville Old Face" pitchFamily="18" charset="0"/>
              </a:rPr>
              <a:t/>
            </a:r>
            <a:br>
              <a:rPr lang="en-US" sz="3200" cap="all" dirty="0">
                <a:latin typeface="Baskerville Old Face" pitchFamily="18" charset="0"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latin typeface="Baskerville Old Face" pitchFamily="18" charset="0"/>
              </a:rPr>
              <a:t>In a post fix </a:t>
            </a:r>
            <a:r>
              <a:rPr lang="en-US" sz="3200" b="1" dirty="0" smtClean="0">
                <a:latin typeface="Baskerville Old Face" pitchFamily="18" charset="0"/>
              </a:rPr>
              <a:t>expression(x- -) </a:t>
            </a:r>
            <a:r>
              <a:rPr lang="en-US" sz="3200" b="1" dirty="0">
                <a:latin typeface="Baskerville Old Face" pitchFamily="18" charset="0"/>
              </a:rPr>
              <a:t>an operator is applied after an operand is fetched for computation, i.e.,  unaltered value is used for the computation of the expression in which it occurs,</a:t>
            </a:r>
          </a:p>
          <a:p>
            <a:r>
              <a:rPr lang="en-US" sz="3200" b="1" dirty="0">
                <a:latin typeface="Baskerville Old Face" pitchFamily="18" charset="0"/>
              </a:rPr>
              <a:t>E.g.,</a:t>
            </a:r>
          </a:p>
          <a:p>
            <a:pPr marL="0" indent="0">
              <a:buNone/>
            </a:pPr>
            <a:r>
              <a:rPr lang="en-US" sz="3200" b="1" dirty="0">
                <a:latin typeface="Baskerville Old Face" pitchFamily="18" charset="0"/>
              </a:rPr>
              <a:t>int a=10,res;</a:t>
            </a:r>
          </a:p>
          <a:p>
            <a:pPr marL="0" indent="0">
              <a:buNone/>
            </a:pPr>
            <a:r>
              <a:rPr lang="en-US" sz="3200" b="1" dirty="0" smtClean="0">
                <a:latin typeface="Baskerville Old Face" pitchFamily="18" charset="0"/>
              </a:rPr>
              <a:t>res=a- - </a:t>
            </a:r>
            <a:r>
              <a:rPr lang="en-US" sz="3200" b="1" dirty="0">
                <a:latin typeface="Baskerville Old Face" pitchFamily="18" charset="0"/>
              </a:rPr>
              <a:t>+ a;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8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b="1" dirty="0">
                <a:latin typeface="Baskerville Old Face" pitchFamily="18" charset="0"/>
              </a:rPr>
              <a:t>The conditional operator </a:t>
            </a:r>
            <a:r>
              <a:rPr lang="en-US" sz="3200" b="1" dirty="0" smtClean="0">
                <a:latin typeface="Baskerville Old Face" pitchFamily="18" charset="0"/>
              </a:rPr>
              <a:t> symbol  or syntax is</a:t>
            </a:r>
          </a:p>
          <a:p>
            <a:pPr marL="0" indent="0">
              <a:buNone/>
            </a:pPr>
            <a:r>
              <a:rPr lang="en-US" sz="3200" b="1" dirty="0">
                <a:latin typeface="Baskerville Old Face" pitchFamily="18" charset="0"/>
              </a:rPr>
              <a:t> </a:t>
            </a:r>
            <a:r>
              <a:rPr lang="en-US" sz="3200" b="1" dirty="0" smtClean="0">
                <a:latin typeface="Baskerville Old Face" pitchFamily="18" charset="0"/>
              </a:rPr>
              <a:t> </a:t>
            </a:r>
            <a:r>
              <a:rPr lang="en-US" sz="3200" dirty="0" smtClean="0">
                <a:solidFill>
                  <a:schemeClr val="tx2"/>
                </a:solidFill>
                <a:latin typeface="Agency FB" pitchFamily="34" charset="0"/>
              </a:rPr>
              <a:t>(</a:t>
            </a:r>
            <a:r>
              <a:rPr lang="en-US" sz="3200" b="1" dirty="0" smtClean="0">
                <a:solidFill>
                  <a:schemeClr val="tx2"/>
                </a:solidFill>
                <a:latin typeface="Agency FB" pitchFamily="34" charset="0"/>
              </a:rPr>
              <a:t>Condition)?expression or value 1: expression or value 2</a:t>
            </a:r>
          </a:p>
          <a:p>
            <a:r>
              <a:rPr lang="en-US" sz="3200" b="1" dirty="0" smtClean="0">
                <a:latin typeface="Baskerville Old Face" pitchFamily="18" charset="0"/>
              </a:rPr>
              <a:t>If the condition is true then expression or value 1 will be executed </a:t>
            </a:r>
          </a:p>
          <a:p>
            <a:r>
              <a:rPr lang="en-US" sz="3200" b="1" dirty="0">
                <a:latin typeface="Baskerville Old Face" pitchFamily="18" charset="0"/>
              </a:rPr>
              <a:t>If the condition is </a:t>
            </a:r>
            <a:r>
              <a:rPr lang="en-US" sz="3200" b="1" dirty="0" smtClean="0">
                <a:latin typeface="Baskerville Old Face" pitchFamily="18" charset="0"/>
              </a:rPr>
              <a:t>false </a:t>
            </a:r>
            <a:r>
              <a:rPr lang="en-US" sz="3200" b="1" dirty="0">
                <a:latin typeface="Baskerville Old Face" pitchFamily="18" charset="0"/>
              </a:rPr>
              <a:t>then expression or value </a:t>
            </a:r>
            <a:r>
              <a:rPr lang="en-US" sz="3200" b="1" dirty="0" smtClean="0">
                <a:latin typeface="Baskerville Old Face" pitchFamily="18" charset="0"/>
              </a:rPr>
              <a:t>2 </a:t>
            </a:r>
            <a:r>
              <a:rPr lang="en-US" sz="3200" b="1" dirty="0">
                <a:latin typeface="Baskerville Old Face" pitchFamily="18" charset="0"/>
              </a:rPr>
              <a:t>will be executed </a:t>
            </a:r>
            <a:endParaRPr lang="en-US" sz="3200" b="1" dirty="0" smtClean="0">
              <a:latin typeface="Baskerville Old Face" pitchFamily="18" charset="0"/>
            </a:endParaRPr>
          </a:p>
          <a:p>
            <a:r>
              <a:rPr lang="en-US" sz="3200" b="1" dirty="0" smtClean="0">
                <a:latin typeface="Baskerville Old Face" pitchFamily="18" charset="0"/>
              </a:rPr>
              <a:t>E.g.,</a:t>
            </a:r>
          </a:p>
          <a:p>
            <a:r>
              <a:rPr lang="en-US" sz="3200" b="1" dirty="0" smtClean="0">
                <a:latin typeface="Baskerville Old Face" pitchFamily="18" charset="0"/>
              </a:rPr>
              <a:t>(2&gt;3)?printf(“yes”):printf(“no”);</a:t>
            </a:r>
          </a:p>
          <a:p>
            <a:r>
              <a:rPr lang="en-US" sz="3200" b="1" dirty="0" smtClean="0">
                <a:latin typeface="Baskerville Old Face" pitchFamily="18" charset="0"/>
              </a:rPr>
              <a:t>This operator is also called ternary operator. As it works on three operands, one condition and two values or expressions.</a:t>
            </a:r>
            <a:endParaRPr lang="en-US" sz="3200" b="1" dirty="0">
              <a:latin typeface="Baskerville Old Face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Agency FB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4251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251</TotalTime>
  <Words>480</Words>
  <Application>Microsoft Office PowerPoint</Application>
  <PresentationFormat>On-screen Show (4:3)</PresentationFormat>
  <Paragraphs>89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Operators &amp; expressions cont.……</vt:lpstr>
      <vt:lpstr>UNARY OPERATORS</vt:lpstr>
      <vt:lpstr>INCREMENT OPERATOR</vt:lpstr>
      <vt:lpstr>prefix increment operator++x </vt:lpstr>
      <vt:lpstr>Postfix increment operator   x++ </vt:lpstr>
      <vt:lpstr>Decrement operator </vt:lpstr>
      <vt:lpstr>prefix decrement operator      - -x </vt:lpstr>
      <vt:lpstr>Postfix decrement operator   x- - </vt:lpstr>
      <vt:lpstr>CONDITIONAL OPERATOR</vt:lpstr>
      <vt:lpstr>ASSIGNMENT OPERATOR</vt:lpstr>
      <vt:lpstr>SHORT HAND OPERATORS</vt:lpstr>
      <vt:lpstr>COMMA OPERATOR</vt:lpstr>
    </vt:vector>
  </TitlesOfParts>
  <Company>MRCEW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ANUPAMA</dc:creator>
  <cp:lastModifiedBy>ANUPAMA</cp:lastModifiedBy>
  <cp:revision>30</cp:revision>
  <dcterms:created xsi:type="dcterms:W3CDTF">2012-11-19T06:23:52Z</dcterms:created>
  <dcterms:modified xsi:type="dcterms:W3CDTF">2012-11-20T06:55:17Z</dcterms:modified>
</cp:coreProperties>
</file>