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6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F7793C4-B7CE-496E-95EF-E5023751B759}" type="datetimeFigureOut">
              <a:rPr lang="en-US" smtClean="0"/>
              <a:t>11/19/2012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088C148-EC7D-41AA-AF3B-D24B385742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latin typeface="Baskerville Old Face" pitchFamily="18" charset="0"/>
              </a:rPr>
              <a:t>Operators &amp; expressions</a:t>
            </a:r>
            <a:endParaRPr lang="en-US" sz="6000" b="1" dirty="0">
              <a:latin typeface="Baskerville Old Face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3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Baskerville Old Face" pitchFamily="18" charset="0"/>
              </a:rPr>
              <a:t>EQUALITY OPERATORS</a:t>
            </a:r>
            <a:r>
              <a:rPr lang="en-US" b="1" u="sng" dirty="0">
                <a:solidFill>
                  <a:srgbClr val="FFCCFF"/>
                </a:solidFill>
              </a:rPr>
              <a:t/>
            </a:r>
            <a:br>
              <a:rPr lang="en-US" b="1" u="sng" dirty="0">
                <a:solidFill>
                  <a:srgbClr val="FFCC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Baskerville Old Face" pitchFamily="18" charset="0"/>
              </a:rPr>
              <a:t>C language supports two kinds of equality operators to compare their operands for strict equality or inequality</a:t>
            </a:r>
            <a:r>
              <a:rPr lang="en-US" sz="3200" dirty="0" smtClean="0">
                <a:solidFill>
                  <a:srgbClr val="FFFF00"/>
                </a:solidFill>
                <a:latin typeface="Baskerville Old Face" pitchFamily="18" charset="0"/>
              </a:rPr>
              <a:t>.</a:t>
            </a:r>
          </a:p>
          <a:p>
            <a:r>
              <a:rPr lang="en-US" sz="3200" dirty="0">
                <a:latin typeface="Baskerville Old Face" pitchFamily="18" charset="0"/>
              </a:rPr>
              <a:t>They are equal to (==) and not equal to (!=) operator.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80791"/>
              </p:ext>
            </p:extLst>
          </p:nvPr>
        </p:nvGraphicFramePr>
        <p:xfrm>
          <a:off x="533400" y="4724400"/>
          <a:ext cx="8001000" cy="165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66294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skerville Old Face" pitchFamily="18" charset="0"/>
                          <a:cs typeface="Times New Roman" pitchFamily="18" charset="0"/>
                        </a:rPr>
                        <a:t>OPERATOR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askerville Old Face" pitchFamily="18" charset="0"/>
                      </a:endParaRPr>
                    </a:p>
                  </a:txBody>
                  <a:tcPr marT="45749" marB="45749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skerville Old Face" pitchFamily="18" charset="0"/>
                          <a:cs typeface="Times New Roman" pitchFamily="18" charset="0"/>
                        </a:rPr>
                        <a:t>MEANING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Baskerville Old Face" pitchFamily="18" charset="0"/>
                      </a:endParaRPr>
                    </a:p>
                  </a:txBody>
                  <a:tcPr marT="45749" marB="4574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cs typeface="Times New Roman" pitchFamily="18" charset="0"/>
                        </a:rPr>
                        <a:t>==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</a:endParaRPr>
                    </a:p>
                  </a:txBody>
                  <a:tcPr marT="45749" marB="45749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cs typeface="Times New Roman" pitchFamily="18" charset="0"/>
                        </a:rPr>
                        <a:t>RETURNS 1 IF BOTH OPERANDS ARE EQUAL, 0 OTHERWISE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</a:endParaRPr>
                    </a:p>
                  </a:txBody>
                  <a:tcPr marT="45749" marB="45749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cs typeface="Times New Roman" pitchFamily="18" charset="0"/>
                        </a:rPr>
                        <a:t>!= 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</a:endParaRPr>
                    </a:p>
                  </a:txBody>
                  <a:tcPr marT="45749" marB="45749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cs typeface="Times New Roman" pitchFamily="18" charset="0"/>
                        </a:rPr>
                        <a:t>RETURNS 1 IF OPERANDS DO NOT HAVE THE SAME VALUE, 0 OTHERWISE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</a:endParaRPr>
                    </a:p>
                  </a:txBody>
                  <a:tcPr marT="45749" marB="45749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5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Baskerville Old Face" pitchFamily="18" charset="0"/>
              </a:rPr>
              <a:t>LOGICAL OPERATORS </a:t>
            </a:r>
            <a:br>
              <a:rPr lang="en-US" b="1" dirty="0">
                <a:solidFill>
                  <a:schemeClr val="accent1"/>
                </a:solidFill>
                <a:latin typeface="Baskerville Old Face" pitchFamily="18" charset="0"/>
              </a:rPr>
            </a:br>
            <a:endParaRPr lang="en-US" dirty="0">
              <a:solidFill>
                <a:schemeClr val="accent1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Baskerville Old Face" pitchFamily="18" charset="0"/>
              </a:rPr>
              <a:t>C language supports three logical operators. They are- Logical AND </a:t>
            </a:r>
            <a:r>
              <a:rPr lang="en-US" sz="3200" b="1" dirty="0" smtClean="0">
                <a:latin typeface="Baskerville Old Face" pitchFamily="18" charset="0"/>
              </a:rPr>
              <a:t>(&amp;&amp;) </a:t>
            </a: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	</a:t>
            </a:r>
            <a:r>
              <a:rPr lang="en-US" sz="3200" b="1" dirty="0" smtClean="0">
                <a:latin typeface="Baskerville Old Face" pitchFamily="18" charset="0"/>
              </a:rPr>
              <a:t>	Logical </a:t>
            </a:r>
            <a:r>
              <a:rPr lang="en-US" sz="3200" b="1" dirty="0">
                <a:latin typeface="Baskerville Old Face" pitchFamily="18" charset="0"/>
              </a:rPr>
              <a:t>OR (||) </a:t>
            </a:r>
            <a:endParaRPr lang="en-US" sz="3200" b="1" dirty="0" smtClean="0">
              <a:latin typeface="Baskerville Old Face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Baskerville Old Face" pitchFamily="18" charset="0"/>
              </a:rPr>
              <a:t>	</a:t>
            </a:r>
            <a:r>
              <a:rPr lang="en-US" sz="3200" b="1" dirty="0" smtClean="0">
                <a:latin typeface="Baskerville Old Face" pitchFamily="18" charset="0"/>
              </a:rPr>
              <a:t>	Logical </a:t>
            </a:r>
            <a:r>
              <a:rPr lang="en-US" sz="3200" b="1" dirty="0">
                <a:latin typeface="Baskerville Old Face" pitchFamily="18" charset="0"/>
              </a:rPr>
              <a:t>NOT </a:t>
            </a:r>
            <a:r>
              <a:rPr lang="en-US" sz="3200" b="1" dirty="0" smtClean="0">
                <a:latin typeface="Baskerville Old Face" pitchFamily="18" charset="0"/>
              </a:rPr>
              <a:t>(!).</a:t>
            </a:r>
          </a:p>
          <a:p>
            <a:pPr marL="0" indent="0">
              <a:buNone/>
            </a:pPr>
            <a:endParaRPr lang="en-US" sz="3200" b="1" dirty="0">
              <a:latin typeface="Baskerville Old Face" pitchFamily="18" charset="0"/>
            </a:endParaRPr>
          </a:p>
          <a:p>
            <a:r>
              <a:rPr lang="en-US" sz="3200" b="1" dirty="0" smtClean="0">
                <a:latin typeface="Baskerville Old Face" pitchFamily="18" charset="0"/>
              </a:rPr>
              <a:t>Logical operators also return true and false values,  i.e., either 1 or 0 depending on the logical relation evaluated.</a:t>
            </a:r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3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itchFamily="18" charset="0"/>
              </a:rPr>
              <a:t>Logical AND (&amp;&amp;)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Baskerville Old Face" pitchFamily="18" charset="0"/>
              </a:rPr>
              <a:t>Is used to simultaneously evaluate two conditions or expressions with relational operators.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If expression on both the sides of logical operator is true then whole expression is true.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E.g.,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(a&lt;b)&amp;&amp;(b&gt;c)</a:t>
            </a:r>
          </a:p>
          <a:p>
            <a:pPr marL="0" indent="0">
              <a:buNone/>
            </a:pPr>
            <a:endParaRPr lang="en-US" sz="32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8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itchFamily="18" charset="0"/>
              </a:rPr>
              <a:t>The truth table of logical AND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83024"/>
              </p:ext>
            </p:extLst>
          </p:nvPr>
        </p:nvGraphicFramePr>
        <p:xfrm>
          <a:off x="533400" y="24384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A&amp;&amp;B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6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itchFamily="18" charset="0"/>
              </a:rPr>
              <a:t>Logical </a:t>
            </a:r>
            <a:r>
              <a:rPr lang="en-US" b="1" dirty="0" smtClean="0">
                <a:latin typeface="Baskerville Old Face" pitchFamily="18" charset="0"/>
              </a:rPr>
              <a:t>OR (||)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latin typeface="Baskerville Old Face" pitchFamily="18" charset="0"/>
              </a:rPr>
              <a:t>Is used to simultaneously evaluate two conditions or expressions with relational operators</a:t>
            </a:r>
            <a:r>
              <a:rPr lang="en-US" sz="3200" b="1" dirty="0" smtClean="0">
                <a:latin typeface="Baskerville Old Face" pitchFamily="18" charset="0"/>
              </a:rPr>
              <a:t>.</a:t>
            </a:r>
          </a:p>
          <a:p>
            <a:r>
              <a:rPr lang="en-US" sz="3200" b="1" dirty="0">
                <a:latin typeface="Baskerville Old Face" pitchFamily="18" charset="0"/>
              </a:rPr>
              <a:t>If </a:t>
            </a:r>
            <a:r>
              <a:rPr lang="en-US" sz="3200" b="1" dirty="0" smtClean="0">
                <a:latin typeface="Baskerville Old Face" pitchFamily="18" charset="0"/>
              </a:rPr>
              <a:t> one or both the expression </a:t>
            </a:r>
            <a:r>
              <a:rPr lang="en-US" sz="3200" b="1" dirty="0">
                <a:latin typeface="Baskerville Old Face" pitchFamily="18" charset="0"/>
              </a:rPr>
              <a:t>on </a:t>
            </a:r>
            <a:r>
              <a:rPr lang="en-US" sz="3200" b="1" dirty="0" smtClean="0">
                <a:latin typeface="Baskerville Old Face" pitchFamily="18" charset="0"/>
              </a:rPr>
              <a:t>the  left side and right side </a:t>
            </a:r>
            <a:r>
              <a:rPr lang="en-US" sz="3200" b="1" dirty="0">
                <a:latin typeface="Baskerville Old Face" pitchFamily="18" charset="0"/>
              </a:rPr>
              <a:t>of logical operator is true then whole expression is true</a:t>
            </a:r>
            <a:r>
              <a:rPr lang="en-US" sz="3200" b="1" dirty="0" smtClean="0">
                <a:latin typeface="Baskerville Old Face" pitchFamily="18" charset="0"/>
              </a:rPr>
              <a:t>.</a:t>
            </a:r>
          </a:p>
          <a:p>
            <a:r>
              <a:rPr lang="en-US" sz="3200" b="1" dirty="0">
                <a:latin typeface="Baskerville Old Face" pitchFamily="18" charset="0"/>
              </a:rPr>
              <a:t>E.g.,</a:t>
            </a:r>
          </a:p>
          <a:p>
            <a:r>
              <a:rPr lang="en-US" sz="3200" b="1" dirty="0">
                <a:latin typeface="Baskerville Old Face" pitchFamily="18" charset="0"/>
              </a:rPr>
              <a:t>(a&lt;b</a:t>
            </a:r>
            <a:r>
              <a:rPr lang="en-US" sz="3200" b="1" dirty="0" smtClean="0">
                <a:latin typeface="Baskerville Old Face" pitchFamily="18" charset="0"/>
              </a:rPr>
              <a:t>)||(</a:t>
            </a:r>
            <a:r>
              <a:rPr lang="en-US" sz="3200" b="1" dirty="0">
                <a:latin typeface="Baskerville Old Face" pitchFamily="18" charset="0"/>
              </a:rPr>
              <a:t>b&gt;c)</a:t>
            </a:r>
          </a:p>
          <a:p>
            <a:endParaRPr lang="en-US" sz="3200" b="1" dirty="0">
              <a:latin typeface="Baskerville Old Face" pitchFamily="18" charset="0"/>
            </a:endParaRPr>
          </a:p>
          <a:p>
            <a:endParaRPr lang="en-US" sz="3200" b="1" dirty="0">
              <a:latin typeface="Baskerville Old Face" pitchFamily="18" charset="0"/>
            </a:endParaRPr>
          </a:p>
          <a:p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0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itchFamily="18" charset="0"/>
              </a:rPr>
              <a:t>The truth table of logical </a:t>
            </a:r>
            <a:r>
              <a:rPr lang="en-US" dirty="0" smtClean="0">
                <a:latin typeface="Baskerville Old Face" pitchFamily="18" charset="0"/>
              </a:rPr>
              <a:t>OR operator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568982"/>
              </p:ext>
            </p:extLst>
          </p:nvPr>
        </p:nvGraphicFramePr>
        <p:xfrm>
          <a:off x="457200" y="25146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A||B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skerville Old Face" pitchFamily="18" charset="0"/>
              </a:rPr>
              <a:t>Logical </a:t>
            </a:r>
            <a:r>
              <a:rPr lang="en-US" b="1" dirty="0" smtClean="0">
                <a:latin typeface="Baskerville Old Face" pitchFamily="18" charset="0"/>
              </a:rPr>
              <a:t>NOT (!)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Baskerville Old Face" pitchFamily="18" charset="0"/>
              </a:rPr>
              <a:t>The logical NOT operator takes a single expression and negates the value of the expression.</a:t>
            </a:r>
          </a:p>
          <a:p>
            <a:r>
              <a:rPr lang="en-US" sz="3200" dirty="0" smtClean="0">
                <a:latin typeface="Baskerville Old Face" pitchFamily="18" charset="0"/>
              </a:rPr>
              <a:t>The truth table of logical NOT is as follows</a:t>
            </a:r>
            <a:endParaRPr lang="en-US" sz="3200" dirty="0">
              <a:latin typeface="Baskerville Old Face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927536"/>
              </p:ext>
            </p:extLst>
          </p:nvPr>
        </p:nvGraphicFramePr>
        <p:xfrm>
          <a:off x="914400" y="4267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1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OPERATORS IN C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>
                <a:latin typeface="Baskerville Old Face" pitchFamily="18" charset="0"/>
              </a:rPr>
              <a:t>C language supports a lot of operators to be used in </a:t>
            </a:r>
            <a:r>
              <a:rPr lang="en-US" sz="3600" b="1" dirty="0" smtClean="0">
                <a:latin typeface="Baskerville Old Face" pitchFamily="18" charset="0"/>
              </a:rPr>
              <a:t>expressions.</a:t>
            </a:r>
          </a:p>
          <a:p>
            <a:r>
              <a:rPr lang="en-US" sz="3600" b="1" dirty="0" smtClean="0">
                <a:latin typeface="Baskerville Old Face" pitchFamily="18" charset="0"/>
              </a:rPr>
              <a:t>An operator is defined as a symbol that specifies the mathematical , logical or relational operation to be performed.</a:t>
            </a:r>
          </a:p>
          <a:p>
            <a:r>
              <a:rPr lang="en-US" sz="3600" b="1" dirty="0" smtClean="0">
                <a:latin typeface="Baskerville Old Face" pitchFamily="18" charset="0"/>
              </a:rPr>
              <a:t>An operand is a data item on which operators perform the operation.</a:t>
            </a:r>
          </a:p>
          <a:p>
            <a:r>
              <a:rPr lang="en-US" sz="3600" b="1" dirty="0" smtClean="0">
                <a:latin typeface="Baskerville Old Face" pitchFamily="18" charset="0"/>
              </a:rPr>
              <a:t>An expression is combination of operators and operands.</a:t>
            </a:r>
            <a:endParaRPr lang="en-US" sz="36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8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Cont.………</a:t>
            </a:r>
            <a:endParaRPr lang="en-US" b="1" dirty="0"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Baskerville Old Face" pitchFamily="18" charset="0"/>
              </a:rPr>
              <a:t>E.g.,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Baskerville Old Face" pitchFamily="18" charset="0"/>
              </a:rPr>
              <a:t>a+b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 smtClean="0">
                <a:latin typeface="Baskerville Old Face" pitchFamily="18" charset="0"/>
              </a:rPr>
              <a:t>5*4+8/2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Baskerville Old Face" pitchFamily="18" charset="0"/>
              </a:rPr>
              <a:t>x</a:t>
            </a:r>
            <a:r>
              <a:rPr lang="en-US" sz="3600" b="1" dirty="0" smtClean="0">
                <a:latin typeface="Baskerville Old Face" pitchFamily="18" charset="0"/>
              </a:rPr>
              <a:t>-y+z/k==a/</a:t>
            </a:r>
            <a:r>
              <a:rPr lang="en-US" sz="3600" b="1" dirty="0" err="1" smtClean="0">
                <a:latin typeface="Baskerville Old Face" pitchFamily="18" charset="0"/>
              </a:rPr>
              <a:t>b-h+u%t</a:t>
            </a:r>
            <a:endParaRPr lang="en-US" sz="36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5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Baskerville Old Face" pitchFamily="18" charset="0"/>
              </a:rPr>
              <a:t>TYPES OF OPERATORS  IN  </a:t>
            </a:r>
            <a:r>
              <a:rPr lang="en-US" b="1" dirty="0">
                <a:solidFill>
                  <a:schemeClr val="accent1"/>
                </a:solidFill>
                <a:latin typeface="Baskerville Old Face" pitchFamily="18" charset="0"/>
              </a:rPr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0" anchor="ctr" anchorCtr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b="1" dirty="0" smtClean="0">
                <a:latin typeface="Baskerville Old Face" pitchFamily="18" charset="0"/>
              </a:rPr>
              <a:t>Arithmetic </a:t>
            </a:r>
            <a:r>
              <a:rPr lang="en-US" sz="3500" b="1" dirty="0">
                <a:latin typeface="Baskerville Old Face" pitchFamily="18" charset="0"/>
              </a:rPr>
              <a:t>operators</a:t>
            </a:r>
          </a:p>
          <a:p>
            <a:pPr>
              <a:lnSpc>
                <a:spcPct val="110000"/>
              </a:lnSpc>
            </a:pPr>
            <a:r>
              <a:rPr lang="en-US" sz="3500" b="1" dirty="0">
                <a:latin typeface="Baskerville Old Face" pitchFamily="18" charset="0"/>
              </a:rPr>
              <a:t>Relational Operators</a:t>
            </a:r>
          </a:p>
          <a:p>
            <a:pPr>
              <a:lnSpc>
                <a:spcPct val="110000"/>
              </a:lnSpc>
            </a:pPr>
            <a:r>
              <a:rPr lang="en-US" sz="3500" b="1" dirty="0">
                <a:latin typeface="Baskerville Old Face" pitchFamily="18" charset="0"/>
              </a:rPr>
              <a:t>Equality </a:t>
            </a:r>
            <a:r>
              <a:rPr lang="en-US" sz="3500" b="1" dirty="0" smtClean="0">
                <a:latin typeface="Baskerville Old Face" pitchFamily="18" charset="0"/>
              </a:rPr>
              <a:t>Operators</a:t>
            </a:r>
          </a:p>
          <a:p>
            <a:pPr>
              <a:lnSpc>
                <a:spcPct val="110000"/>
              </a:lnSpc>
            </a:pPr>
            <a:r>
              <a:rPr lang="en-US" sz="3200" b="1" dirty="0">
                <a:latin typeface="Baskerville Old Face" pitchFamily="18" charset="0"/>
              </a:rPr>
              <a:t>Logical </a:t>
            </a:r>
            <a:r>
              <a:rPr lang="en-US" sz="3200" b="1" dirty="0" smtClean="0">
                <a:latin typeface="Baskerville Old Face" pitchFamily="18" charset="0"/>
              </a:rPr>
              <a:t>Operators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Baskerville Old Face" pitchFamily="18" charset="0"/>
              </a:rPr>
              <a:t>Unary Operators</a:t>
            </a:r>
          </a:p>
          <a:p>
            <a:pPr>
              <a:lnSpc>
                <a:spcPct val="110000"/>
              </a:lnSpc>
            </a:pPr>
            <a:endParaRPr lang="en-US" sz="3200" b="1" dirty="0">
              <a:latin typeface="Baskerville Old Face" pitchFamily="18" charset="0"/>
            </a:endParaRPr>
          </a:p>
          <a:p>
            <a:pPr>
              <a:lnSpc>
                <a:spcPct val="110000"/>
              </a:lnSpc>
            </a:pPr>
            <a:endParaRPr lang="en-US" sz="3200" b="1" dirty="0" smtClean="0">
              <a:latin typeface="Baskerville Old Face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Baskerville Old Face" pitchFamily="18" charset="0"/>
              </a:rPr>
              <a:t>Conditional Operators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Baskerville Old Face" pitchFamily="18" charset="0"/>
              </a:rPr>
              <a:t>Bitwise Operators</a:t>
            </a:r>
          </a:p>
          <a:p>
            <a:pPr>
              <a:lnSpc>
                <a:spcPct val="110000"/>
              </a:lnSpc>
            </a:pPr>
            <a:r>
              <a:rPr lang="en-US" sz="3200" b="1" dirty="0" smtClean="0">
                <a:latin typeface="Baskerville Old Face" pitchFamily="18" charset="0"/>
              </a:rPr>
              <a:t>Assignment </a:t>
            </a:r>
            <a:r>
              <a:rPr lang="en-US" sz="3200" b="1" dirty="0">
                <a:latin typeface="Baskerville Old Face" pitchFamily="18" charset="0"/>
              </a:rPr>
              <a:t>operators</a:t>
            </a:r>
          </a:p>
          <a:p>
            <a:r>
              <a:rPr lang="en-US" sz="3500" b="1" dirty="0">
                <a:latin typeface="Baskerville Old Face" pitchFamily="18" charset="0"/>
              </a:rPr>
              <a:t>Comma Operator</a:t>
            </a:r>
          </a:p>
          <a:p>
            <a:r>
              <a:rPr lang="en-US" sz="3500" b="1" dirty="0">
                <a:latin typeface="Baskerville Old Face" pitchFamily="18" charset="0"/>
              </a:rPr>
              <a:t>Sizeof Operator</a:t>
            </a:r>
          </a:p>
          <a:p>
            <a:endParaRPr lang="en-US" sz="3500" b="1" dirty="0" smtClean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Baskerville Old Face" pitchFamily="18" charset="0"/>
              </a:rPr>
              <a:t>ARITHMETIC OPERATORS</a:t>
            </a:r>
            <a:endParaRPr lang="en-US" b="1" dirty="0">
              <a:latin typeface="Baskerville Old Face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09954"/>
              </p:ext>
            </p:extLst>
          </p:nvPr>
        </p:nvGraphicFramePr>
        <p:xfrm>
          <a:off x="838200" y="3505200"/>
          <a:ext cx="70866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523999"/>
                <a:gridCol w="1219201"/>
                <a:gridCol w="16764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askerville Old Face" pitchFamily="18" charset="0"/>
                        </a:rPr>
                        <a:t>OPERATION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askerville Old Face" pitchFamily="18" charset="0"/>
                        </a:rPr>
                        <a:t>OPERATOR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askerville Old Face" pitchFamily="18" charset="0"/>
                        </a:rPr>
                        <a:t>SYNTAX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askerville Old Face" pitchFamily="18" charset="0"/>
                        </a:rPr>
                        <a:t>COMMENT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askerville Old Face" pitchFamily="18" charset="0"/>
                        </a:rPr>
                        <a:t>RESULT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Addition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+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a +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result = a +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b;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12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Subtraction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-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a -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result = a –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b;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Multiply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*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a *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result = a *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b;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27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Divide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/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a /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result = a /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b;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anchor="ctr" horzOverflow="overflow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Modulus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%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a %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result = a %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b;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askerville Old Face" pitchFamily="18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skerville Old Face" pitchFamily="18" charset="0"/>
                          <a:ea typeface="Times New Roman" pitchFamily="18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2057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Baskerville Old Face" pitchFamily="18" charset="0"/>
              </a:rPr>
              <a:t>Consider the variables declared as follows</a:t>
            </a:r>
          </a:p>
          <a:p>
            <a:r>
              <a:rPr lang="en-US" sz="3200" dirty="0">
                <a:latin typeface="Baskerville Old Face" pitchFamily="18" charset="0"/>
              </a:rPr>
              <a:t>i</a:t>
            </a:r>
            <a:r>
              <a:rPr lang="en-US" sz="3200" dirty="0" smtClean="0">
                <a:latin typeface="Baskerville Old Face" pitchFamily="18" charset="0"/>
              </a:rPr>
              <a:t>nt a=9,b=3,result;</a:t>
            </a:r>
            <a:endParaRPr lang="en-US" sz="3200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6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skerville Old Face" pitchFamily="18" charset="0"/>
              </a:rPr>
              <a:t>ARITHMETIC </a:t>
            </a:r>
            <a:r>
              <a:rPr lang="en-US" b="1" dirty="0" smtClean="0">
                <a:latin typeface="Baskerville Old Face" pitchFamily="18" charset="0"/>
              </a:rPr>
              <a:t>OPERATORS Cont.……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200" b="1" dirty="0" smtClean="0">
                <a:latin typeface="Baskerville Old Face" pitchFamily="18" charset="0"/>
              </a:rPr>
              <a:t>+ is called addition operator , used to perform general addition.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- is called subtraction operator ,</a:t>
            </a:r>
            <a:r>
              <a:rPr lang="en-US" sz="3200" b="1" dirty="0">
                <a:latin typeface="Baskerville Old Face" pitchFamily="18" charset="0"/>
              </a:rPr>
              <a:t> used to perform general </a:t>
            </a:r>
            <a:r>
              <a:rPr lang="en-US" sz="3200" b="1" dirty="0" smtClean="0">
                <a:latin typeface="Baskerville Old Face" pitchFamily="18" charset="0"/>
              </a:rPr>
              <a:t>subtraction.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* is called multiplication operator,</a:t>
            </a:r>
            <a:r>
              <a:rPr lang="en-US" sz="3200" b="1" dirty="0">
                <a:latin typeface="Baskerville Old Face" pitchFamily="18" charset="0"/>
              </a:rPr>
              <a:t> used to perform general </a:t>
            </a:r>
            <a:r>
              <a:rPr lang="en-US" sz="3200" b="1" dirty="0" smtClean="0">
                <a:latin typeface="Baskerville Old Face" pitchFamily="18" charset="0"/>
              </a:rPr>
              <a:t>multiplication.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/ is called division operator,</a:t>
            </a:r>
            <a:r>
              <a:rPr lang="en-US" sz="3200" b="1" dirty="0">
                <a:latin typeface="Baskerville Old Face" pitchFamily="18" charset="0"/>
              </a:rPr>
              <a:t> used to perform general </a:t>
            </a:r>
            <a:r>
              <a:rPr lang="en-US" sz="3200" b="1" dirty="0" smtClean="0">
                <a:latin typeface="Baskerville Old Face" pitchFamily="18" charset="0"/>
              </a:rPr>
              <a:t>division.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% is called modulus operator,</a:t>
            </a:r>
            <a:r>
              <a:rPr lang="en-US" sz="3200" b="1" dirty="0">
                <a:latin typeface="Baskerville Old Face" pitchFamily="18" charset="0"/>
              </a:rPr>
              <a:t> used to </a:t>
            </a:r>
            <a:r>
              <a:rPr lang="en-US" sz="3200" b="1" dirty="0" smtClean="0">
                <a:latin typeface="Baskerville Old Face" pitchFamily="18" charset="0"/>
              </a:rPr>
              <a:t>find the remainder of integer division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The modulus operator is used only for integer operands and cannot be used for float and double operands.</a:t>
            </a:r>
            <a:endParaRPr lang="en-US" sz="3200" b="1" dirty="0">
              <a:latin typeface="Baskerville Old Face" pitchFamily="18" charset="0"/>
            </a:endParaRPr>
          </a:p>
          <a:p>
            <a:endParaRPr lang="en-US" sz="3200" b="1" dirty="0" smtClean="0">
              <a:latin typeface="Baskerville Old Face" pitchFamily="18" charset="0"/>
            </a:endParaRPr>
          </a:p>
          <a:p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askerville Old Face" pitchFamily="18" charset="0"/>
              </a:rPr>
              <a:t>ARITHMETIC OPERATORS </a:t>
            </a:r>
            <a:r>
              <a:rPr lang="en-US" b="1" dirty="0" smtClean="0">
                <a:latin typeface="Baskerville Old Face" pitchFamily="18" charset="0"/>
              </a:rPr>
              <a:t>Cont.……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Baskerville Old Face" pitchFamily="18" charset="0"/>
              </a:rPr>
              <a:t>While performing modulo division ,the sign of the result is always the sign of the first operand.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E.g.,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16%3=1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-16%3=-1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16%-3=1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-16%-3=-1</a:t>
            </a:r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9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Baskerville Old Face" pitchFamily="18" charset="0"/>
              </a:rPr>
              <a:t>RELATIONAL OPERATORS</a:t>
            </a:r>
            <a:r>
              <a:rPr lang="en-US" u="sng" dirty="0">
                <a:solidFill>
                  <a:srgbClr val="FFCCFF"/>
                </a:solidFill>
              </a:rPr>
              <a:t/>
            </a:r>
            <a:br>
              <a:rPr lang="en-US" u="sng" dirty="0">
                <a:solidFill>
                  <a:srgbClr val="FFCC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Baskerville Old Face" pitchFamily="18" charset="0"/>
              </a:rPr>
              <a:t>Also known as a comparison </a:t>
            </a:r>
            <a:r>
              <a:rPr lang="en-US" sz="3200" b="1" dirty="0" smtClean="0">
                <a:latin typeface="Baskerville Old Face" pitchFamily="18" charset="0"/>
              </a:rPr>
              <a:t>operator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It </a:t>
            </a:r>
            <a:r>
              <a:rPr lang="en-US" sz="3200" b="1" dirty="0">
                <a:latin typeface="Baskerville Old Face" pitchFamily="18" charset="0"/>
              </a:rPr>
              <a:t>is an operator that compares two values. </a:t>
            </a:r>
            <a:endParaRPr lang="en-US" sz="3200" b="1" dirty="0" smtClean="0">
              <a:latin typeface="Baskerville Old Face" pitchFamily="18" charset="0"/>
            </a:endParaRPr>
          </a:p>
          <a:p>
            <a:r>
              <a:rPr lang="en-US" sz="3200" b="1" dirty="0" smtClean="0">
                <a:latin typeface="Baskerville Old Face" pitchFamily="18" charset="0"/>
              </a:rPr>
              <a:t>Expressions </a:t>
            </a:r>
            <a:r>
              <a:rPr lang="en-US" sz="3200" b="1" dirty="0">
                <a:latin typeface="Baskerville Old Face" pitchFamily="18" charset="0"/>
              </a:rPr>
              <a:t>that contain relational operators are called </a:t>
            </a:r>
            <a:r>
              <a:rPr lang="en-US" sz="3200" b="1" i="1" dirty="0">
                <a:latin typeface="Baskerville Old Face" pitchFamily="18" charset="0"/>
              </a:rPr>
              <a:t>relational expressions</a:t>
            </a:r>
            <a:r>
              <a:rPr lang="en-US" sz="3200" b="1" dirty="0" smtClean="0">
                <a:latin typeface="Baskerville Old Face" pitchFamily="18" charset="0"/>
              </a:rPr>
              <a:t> .</a:t>
            </a:r>
          </a:p>
          <a:p>
            <a:r>
              <a:rPr lang="en-US" sz="3200" b="1" dirty="0" smtClean="0">
                <a:latin typeface="Baskerville Old Face" pitchFamily="18" charset="0"/>
              </a:rPr>
              <a:t>Relational </a:t>
            </a:r>
            <a:r>
              <a:rPr lang="en-US" sz="3200" b="1" dirty="0">
                <a:latin typeface="Baskerville Old Face" pitchFamily="18" charset="0"/>
              </a:rPr>
              <a:t>operators return true or false value, depending on whether the conditional relationship between the two operands holds or not. </a:t>
            </a:r>
          </a:p>
          <a:p>
            <a:endParaRPr lang="en-US" sz="3200" b="1" dirty="0">
              <a:latin typeface="Baskerville Old Fac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Baskerville Old Face" pitchFamily="18" charset="0"/>
              </a:rPr>
              <a:t>RELATIONAL </a:t>
            </a:r>
            <a:r>
              <a:rPr lang="en-US" dirty="0" smtClean="0">
                <a:solidFill>
                  <a:schemeClr val="accent1"/>
                </a:solidFill>
                <a:latin typeface="Baskerville Old Face" pitchFamily="18" charset="0"/>
              </a:rPr>
              <a:t>OPERATORS Cont..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80284"/>
              </p:ext>
            </p:extLst>
          </p:nvPr>
        </p:nvGraphicFramePr>
        <p:xfrm>
          <a:off x="457200" y="2514600"/>
          <a:ext cx="8382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798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askerville Old Face" pitchFamily="18" charset="0"/>
                        </a:rPr>
                        <a:t>OPERATION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askerville Old Face" pitchFamily="18" charset="0"/>
                        </a:rPr>
                        <a:t>OPERATOR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askerville Old Face" pitchFamily="18" charset="0"/>
                        </a:rPr>
                        <a:t>SYNTAX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Baskerville Old Face" pitchFamily="18" charset="0"/>
                        </a:rPr>
                        <a:t>EXAMPLE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Baskerville Old Face" pitchFamily="18" charset="0"/>
                        </a:rPr>
                        <a:t>RETURNVALUE</a:t>
                      </a:r>
                      <a:endParaRPr lang="en-US" sz="1600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Less than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&lt;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x&lt;y;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3&lt;6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1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Greater than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&gt;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x&gt;y;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6&gt;3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1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Less than or equal to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&lt;=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x&lt;=y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100&lt;=100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1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Greater</a:t>
                      </a:r>
                      <a:r>
                        <a:rPr lang="en-US" b="1" baseline="0" dirty="0" smtClean="0">
                          <a:latin typeface="Baskerville Old Face" pitchFamily="18" charset="0"/>
                        </a:rPr>
                        <a:t> than or equal to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&gt;=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x&gt;=y;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23&gt;=34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Baskerville Old Face" pitchFamily="18" charset="0"/>
                        </a:rPr>
                        <a:t>0</a:t>
                      </a:r>
                      <a:endParaRPr lang="en-US" b="1" dirty="0">
                        <a:latin typeface="Baskerville Old Face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6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177</TotalTime>
  <Words>637</Words>
  <Application>Microsoft Office PowerPoint</Application>
  <PresentationFormat>On-screen Show (4:3)</PresentationFormat>
  <Paragraphs>169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Clarity</vt:lpstr>
      <vt:lpstr>Operators &amp; expressions</vt:lpstr>
      <vt:lpstr>OPERATORS IN C</vt:lpstr>
      <vt:lpstr>Cont.………</vt:lpstr>
      <vt:lpstr>TYPES OF OPERATORS  IN  C</vt:lpstr>
      <vt:lpstr>ARITHMETIC OPERATORS</vt:lpstr>
      <vt:lpstr>ARITHMETIC OPERATORS Cont.……</vt:lpstr>
      <vt:lpstr>ARITHMETIC OPERATORS Cont.……</vt:lpstr>
      <vt:lpstr>RELATIONAL OPERATORS </vt:lpstr>
      <vt:lpstr>RELATIONAL OPERATORS Cont..</vt:lpstr>
      <vt:lpstr>EQUALITY OPERATORS </vt:lpstr>
      <vt:lpstr>LOGICAL OPERATORS  </vt:lpstr>
      <vt:lpstr>Logical AND (&amp;&amp;)</vt:lpstr>
      <vt:lpstr>The truth table of logical AND operator</vt:lpstr>
      <vt:lpstr>Logical OR (||)</vt:lpstr>
      <vt:lpstr>The truth table of logical OR operator</vt:lpstr>
      <vt:lpstr>Logical NOT (!)</vt:lpstr>
    </vt:vector>
  </TitlesOfParts>
  <Company>MRCEW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</dc:title>
  <dc:creator>ANUPAMA</dc:creator>
  <cp:lastModifiedBy>ANUPAMA</cp:lastModifiedBy>
  <cp:revision>17</cp:revision>
  <dcterms:created xsi:type="dcterms:W3CDTF">2012-11-19T06:23:52Z</dcterms:created>
  <dcterms:modified xsi:type="dcterms:W3CDTF">2012-11-19T09:21:19Z</dcterms:modified>
</cp:coreProperties>
</file>