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0" r:id="rId8"/>
    <p:sldId id="262" r:id="rId9"/>
    <p:sldId id="266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6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7FA3B07-F0F9-4CEE-AB85-E8651925A005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CEA2B1-5F3C-4009-A813-23B9BA459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09600"/>
            <a:ext cx="4851712" cy="3048000"/>
          </a:xfrm>
        </p:spPr>
        <p:txBody>
          <a:bodyPr>
            <a:normAutofit/>
          </a:bodyPr>
          <a:lstStyle/>
          <a:p>
            <a:pPr algn="ctr"/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sz="5300" dirty="0" smtClean="0">
                <a:solidFill>
                  <a:srgbClr val="FF0000"/>
                </a:solidFill>
              </a:rPr>
              <a:t>STRINGS</a:t>
            </a:r>
            <a:endParaRPr lang="en-US" sz="53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char *a</a:t>
            </a:r>
            <a:r>
              <a:rPr lang="en-US" dirty="0" smtClean="0">
                <a:solidFill>
                  <a:schemeClr val="tx1"/>
                </a:solidFill>
              </a:rPr>
              <a:t>[]={“Hello"};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char </a:t>
            </a:r>
            <a:r>
              <a:rPr lang="en-US" dirty="0">
                <a:solidFill>
                  <a:schemeClr val="tx1"/>
                </a:solidFill>
              </a:rPr>
              <a:t>*b</a:t>
            </a:r>
            <a:r>
              <a:rPr lang="en-US" dirty="0" smtClean="0">
                <a:solidFill>
                  <a:schemeClr val="tx1"/>
                </a:solidFill>
              </a:rPr>
              <a:t>[]={“Students"};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char </a:t>
            </a:r>
            <a:r>
              <a:rPr lang="en-US" dirty="0">
                <a:solidFill>
                  <a:schemeClr val="tx1"/>
                </a:solidFill>
              </a:rPr>
              <a:t>*temp;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("a is:%</a:t>
            </a:r>
            <a:r>
              <a:rPr lang="en-US" dirty="0" smtClean="0">
                <a:solidFill>
                  <a:schemeClr val="tx1"/>
                </a:solidFill>
              </a:rPr>
              <a:t>s\n</a:t>
            </a:r>
            <a:r>
              <a:rPr lang="en-US" dirty="0">
                <a:solidFill>
                  <a:schemeClr val="tx1"/>
                </a:solidFill>
              </a:rPr>
              <a:t> b is:%s </a:t>
            </a:r>
            <a:r>
              <a:rPr lang="en-US" dirty="0" smtClean="0">
                <a:solidFill>
                  <a:schemeClr val="tx1"/>
                </a:solidFill>
              </a:rPr>
              <a:t>",*a,*b);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temp</a:t>
            </a:r>
            <a:r>
              <a:rPr lang="en-US" dirty="0">
                <a:solidFill>
                  <a:schemeClr val="tx1"/>
                </a:solidFill>
              </a:rPr>
              <a:t>=*a;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a=*b;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b=temp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("a is:%s\n b is:%s ",*a,*b);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POINTERS AND STRINGS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0" y="1447800"/>
            <a:ext cx="1295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95800" y="1447800"/>
            <a:ext cx="10668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76800" y="990600"/>
            <a:ext cx="4572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19050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1905000"/>
            <a:ext cx="3581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629400" y="1063711"/>
            <a:ext cx="4572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1524000"/>
            <a:ext cx="10668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96100" y="1981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2362200"/>
            <a:ext cx="33528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48400" y="2743200"/>
            <a:ext cx="838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12077" y="2286000"/>
            <a:ext cx="1219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flipH="1">
            <a:off x="4610100" y="4016461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03902" y="3570588"/>
            <a:ext cx="10668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800600" y="3145105"/>
            <a:ext cx="4572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92446" y="3799188"/>
            <a:ext cx="4572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65905" y="4180188"/>
            <a:ext cx="10668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32605" y="4637388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82780" y="3153547"/>
            <a:ext cx="520528" cy="323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160</a:t>
            </a:r>
            <a:endParaRPr lang="en-US" dirty="0"/>
          </a:p>
        </p:txBody>
      </p:sp>
      <p:sp>
        <p:nvSpPr>
          <p:cNvPr id="36" name="Curved Left Arrow 35"/>
          <p:cNvSpPr/>
          <p:nvPr/>
        </p:nvSpPr>
        <p:spPr>
          <a:xfrm>
            <a:off x="7089174" y="3238500"/>
            <a:ext cx="1066799" cy="865488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Bent Arrow 3"/>
          <p:cNvSpPr/>
          <p:nvPr/>
        </p:nvSpPr>
        <p:spPr>
          <a:xfrm>
            <a:off x="4916144" y="2369820"/>
            <a:ext cx="1309116" cy="783727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1011815">
            <a:off x="5476856" y="3808222"/>
            <a:ext cx="773829" cy="362762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8305799" cy="4983163"/>
          </a:xfrm>
        </p:spPr>
        <p:txBody>
          <a:bodyPr/>
          <a:lstStyle/>
          <a:p>
            <a:r>
              <a:rPr lang="en-US" dirty="0"/>
              <a:t>char *strings</a:t>
            </a:r>
            <a:r>
              <a:rPr lang="en-US" dirty="0" smtClean="0"/>
              <a:t>[]={“HELLO",“WORLD"};</a:t>
            </a:r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i;</a:t>
            </a:r>
          </a:p>
          <a:p>
            <a:r>
              <a:rPr lang="en-US" dirty="0" smtClean="0"/>
              <a:t>for(i=0;i&lt;2;i</a:t>
            </a:r>
            <a:r>
              <a:rPr lang="en-US" dirty="0"/>
              <a:t>++)</a:t>
            </a:r>
          </a:p>
          <a:p>
            <a:r>
              <a:rPr lang="en-US" dirty="0" smtClean="0"/>
              <a:t>  puts(strings[i</a:t>
            </a:r>
            <a:r>
              <a:rPr lang="en-US" dirty="0"/>
              <a:t>]);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610600" cy="95707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Array of Strings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35402"/>
              </p:ext>
            </p:extLst>
          </p:nvPr>
        </p:nvGraphicFramePr>
        <p:xfrm>
          <a:off x="4495800" y="2971800"/>
          <a:ext cx="24384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</a:tblGrid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Strings[0]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Strings[1]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WORLD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48200" y="2549611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4572000"/>
            <a:ext cx="1066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character arrays are called strings.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Strings are used to manipulate text such as words and sentences.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Every string is always terminated with a NULL character(\0).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Each character of the string occupies 1 byte of memory.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Compiler automatically puts ‘\0’ at the end of string.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Format  </a:t>
            </a:r>
            <a:r>
              <a:rPr lang="en-US" dirty="0" err="1" smtClean="0">
                <a:solidFill>
                  <a:schemeClr val="tx1"/>
                </a:solidFill>
              </a:rPr>
              <a:t>specifier</a:t>
            </a:r>
            <a:r>
              <a:rPr lang="en-US" dirty="0" smtClean="0">
                <a:solidFill>
                  <a:schemeClr val="tx1"/>
                </a:solidFill>
              </a:rPr>
              <a:t> for strings is “%s”.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133600"/>
            <a:ext cx="7442200" cy="3992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var_name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00B0F0"/>
                </a:solidFill>
              </a:rPr>
              <a:t>size+1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]={‘char1’,’char2’,…’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charn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’};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char name[6]={‘I’,’N’,’D’,’I’,’A’};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Memory map of string:</a:t>
            </a:r>
          </a:p>
          <a:p>
            <a:pPr>
              <a:buNone/>
            </a:pPr>
            <a:r>
              <a:rPr lang="en-US" dirty="0" smtClean="0"/>
              <a:t>           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DECLARATION AND INITIALIZATION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036673" y="1752600"/>
            <a:ext cx="1447800" cy="762000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characters in string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04978"/>
              </p:ext>
            </p:extLst>
          </p:nvPr>
        </p:nvGraphicFramePr>
        <p:xfrm>
          <a:off x="1185219" y="4467860"/>
          <a:ext cx="6096000" cy="7416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004619" y="2891481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84473" y="3037703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 character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7162800" y="4571999"/>
            <a:ext cx="762000" cy="685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10384" y="4953000"/>
            <a:ext cx="1219200" cy="6858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Delimiter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409700" y="4991100"/>
            <a:ext cx="914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24000" y="5562600"/>
            <a:ext cx="1219200" cy="9144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Beginning of string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6438900" y="4991100"/>
            <a:ext cx="914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24600" y="5486400"/>
            <a:ext cx="1219200" cy="9144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nding of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  <p:bldP spid="17" grpId="0" animBg="1"/>
      <p:bldP spid="2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366000" cy="4221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Void main()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Char arr1[8]={‘G’,’E’,’N’,’E’,’S’,’I’,’S’,’\0’};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Char arr2[8]=“GENESIS”;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Char arr3[8]={{‘G’},{‘E’},{‘N’},{‘E’},{‘S’},{‘I’},{‘S’}};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(“%s”,arr1);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(“%s”,arr2);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(“%s”,arr3);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INITIALIZATION OF STRINGS(different formats)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1665" y="4842819"/>
            <a:ext cx="19050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GENESIS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24200" y="4381500"/>
            <a:ext cx="2286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95135" y="4863414"/>
            <a:ext cx="1981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13670" y="5223819"/>
            <a:ext cx="2057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58233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The characters are declared in single quotes and strings are declared in double quotes.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character requires only one memory location and one-character string requires two-memory locations(one for data , other for delimiter).     </a:t>
            </a:r>
            <a:r>
              <a:rPr lang="en-US" dirty="0" smtClean="0"/>
              <a:t>                   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DIFFERENCE </a:t>
            </a:r>
            <a:r>
              <a:rPr lang="en-US" sz="2400" dirty="0" smtClean="0">
                <a:solidFill>
                  <a:srgbClr val="FF0000"/>
                </a:solidFill>
              </a:rPr>
              <a:t>BETWEEN</a:t>
            </a:r>
            <a:r>
              <a:rPr lang="en-US" sz="2200" dirty="0" smtClean="0">
                <a:solidFill>
                  <a:srgbClr val="FF0000"/>
                </a:solidFill>
              </a:rPr>
              <a:t> STRING AND CHARACTER ARRAYS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21336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 \0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2057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\0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0"/>
            <a:endCxn id="5" idx="2"/>
          </p:cNvCxnSpPr>
          <p:nvPr/>
        </p:nvCxnSpPr>
        <p:spPr>
          <a:xfrm rot="16200000" flipH="1">
            <a:off x="3390900" y="23622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1295400" y="1524000"/>
            <a:ext cx="914400" cy="612648"/>
          </a:xfrm>
          <a:prstGeom prst="wedgeRound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‘H’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581400" y="1447800"/>
            <a:ext cx="914400" cy="612648"/>
          </a:xfrm>
          <a:prstGeom prst="wedgeRound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 “H”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410200" y="1371600"/>
            <a:ext cx="1676400" cy="612648"/>
          </a:xfrm>
          <a:prstGeom prst="wedgeRound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 “</a:t>
            </a:r>
          </a:p>
          <a:p>
            <a:pPr algn="ctr"/>
            <a:r>
              <a:rPr lang="en-US" dirty="0" smtClean="0"/>
              <a:t>Empty string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13868"/>
              </p:ext>
            </p:extLst>
          </p:nvPr>
        </p:nvGraphicFramePr>
        <p:xfrm>
          <a:off x="457200" y="5410200"/>
          <a:ext cx="1524000" cy="457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08000"/>
                <a:gridCol w="508000"/>
                <a:gridCol w="508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63155"/>
              </p:ext>
            </p:extLst>
          </p:nvPr>
        </p:nvGraphicFramePr>
        <p:xfrm>
          <a:off x="5181600" y="5410200"/>
          <a:ext cx="863600" cy="457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31800"/>
                <a:gridCol w="431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905000" y="57912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5791200"/>
            <a:ext cx="9144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72200" y="57912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81800" y="5791200"/>
            <a:ext cx="9144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199" cy="5715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Char text[15]=“GENESIS”;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(“%s\</a:t>
            </a:r>
            <a:r>
              <a:rPr lang="en-US" dirty="0" err="1" smtClean="0">
                <a:solidFill>
                  <a:schemeClr val="tx1"/>
                </a:solidFill>
              </a:rPr>
              <a:t>n”,text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(“.5s”,text);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precision(number of characters after decimal point are displayed.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(“%.4s”,text);</a:t>
            </a:r>
          </a:p>
          <a:p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(“%-10.4s</a:t>
            </a:r>
            <a:r>
              <a:rPr lang="en-US" dirty="0">
                <a:solidFill>
                  <a:schemeClr val="tx1"/>
                </a:solidFill>
              </a:rPr>
              <a:t>”,text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(“%11s”,text);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When field length is greater than the </a:t>
            </a:r>
            <a:r>
              <a:rPr lang="en-US" dirty="0" err="1" smtClean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chemeClr val="tx1"/>
                </a:solidFill>
              </a:rPr>
              <a:t> length of the string , blank spaces are printed followed by string.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Display of strings with different formats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52800" y="1828800"/>
            <a:ext cx="1447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53000" y="1600200"/>
            <a:ext cx="1752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GENESIS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164992" y="990600"/>
            <a:ext cx="1600200" cy="762000"/>
          </a:xfrm>
          <a:prstGeom prst="wedgeRectCallout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entire string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0400" y="2286000"/>
            <a:ext cx="990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43400" y="2743200"/>
            <a:ext cx="13716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GENES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403507" y="2133600"/>
            <a:ext cx="1935892" cy="685800"/>
          </a:xfrm>
          <a:prstGeom prst="wedgeRectCallout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 is 5.so 5 characters are displayed.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52800" y="3619500"/>
            <a:ext cx="1447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46822" y="3723503"/>
            <a:ext cx="1211992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5764427" y="3015049"/>
            <a:ext cx="1935892" cy="685800"/>
          </a:xfrm>
          <a:prstGeom prst="wedgeRectCallout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 is 4.so </a:t>
            </a:r>
            <a:r>
              <a:rPr lang="en-US" dirty="0"/>
              <a:t>4</a:t>
            </a:r>
            <a:r>
              <a:rPr lang="en-US" dirty="0" smtClean="0"/>
              <a:t> characters are displayed.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00400" y="4104503"/>
            <a:ext cx="1143000" cy="543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0" y="4648200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</a:t>
            </a:r>
            <a:endParaRPr lang="en-US" dirty="0"/>
          </a:p>
        </p:txBody>
      </p:sp>
      <p:sp>
        <p:nvSpPr>
          <p:cNvPr id="23" name="Rectangular Callout 22"/>
          <p:cNvSpPr/>
          <p:nvPr/>
        </p:nvSpPr>
        <p:spPr>
          <a:xfrm>
            <a:off x="5581650" y="4104503"/>
            <a:ext cx="1935892" cy="685800"/>
          </a:xfrm>
          <a:prstGeom prst="wedgeRectCallout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string with left justified.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19400" y="457200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43200" y="5562600"/>
            <a:ext cx="18288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----GENESIS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3734830" y="4994189"/>
            <a:ext cx="2814766" cy="685800"/>
          </a:xfrm>
          <a:prstGeom prst="wedgeRectCallout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blank spaces followed by 7 letter string(7+4=11)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3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9" grpId="0" animBg="1"/>
      <p:bldP spid="12" grpId="0" animBg="1"/>
      <p:bldP spid="13" grpId="0" animBg="1"/>
      <p:bldP spid="16" grpId="0" animBg="1"/>
      <p:bldP spid="19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143000"/>
          <a:ext cx="8153400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576"/>
                <a:gridCol w="63948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Strlen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Determines the length of a string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Strcpy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Copies  a string from source to destination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u="non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Strncpy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Copies characters of a string to another string up to the specified length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u="non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Stricmp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Compares characters of two strings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Strcmp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Compares characters of two strings up to the specified length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Strncmp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Compares characters of two strings up to the specified length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Strnicmp()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Compares characters of two strings up to the specified length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Strlwr()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Converts uppercase characters of a string to lower case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Strupr()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Converts lowercase characters of a string to upper case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STRING STANDARD FUNCTIONS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990600"/>
          <a:ext cx="8153400" cy="550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576"/>
                <a:gridCol w="63948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Strdup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Duplicates a string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Strchr()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Determines the first occurrence of a given character in a string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Strrchr()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Determines the last occurrence of a given character in a string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Strstr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Determines the first occurrence of a given string in another string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Strcat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Appends source string to destination string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Strrev()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Reverses all characters of a string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Strset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Sets all characters of a string with a given argument or symbol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Strspn()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Finds up to what length two strings are identical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Strpbrk()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Searches the first occurrence of the character in a given string and then displays the string starting from that character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STRING STANDARD FUNCTIONS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5670" y="1035242"/>
            <a:ext cx="8686799" cy="52117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Char text1[]={“Hello”},text3[20];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Char text2[]={“STUDENTS”};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(“%d”,</a:t>
            </a:r>
            <a:r>
              <a:rPr lang="en-US" dirty="0" err="1" smtClean="0">
                <a:solidFill>
                  <a:schemeClr val="tx1"/>
                </a:solidFill>
              </a:rPr>
              <a:t>strlen</a:t>
            </a:r>
            <a:r>
              <a:rPr lang="en-US" dirty="0" smtClean="0">
                <a:solidFill>
                  <a:schemeClr val="tx1"/>
                </a:solidFill>
              </a:rPr>
              <a:t>(text1));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Strcpy</a:t>
            </a:r>
            <a:r>
              <a:rPr lang="en-US" dirty="0" smtClean="0">
                <a:solidFill>
                  <a:schemeClr val="tx1"/>
                </a:solidFill>
              </a:rPr>
              <a:t>(text3,text1);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(“%s”,text1);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(“%s”,text3);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(“%s”,</a:t>
            </a:r>
            <a:r>
              <a:rPr lang="en-US" dirty="0" err="1" smtClean="0">
                <a:solidFill>
                  <a:schemeClr val="tx1"/>
                </a:solidFill>
              </a:rPr>
              <a:t>strlwr</a:t>
            </a:r>
            <a:r>
              <a:rPr lang="en-US" dirty="0" smtClean="0">
                <a:solidFill>
                  <a:schemeClr val="tx1"/>
                </a:solidFill>
              </a:rPr>
              <a:t>(text2));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Strcat</a:t>
            </a:r>
            <a:r>
              <a:rPr lang="en-US" dirty="0" smtClean="0">
                <a:solidFill>
                  <a:schemeClr val="tx1"/>
                </a:solidFill>
              </a:rPr>
              <a:t>(text1,text2);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(“%s”,text1);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(“%s”,</a:t>
            </a:r>
            <a:r>
              <a:rPr lang="en-US" dirty="0" err="1" smtClean="0">
                <a:solidFill>
                  <a:schemeClr val="tx1"/>
                </a:solidFill>
              </a:rPr>
              <a:t>strrev</a:t>
            </a:r>
            <a:r>
              <a:rPr lang="en-US" dirty="0" smtClean="0">
                <a:solidFill>
                  <a:schemeClr val="tx1"/>
                </a:solidFill>
              </a:rPr>
              <a:t>(text1));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Examples of String Functions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76700" y="1955457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08722" y="1834978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09900" y="28956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09900" y="2966651"/>
            <a:ext cx="14478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33900" y="2699951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47070" y="3641124"/>
            <a:ext cx="1524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66270" y="3429000"/>
            <a:ext cx="1524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09900" y="457406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57700" y="4283676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HelloSTUDENTS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6200" y="54864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53000" y="5119816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olleH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1" grpId="0" animBg="1"/>
      <p:bldP spid="14" grpId="0" animBg="1"/>
      <p:bldP spid="18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687</TotalTime>
  <Words>745</Words>
  <Application>Microsoft Office PowerPoint</Application>
  <PresentationFormat>On-screen Show (4:3)</PresentationFormat>
  <Paragraphs>171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   STRINGS</vt:lpstr>
      <vt:lpstr>DEFINITION</vt:lpstr>
      <vt:lpstr>DECLARATION AND INITIALIZATION</vt:lpstr>
      <vt:lpstr>INITIALIZATION OF STRINGS(different formats)</vt:lpstr>
      <vt:lpstr>DIFFERENCE BETWEEN STRING AND CHARACTER ARRAYS</vt:lpstr>
      <vt:lpstr>Display of strings with different formats</vt:lpstr>
      <vt:lpstr>STRING STANDARD FUNCTIONS</vt:lpstr>
      <vt:lpstr>STRING STANDARD FUNCTIONS</vt:lpstr>
      <vt:lpstr>Examples of String Functions</vt:lpstr>
      <vt:lpstr>POINTERS AND STRINGS</vt:lpstr>
      <vt:lpstr>Array of Strings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DESKTOP</dc:creator>
  <cp:lastModifiedBy>MRCEW</cp:lastModifiedBy>
  <cp:revision>29</cp:revision>
  <dcterms:created xsi:type="dcterms:W3CDTF">2013-01-02T11:17:40Z</dcterms:created>
  <dcterms:modified xsi:type="dcterms:W3CDTF">2013-01-05T07:46:38Z</dcterms:modified>
</cp:coreProperties>
</file>