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2" r:id="rId7"/>
    <p:sldId id="260" r:id="rId8"/>
    <p:sldId id="263" r:id="rId9"/>
    <p:sldId id="264" r:id="rId10"/>
    <p:sldId id="265" r:id="rId11"/>
    <p:sldId id="266" r:id="rId12"/>
    <p:sldId id="269" r:id="rId13"/>
    <p:sldId id="267" r:id="rId14"/>
    <p:sldId id="268"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11/29/2012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11/29/2012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11/29/2012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11/29/2012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11/29/2012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11/29/2012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11/29/2012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11/29/2012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752600"/>
            <a:ext cx="8305800" cy="3124200"/>
          </a:xfrm>
        </p:spPr>
        <p:txBody>
          <a:bodyPr>
            <a:normAutofit fontScale="90000"/>
          </a:bodyPr>
          <a:lstStyle/>
          <a:p>
            <a:pPr algn="ctr"/>
            <a:r>
              <a:rPr lang="en-US" sz="4400" b="1" dirty="0" smtClean="0"/>
              <a:t>Repetition Statements</a:t>
            </a:r>
            <a:br>
              <a:rPr lang="en-US" sz="4400" b="1" dirty="0" smtClean="0"/>
            </a:br>
            <a:r>
              <a:rPr lang="en-US" sz="4400" b="1" dirty="0" smtClean="0"/>
              <a:t>or</a:t>
            </a:r>
            <a:br>
              <a:rPr lang="en-US" sz="4400" b="1" dirty="0" smtClean="0"/>
            </a:br>
            <a:r>
              <a:rPr lang="en-US" sz="4400" b="1" dirty="0" smtClean="0"/>
              <a:t>Iterative Statements</a:t>
            </a:r>
            <a:br>
              <a:rPr lang="en-US" sz="4400" b="1" dirty="0" smtClean="0"/>
            </a:br>
            <a:r>
              <a:rPr lang="en-US" sz="4400" b="1" dirty="0" smtClean="0"/>
              <a:t>or</a:t>
            </a:r>
            <a:br>
              <a:rPr lang="en-US" sz="4400" b="1" dirty="0" smtClean="0"/>
            </a:br>
            <a:r>
              <a:rPr lang="en-US" sz="4400" b="1" dirty="0" smtClean="0"/>
              <a:t>Loops</a:t>
            </a:r>
            <a:endParaRPr lang="en-US" sz="4400" b="1" dirty="0"/>
          </a:p>
        </p:txBody>
      </p:sp>
    </p:spTree>
    <p:extLst>
      <p:ext uri="{BB962C8B-B14F-4D97-AF65-F5344CB8AC3E}">
        <p14:creationId xmlns:p14="http://schemas.microsoft.com/office/powerpoint/2010/main" xmlns="" val="34817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example</a:t>
            </a:r>
            <a:endParaRPr lang="en-US" dirty="0"/>
          </a:p>
        </p:txBody>
      </p:sp>
      <p:sp>
        <p:nvSpPr>
          <p:cNvPr id="3" name="Content Placeholder 2"/>
          <p:cNvSpPr>
            <a:spLocks noGrp="1"/>
          </p:cNvSpPr>
          <p:nvPr>
            <p:ph idx="1"/>
          </p:nvPr>
        </p:nvSpPr>
        <p:spPr>
          <a:xfrm>
            <a:off x="1295400" y="1219200"/>
            <a:ext cx="7498080" cy="5181600"/>
          </a:xfrm>
        </p:spPr>
        <p:txBody>
          <a:bodyPr>
            <a:noAutofit/>
          </a:bodyPr>
          <a:lstStyle/>
          <a:p>
            <a:pPr marL="82296" indent="0" algn="just">
              <a:buNone/>
            </a:pPr>
            <a:r>
              <a:rPr lang="en-US" sz="2800" b="1" dirty="0" smtClean="0"/>
              <a:t>#include&lt;</a:t>
            </a:r>
            <a:r>
              <a:rPr lang="en-US" sz="2800" b="1" dirty="0" err="1" smtClean="0"/>
              <a:t>stdio.h</a:t>
            </a:r>
            <a:r>
              <a:rPr lang="en-US" sz="2800" b="1" dirty="0"/>
              <a:t>&gt;</a:t>
            </a:r>
          </a:p>
          <a:p>
            <a:pPr marL="82296" indent="0" algn="just">
              <a:buNone/>
            </a:pPr>
            <a:r>
              <a:rPr lang="en-US" sz="2800" b="1" dirty="0"/>
              <a:t>int main()</a:t>
            </a:r>
          </a:p>
          <a:p>
            <a:pPr marL="82296" indent="0" algn="just">
              <a:buNone/>
            </a:pPr>
            <a:r>
              <a:rPr lang="en-US" sz="2800" b="1" dirty="0"/>
              <a:t>{</a:t>
            </a:r>
          </a:p>
          <a:p>
            <a:pPr marL="82296" indent="0" algn="just">
              <a:buNone/>
            </a:pPr>
            <a:r>
              <a:rPr lang="en-US" sz="2800" b="1" dirty="0"/>
              <a:t>	int i = 0;</a:t>
            </a:r>
          </a:p>
          <a:p>
            <a:pPr marL="82296" indent="0" algn="just">
              <a:buNone/>
            </a:pPr>
            <a:r>
              <a:rPr lang="en-US" sz="2800" b="1" dirty="0"/>
              <a:t>	while(i&lt;=10)</a:t>
            </a:r>
          </a:p>
          <a:p>
            <a:pPr marL="82296" indent="0" algn="just">
              <a:buNone/>
            </a:pPr>
            <a:r>
              <a:rPr lang="en-US" sz="2800" b="1" dirty="0"/>
              <a:t>	{</a:t>
            </a:r>
          </a:p>
          <a:p>
            <a:pPr marL="82296" indent="0" algn="just">
              <a:buNone/>
            </a:pPr>
            <a:r>
              <a:rPr lang="en-US" sz="2800" b="1" dirty="0"/>
              <a:t>		printf(“\n %d”, i);</a:t>
            </a:r>
          </a:p>
          <a:p>
            <a:pPr marL="82296" indent="0" algn="just">
              <a:buNone/>
            </a:pPr>
            <a:r>
              <a:rPr lang="en-US" sz="2800" b="1" dirty="0"/>
              <a:t>		i = i + 1;   </a:t>
            </a:r>
            <a:endParaRPr lang="en-US" sz="2800" b="1" dirty="0" smtClean="0"/>
          </a:p>
          <a:p>
            <a:pPr marL="82296" indent="0" algn="just">
              <a:buNone/>
            </a:pPr>
            <a:r>
              <a:rPr lang="en-US" sz="2800" b="1" dirty="0"/>
              <a:t>	}</a:t>
            </a:r>
          </a:p>
          <a:p>
            <a:pPr marL="82296" indent="0" algn="just">
              <a:buNone/>
            </a:pPr>
            <a:r>
              <a:rPr lang="en-US" sz="2800" b="1" dirty="0"/>
              <a:t>	return 0;</a:t>
            </a:r>
          </a:p>
          <a:p>
            <a:pPr marL="82296" indent="0">
              <a:buNone/>
            </a:pPr>
            <a:r>
              <a:rPr lang="en-US" sz="2800" b="1" dirty="0"/>
              <a:t>}</a:t>
            </a:r>
          </a:p>
          <a:p>
            <a:endParaRPr lang="en-US" sz="2000" dirty="0"/>
          </a:p>
        </p:txBody>
      </p:sp>
    </p:spTree>
    <p:extLst>
      <p:ext uri="{BB962C8B-B14F-4D97-AF65-F5344CB8AC3E}">
        <p14:creationId xmlns:p14="http://schemas.microsoft.com/office/powerpoint/2010/main" xmlns="" val="14751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5"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6"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3">
                                            <p:txEl>
                                              <p:pRg st="0" end="0"/>
                                            </p:txEl>
                                          </p:spTgt>
                                        </p:tgtEl>
                                      </p:cBhvr>
                                    </p:animEffect>
                                  </p:childTnLst>
                                </p:cTn>
                              </p:par>
                              <p:par>
                                <p:cTn id="21" presetID="25"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6"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3">
                                            <p:txEl>
                                              <p:pRg st="1" end="1"/>
                                            </p:txEl>
                                          </p:spTgt>
                                        </p:tgtEl>
                                      </p:cBhvr>
                                    </p:animEffect>
                                  </p:childTnLst>
                                </p:cTn>
                              </p:par>
                              <p:par>
                                <p:cTn id="31" presetID="25"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p:cTn id="33"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6"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3">
                                            <p:txEl>
                                              <p:pRg st="2" end="2"/>
                                            </p:txEl>
                                          </p:spTgt>
                                        </p:tgtEl>
                                      </p:cBhvr>
                                    </p:animEffect>
                                  </p:childTnLst>
                                </p:cTn>
                              </p:par>
                              <p:par>
                                <p:cTn id="41" presetID="25" presetClass="entr" presetSubtype="0" fill="hold" nodeType="with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par>
                                <p:cTn id="51" presetID="25" presetClass="entr" presetSubtype="0" fill="hold" nodeType="with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 calcmode="lin" valueType="num">
                                      <p:cBhvr>
                                        <p:cTn id="53"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6"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3">
                                            <p:txEl>
                                              <p:pRg st="4" end="4"/>
                                            </p:txEl>
                                          </p:spTgt>
                                        </p:tgtEl>
                                      </p:cBhvr>
                                    </p:animEffect>
                                  </p:childTnLst>
                                </p:cTn>
                              </p:par>
                              <p:par>
                                <p:cTn id="61" presetID="25" presetClass="entr" presetSubtype="0" fill="hold" nodeType="with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anim calcmode="lin" valueType="num">
                                      <p:cBhvr>
                                        <p:cTn id="63" dur="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66"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3">
                                            <p:txEl>
                                              <p:pRg st="5" end="5"/>
                                            </p:txEl>
                                          </p:spTgt>
                                        </p:tgtEl>
                                      </p:cBhvr>
                                    </p:animEffect>
                                  </p:childTnLst>
                                </p:cTn>
                              </p:par>
                              <p:par>
                                <p:cTn id="71" presetID="25" presetClass="entr" presetSubtype="0" fill="hold" nodeType="withEffect">
                                  <p:stCondLst>
                                    <p:cond delay="0"/>
                                  </p:stCondLst>
                                  <p:childTnLst>
                                    <p:set>
                                      <p:cBhvr>
                                        <p:cTn id="72" dur="1" fill="hold">
                                          <p:stCondLst>
                                            <p:cond delay="0"/>
                                          </p:stCondLst>
                                        </p:cTn>
                                        <p:tgtEl>
                                          <p:spTgt spid="3">
                                            <p:txEl>
                                              <p:pRg st="6" end="6"/>
                                            </p:txEl>
                                          </p:spTgt>
                                        </p:tgtEl>
                                        <p:attrNameLst>
                                          <p:attrName>style.visibility</p:attrName>
                                        </p:attrNameLst>
                                      </p:cBhvr>
                                      <p:to>
                                        <p:strVal val="visible"/>
                                      </p:to>
                                    </p:set>
                                    <p:anim calcmode="lin" valueType="num">
                                      <p:cBhvr>
                                        <p:cTn id="73" dur="500" decel="50000" fill="hold">
                                          <p:stCondLst>
                                            <p:cond delay="0"/>
                                          </p:stCondLst>
                                        </p:cTn>
                                        <p:tgtEl>
                                          <p:spTgt spid="3">
                                            <p:txEl>
                                              <p:pRg st="6" end="6"/>
                                            </p:txEl>
                                          </p:spTgt>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3">
                                            <p:txEl>
                                              <p:pRg st="6" end="6"/>
                                            </p:txEl>
                                          </p:spTgt>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3">
                                            <p:txEl>
                                              <p:pRg st="6" end="6"/>
                                            </p:txEl>
                                          </p:spTgt>
                                        </p:tgtEl>
                                        <p:attrNameLst>
                                          <p:attrName>ppt_w</p:attrName>
                                        </p:attrNameLst>
                                      </p:cBhvr>
                                      <p:tavLst>
                                        <p:tav tm="0">
                                          <p:val>
                                            <p:strVal val="#ppt_w*.05"/>
                                          </p:val>
                                        </p:tav>
                                        <p:tav tm="100000">
                                          <p:val>
                                            <p:strVal val="#ppt_w"/>
                                          </p:val>
                                        </p:tav>
                                      </p:tavLst>
                                    </p:anim>
                                    <p:anim calcmode="lin" valueType="num">
                                      <p:cBhvr>
                                        <p:cTn id="76" dur="10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3">
                                            <p:txEl>
                                              <p:pRg st="6" end="6"/>
                                            </p:txEl>
                                          </p:spTgt>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3">
                                            <p:txEl>
                                              <p:pRg st="6" end="6"/>
                                            </p:txEl>
                                          </p:spTgt>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3">
                                            <p:txEl>
                                              <p:pRg st="6" end="6"/>
                                            </p:txEl>
                                          </p:spTgt>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3">
                                            <p:txEl>
                                              <p:pRg st="6" end="6"/>
                                            </p:txEl>
                                          </p:spTgt>
                                        </p:tgtEl>
                                      </p:cBhvr>
                                    </p:animEffect>
                                  </p:childTnLst>
                                </p:cTn>
                              </p:par>
                              <p:par>
                                <p:cTn id="81" presetID="25" presetClass="entr" presetSubtype="0" fill="hold" nodeType="withEffect">
                                  <p:stCondLst>
                                    <p:cond delay="0"/>
                                  </p:stCondLst>
                                  <p:childTnLst>
                                    <p:set>
                                      <p:cBhvr>
                                        <p:cTn id="82" dur="1" fill="hold">
                                          <p:stCondLst>
                                            <p:cond delay="0"/>
                                          </p:stCondLst>
                                        </p:cTn>
                                        <p:tgtEl>
                                          <p:spTgt spid="3">
                                            <p:txEl>
                                              <p:pRg st="7" end="7"/>
                                            </p:txEl>
                                          </p:spTgt>
                                        </p:tgtEl>
                                        <p:attrNameLst>
                                          <p:attrName>style.visibility</p:attrName>
                                        </p:attrNameLst>
                                      </p:cBhvr>
                                      <p:to>
                                        <p:strVal val="visible"/>
                                      </p:to>
                                    </p:set>
                                    <p:anim calcmode="lin" valueType="num">
                                      <p:cBhvr>
                                        <p:cTn id="83" dur="500" decel="50000" fill="hold">
                                          <p:stCondLst>
                                            <p:cond delay="0"/>
                                          </p:stCondLst>
                                        </p:cTn>
                                        <p:tgtEl>
                                          <p:spTgt spid="3">
                                            <p:txEl>
                                              <p:pRg st="7" end="7"/>
                                            </p:txEl>
                                          </p:spTgt>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3">
                                            <p:txEl>
                                              <p:pRg st="7" end="7"/>
                                            </p:txEl>
                                          </p:spTgt>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3">
                                            <p:txEl>
                                              <p:pRg st="7" end="7"/>
                                            </p:txEl>
                                          </p:spTgt>
                                        </p:tgtEl>
                                        <p:attrNameLst>
                                          <p:attrName>ppt_w</p:attrName>
                                        </p:attrNameLst>
                                      </p:cBhvr>
                                      <p:tavLst>
                                        <p:tav tm="0">
                                          <p:val>
                                            <p:strVal val="#ppt_w*.05"/>
                                          </p:val>
                                        </p:tav>
                                        <p:tav tm="100000">
                                          <p:val>
                                            <p:strVal val="#ppt_w"/>
                                          </p:val>
                                        </p:tav>
                                      </p:tavLst>
                                    </p:anim>
                                    <p:anim calcmode="lin" valueType="num">
                                      <p:cBhvr>
                                        <p:cTn id="86" dur="1000" fill="hold"/>
                                        <p:tgtEl>
                                          <p:spTgt spid="3">
                                            <p:txEl>
                                              <p:pRg st="7" end="7"/>
                                            </p:txEl>
                                          </p:spTgt>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3">
                                            <p:txEl>
                                              <p:pRg st="7" end="7"/>
                                            </p:txEl>
                                          </p:spTgt>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3">
                                            <p:txEl>
                                              <p:pRg st="7" end="7"/>
                                            </p:txEl>
                                          </p:spTgt>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3">
                                            <p:txEl>
                                              <p:pRg st="7" end="7"/>
                                            </p:txEl>
                                          </p:spTgt>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3">
                                            <p:txEl>
                                              <p:pRg st="7" end="7"/>
                                            </p:txEl>
                                          </p:spTgt>
                                        </p:tgtEl>
                                      </p:cBhvr>
                                    </p:animEffect>
                                  </p:childTnLst>
                                </p:cTn>
                              </p:par>
                              <p:par>
                                <p:cTn id="91" presetID="25" presetClass="entr" presetSubtype="0" fill="hold" nodeType="with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anim calcmode="lin" valueType="num">
                                      <p:cBhvr>
                                        <p:cTn id="93" dur="500" decel="50000" fill="hold">
                                          <p:stCondLst>
                                            <p:cond delay="0"/>
                                          </p:stCondLst>
                                        </p:cTn>
                                        <p:tgtEl>
                                          <p:spTgt spid="3">
                                            <p:txEl>
                                              <p:pRg st="8" end="8"/>
                                            </p:txEl>
                                          </p:spTgt>
                                        </p:tgtEl>
                                        <p:attrNameLst>
                                          <p:attrName>style.rotation</p:attrName>
                                        </p:attrNameLst>
                                      </p:cBhvr>
                                      <p:tavLst>
                                        <p:tav tm="0">
                                          <p:val>
                                            <p:fltVal val="-90"/>
                                          </p:val>
                                        </p:tav>
                                        <p:tav tm="100000">
                                          <p:val>
                                            <p:fltVal val="0"/>
                                          </p:val>
                                        </p:tav>
                                      </p:tavLst>
                                    </p:anim>
                                    <p:anim calcmode="lin" valueType="num">
                                      <p:cBhvr>
                                        <p:cTn id="94" dur="500" decel="50000" fill="hold">
                                          <p:stCondLst>
                                            <p:cond delay="0"/>
                                          </p:stCondLst>
                                        </p:cTn>
                                        <p:tgtEl>
                                          <p:spTgt spid="3">
                                            <p:txEl>
                                              <p:pRg st="8" end="8"/>
                                            </p:txEl>
                                          </p:spTgt>
                                        </p:tgtEl>
                                        <p:attrNameLst>
                                          <p:attrName>ppt_w</p:attrName>
                                        </p:attrNameLst>
                                      </p:cBhvr>
                                      <p:tavLst>
                                        <p:tav tm="0">
                                          <p:val>
                                            <p:strVal val="#ppt_w"/>
                                          </p:val>
                                        </p:tav>
                                        <p:tav tm="100000">
                                          <p:val>
                                            <p:strVal val="#ppt_w*.05"/>
                                          </p:val>
                                        </p:tav>
                                      </p:tavLst>
                                    </p:anim>
                                    <p:anim calcmode="lin" valueType="num">
                                      <p:cBhvr>
                                        <p:cTn id="95" dur="500" accel="50000" fill="hold">
                                          <p:stCondLst>
                                            <p:cond delay="500"/>
                                          </p:stCondLst>
                                        </p:cTn>
                                        <p:tgtEl>
                                          <p:spTgt spid="3">
                                            <p:txEl>
                                              <p:pRg st="8" end="8"/>
                                            </p:txEl>
                                          </p:spTgt>
                                        </p:tgtEl>
                                        <p:attrNameLst>
                                          <p:attrName>ppt_w</p:attrName>
                                        </p:attrNameLst>
                                      </p:cBhvr>
                                      <p:tavLst>
                                        <p:tav tm="0">
                                          <p:val>
                                            <p:strVal val="#ppt_w*.05"/>
                                          </p:val>
                                        </p:tav>
                                        <p:tav tm="100000">
                                          <p:val>
                                            <p:strVal val="#ppt_w"/>
                                          </p:val>
                                        </p:tav>
                                      </p:tavLst>
                                    </p:anim>
                                    <p:anim calcmode="lin" valueType="num">
                                      <p:cBhvr>
                                        <p:cTn id="96" dur="1000" fill="hold"/>
                                        <p:tgtEl>
                                          <p:spTgt spid="3">
                                            <p:txEl>
                                              <p:pRg st="8" end="8"/>
                                            </p:txEl>
                                          </p:spTgt>
                                        </p:tgtEl>
                                        <p:attrNameLst>
                                          <p:attrName>ppt_h</p:attrName>
                                        </p:attrNameLst>
                                      </p:cBhvr>
                                      <p:tavLst>
                                        <p:tav tm="0">
                                          <p:val>
                                            <p:strVal val="#ppt_h"/>
                                          </p:val>
                                        </p:tav>
                                        <p:tav tm="100000">
                                          <p:val>
                                            <p:strVal val="#ppt_h"/>
                                          </p:val>
                                        </p:tav>
                                      </p:tavLst>
                                    </p:anim>
                                    <p:anim calcmode="lin" valueType="num">
                                      <p:cBhvr>
                                        <p:cTn id="97" dur="500" decel="50000" fill="hold">
                                          <p:stCondLst>
                                            <p:cond delay="0"/>
                                          </p:stCondLst>
                                        </p:cTn>
                                        <p:tgtEl>
                                          <p:spTgt spid="3">
                                            <p:txEl>
                                              <p:pRg st="8" end="8"/>
                                            </p:txEl>
                                          </p:spTgt>
                                        </p:tgtEl>
                                        <p:attrNameLst>
                                          <p:attrName>ppt_x</p:attrName>
                                        </p:attrNameLst>
                                      </p:cBhvr>
                                      <p:tavLst>
                                        <p:tav tm="0">
                                          <p:val>
                                            <p:strVal val="#ppt_x+.4"/>
                                          </p:val>
                                        </p:tav>
                                        <p:tav tm="100000">
                                          <p:val>
                                            <p:strVal val="#ppt_x"/>
                                          </p:val>
                                        </p:tav>
                                      </p:tavLst>
                                    </p:anim>
                                    <p:anim calcmode="lin" valueType="num">
                                      <p:cBhvr>
                                        <p:cTn id="98" dur="500" decel="50000" fill="hold">
                                          <p:stCondLst>
                                            <p:cond delay="0"/>
                                          </p:stCondLst>
                                        </p:cTn>
                                        <p:tgtEl>
                                          <p:spTgt spid="3">
                                            <p:txEl>
                                              <p:pRg st="8" end="8"/>
                                            </p:txEl>
                                          </p:spTgt>
                                        </p:tgtEl>
                                        <p:attrNameLst>
                                          <p:attrName>ppt_y</p:attrName>
                                        </p:attrNameLst>
                                      </p:cBhvr>
                                      <p:tavLst>
                                        <p:tav tm="0">
                                          <p:val>
                                            <p:strVal val="#ppt_y-.2"/>
                                          </p:val>
                                        </p:tav>
                                        <p:tav tm="100000">
                                          <p:val>
                                            <p:strVal val="#ppt_y+.1"/>
                                          </p:val>
                                        </p:tav>
                                      </p:tavLst>
                                    </p:anim>
                                    <p:anim calcmode="lin" valueType="num">
                                      <p:cBhvr>
                                        <p:cTn id="99" dur="500" accel="50000" fill="hold">
                                          <p:stCondLst>
                                            <p:cond delay="500"/>
                                          </p:stCondLst>
                                        </p:cTn>
                                        <p:tgtEl>
                                          <p:spTgt spid="3">
                                            <p:txEl>
                                              <p:pRg st="8" end="8"/>
                                            </p:txEl>
                                          </p:spTgt>
                                        </p:tgtEl>
                                        <p:attrNameLst>
                                          <p:attrName>ppt_y</p:attrName>
                                        </p:attrNameLst>
                                      </p:cBhvr>
                                      <p:tavLst>
                                        <p:tav tm="0">
                                          <p:val>
                                            <p:strVal val="#ppt_y+.1"/>
                                          </p:val>
                                        </p:tav>
                                        <p:tav tm="100000">
                                          <p:val>
                                            <p:strVal val="#ppt_y"/>
                                          </p:val>
                                        </p:tav>
                                      </p:tavLst>
                                    </p:anim>
                                    <p:animEffect transition="in" filter="fade">
                                      <p:cBhvr>
                                        <p:cTn id="100" dur="1000" decel="50000">
                                          <p:stCondLst>
                                            <p:cond delay="0"/>
                                          </p:stCondLst>
                                        </p:cTn>
                                        <p:tgtEl>
                                          <p:spTgt spid="3">
                                            <p:txEl>
                                              <p:pRg st="8" end="8"/>
                                            </p:txEl>
                                          </p:spTgt>
                                        </p:tgtEl>
                                      </p:cBhvr>
                                    </p:animEffect>
                                  </p:childTnLst>
                                </p:cTn>
                              </p:par>
                              <p:par>
                                <p:cTn id="101" presetID="25" presetClass="entr" presetSubtype="0" fill="hold" nodeType="withEffect">
                                  <p:stCondLst>
                                    <p:cond delay="0"/>
                                  </p:stCondLst>
                                  <p:childTnLst>
                                    <p:set>
                                      <p:cBhvr>
                                        <p:cTn id="102" dur="1" fill="hold">
                                          <p:stCondLst>
                                            <p:cond delay="0"/>
                                          </p:stCondLst>
                                        </p:cTn>
                                        <p:tgtEl>
                                          <p:spTgt spid="3">
                                            <p:txEl>
                                              <p:pRg st="9" end="9"/>
                                            </p:txEl>
                                          </p:spTgt>
                                        </p:tgtEl>
                                        <p:attrNameLst>
                                          <p:attrName>style.visibility</p:attrName>
                                        </p:attrNameLst>
                                      </p:cBhvr>
                                      <p:to>
                                        <p:strVal val="visible"/>
                                      </p:to>
                                    </p:set>
                                    <p:anim calcmode="lin" valueType="num">
                                      <p:cBhvr>
                                        <p:cTn id="103" dur="500" decel="50000" fill="hold">
                                          <p:stCondLst>
                                            <p:cond delay="0"/>
                                          </p:stCondLst>
                                        </p:cTn>
                                        <p:tgtEl>
                                          <p:spTgt spid="3">
                                            <p:txEl>
                                              <p:pRg st="9" end="9"/>
                                            </p:txEl>
                                          </p:spTgt>
                                        </p:tgtEl>
                                        <p:attrNameLst>
                                          <p:attrName>style.rotation</p:attrName>
                                        </p:attrNameLst>
                                      </p:cBhvr>
                                      <p:tavLst>
                                        <p:tav tm="0">
                                          <p:val>
                                            <p:fltVal val="-90"/>
                                          </p:val>
                                        </p:tav>
                                        <p:tav tm="100000">
                                          <p:val>
                                            <p:fltVal val="0"/>
                                          </p:val>
                                        </p:tav>
                                      </p:tavLst>
                                    </p:anim>
                                    <p:anim calcmode="lin" valueType="num">
                                      <p:cBhvr>
                                        <p:cTn id="104" dur="500" decel="50000" fill="hold">
                                          <p:stCondLst>
                                            <p:cond delay="0"/>
                                          </p:stCondLst>
                                        </p:cTn>
                                        <p:tgtEl>
                                          <p:spTgt spid="3">
                                            <p:txEl>
                                              <p:pRg st="9" end="9"/>
                                            </p:txEl>
                                          </p:spTgt>
                                        </p:tgtEl>
                                        <p:attrNameLst>
                                          <p:attrName>ppt_w</p:attrName>
                                        </p:attrNameLst>
                                      </p:cBhvr>
                                      <p:tavLst>
                                        <p:tav tm="0">
                                          <p:val>
                                            <p:strVal val="#ppt_w"/>
                                          </p:val>
                                        </p:tav>
                                        <p:tav tm="100000">
                                          <p:val>
                                            <p:strVal val="#ppt_w*.05"/>
                                          </p:val>
                                        </p:tav>
                                      </p:tavLst>
                                    </p:anim>
                                    <p:anim calcmode="lin" valueType="num">
                                      <p:cBhvr>
                                        <p:cTn id="105" dur="500" accel="50000" fill="hold">
                                          <p:stCondLst>
                                            <p:cond delay="500"/>
                                          </p:stCondLst>
                                        </p:cTn>
                                        <p:tgtEl>
                                          <p:spTgt spid="3">
                                            <p:txEl>
                                              <p:pRg st="9" end="9"/>
                                            </p:txEl>
                                          </p:spTgt>
                                        </p:tgtEl>
                                        <p:attrNameLst>
                                          <p:attrName>ppt_w</p:attrName>
                                        </p:attrNameLst>
                                      </p:cBhvr>
                                      <p:tavLst>
                                        <p:tav tm="0">
                                          <p:val>
                                            <p:strVal val="#ppt_w*.05"/>
                                          </p:val>
                                        </p:tav>
                                        <p:tav tm="100000">
                                          <p:val>
                                            <p:strVal val="#ppt_w"/>
                                          </p:val>
                                        </p:tav>
                                      </p:tavLst>
                                    </p:anim>
                                    <p:anim calcmode="lin" valueType="num">
                                      <p:cBhvr>
                                        <p:cTn id="106" dur="1000" fill="hold"/>
                                        <p:tgtEl>
                                          <p:spTgt spid="3">
                                            <p:txEl>
                                              <p:pRg st="9" end="9"/>
                                            </p:txEl>
                                          </p:spTgt>
                                        </p:tgtEl>
                                        <p:attrNameLst>
                                          <p:attrName>ppt_h</p:attrName>
                                        </p:attrNameLst>
                                      </p:cBhvr>
                                      <p:tavLst>
                                        <p:tav tm="0">
                                          <p:val>
                                            <p:strVal val="#ppt_h"/>
                                          </p:val>
                                        </p:tav>
                                        <p:tav tm="100000">
                                          <p:val>
                                            <p:strVal val="#ppt_h"/>
                                          </p:val>
                                        </p:tav>
                                      </p:tavLst>
                                    </p:anim>
                                    <p:anim calcmode="lin" valueType="num">
                                      <p:cBhvr>
                                        <p:cTn id="107" dur="500" decel="50000" fill="hold">
                                          <p:stCondLst>
                                            <p:cond delay="0"/>
                                          </p:stCondLst>
                                        </p:cTn>
                                        <p:tgtEl>
                                          <p:spTgt spid="3">
                                            <p:txEl>
                                              <p:pRg st="9" end="9"/>
                                            </p:txEl>
                                          </p:spTgt>
                                        </p:tgtEl>
                                        <p:attrNameLst>
                                          <p:attrName>ppt_x</p:attrName>
                                        </p:attrNameLst>
                                      </p:cBhvr>
                                      <p:tavLst>
                                        <p:tav tm="0">
                                          <p:val>
                                            <p:strVal val="#ppt_x+.4"/>
                                          </p:val>
                                        </p:tav>
                                        <p:tav tm="100000">
                                          <p:val>
                                            <p:strVal val="#ppt_x"/>
                                          </p:val>
                                        </p:tav>
                                      </p:tavLst>
                                    </p:anim>
                                    <p:anim calcmode="lin" valueType="num">
                                      <p:cBhvr>
                                        <p:cTn id="108" dur="500" decel="50000" fill="hold">
                                          <p:stCondLst>
                                            <p:cond delay="0"/>
                                          </p:stCondLst>
                                        </p:cTn>
                                        <p:tgtEl>
                                          <p:spTgt spid="3">
                                            <p:txEl>
                                              <p:pRg st="9" end="9"/>
                                            </p:txEl>
                                          </p:spTgt>
                                        </p:tgtEl>
                                        <p:attrNameLst>
                                          <p:attrName>ppt_y</p:attrName>
                                        </p:attrNameLst>
                                      </p:cBhvr>
                                      <p:tavLst>
                                        <p:tav tm="0">
                                          <p:val>
                                            <p:strVal val="#ppt_y-.2"/>
                                          </p:val>
                                        </p:tav>
                                        <p:tav tm="100000">
                                          <p:val>
                                            <p:strVal val="#ppt_y+.1"/>
                                          </p:val>
                                        </p:tav>
                                      </p:tavLst>
                                    </p:anim>
                                    <p:anim calcmode="lin" valueType="num">
                                      <p:cBhvr>
                                        <p:cTn id="109" dur="500" accel="50000" fill="hold">
                                          <p:stCondLst>
                                            <p:cond delay="500"/>
                                          </p:stCondLst>
                                        </p:cTn>
                                        <p:tgtEl>
                                          <p:spTgt spid="3">
                                            <p:txEl>
                                              <p:pRg st="9" end="9"/>
                                            </p:txEl>
                                          </p:spTgt>
                                        </p:tgtEl>
                                        <p:attrNameLst>
                                          <p:attrName>ppt_y</p:attrName>
                                        </p:attrNameLst>
                                      </p:cBhvr>
                                      <p:tavLst>
                                        <p:tav tm="0">
                                          <p:val>
                                            <p:strVal val="#ppt_y+.1"/>
                                          </p:val>
                                        </p:tav>
                                        <p:tav tm="100000">
                                          <p:val>
                                            <p:strVal val="#ppt_y"/>
                                          </p:val>
                                        </p:tav>
                                      </p:tavLst>
                                    </p:anim>
                                    <p:animEffect transition="in" filter="fade">
                                      <p:cBhvr>
                                        <p:cTn id="110" dur="1000" decel="50000">
                                          <p:stCondLst>
                                            <p:cond delay="0"/>
                                          </p:stCondLst>
                                        </p:cTn>
                                        <p:tgtEl>
                                          <p:spTgt spid="3">
                                            <p:txEl>
                                              <p:pRg st="9" end="9"/>
                                            </p:txEl>
                                          </p:spTgt>
                                        </p:tgtEl>
                                      </p:cBhvr>
                                    </p:animEffect>
                                  </p:childTnLst>
                                </p:cTn>
                              </p:par>
                              <p:par>
                                <p:cTn id="111" presetID="25" presetClass="entr" presetSubtype="0" fill="hold" nodeType="withEffect">
                                  <p:stCondLst>
                                    <p:cond delay="0"/>
                                  </p:stCondLst>
                                  <p:childTnLst>
                                    <p:set>
                                      <p:cBhvr>
                                        <p:cTn id="112" dur="1" fill="hold">
                                          <p:stCondLst>
                                            <p:cond delay="0"/>
                                          </p:stCondLst>
                                        </p:cTn>
                                        <p:tgtEl>
                                          <p:spTgt spid="3">
                                            <p:txEl>
                                              <p:pRg st="10" end="10"/>
                                            </p:txEl>
                                          </p:spTgt>
                                        </p:tgtEl>
                                        <p:attrNameLst>
                                          <p:attrName>style.visibility</p:attrName>
                                        </p:attrNameLst>
                                      </p:cBhvr>
                                      <p:to>
                                        <p:strVal val="visible"/>
                                      </p:to>
                                    </p:set>
                                    <p:anim calcmode="lin" valueType="num">
                                      <p:cBhvr>
                                        <p:cTn id="113" dur="500" decel="50000" fill="hold">
                                          <p:stCondLst>
                                            <p:cond delay="0"/>
                                          </p:stCondLst>
                                        </p:cTn>
                                        <p:tgtEl>
                                          <p:spTgt spid="3">
                                            <p:txEl>
                                              <p:pRg st="10" end="10"/>
                                            </p:txEl>
                                          </p:spTgt>
                                        </p:tgtEl>
                                        <p:attrNameLst>
                                          <p:attrName>style.rotation</p:attrName>
                                        </p:attrNameLst>
                                      </p:cBhvr>
                                      <p:tavLst>
                                        <p:tav tm="0">
                                          <p:val>
                                            <p:fltVal val="-90"/>
                                          </p:val>
                                        </p:tav>
                                        <p:tav tm="100000">
                                          <p:val>
                                            <p:fltVal val="0"/>
                                          </p:val>
                                        </p:tav>
                                      </p:tavLst>
                                    </p:anim>
                                    <p:anim calcmode="lin" valueType="num">
                                      <p:cBhvr>
                                        <p:cTn id="114" dur="500" decel="50000" fill="hold">
                                          <p:stCondLst>
                                            <p:cond delay="0"/>
                                          </p:stCondLst>
                                        </p:cTn>
                                        <p:tgtEl>
                                          <p:spTgt spid="3">
                                            <p:txEl>
                                              <p:pRg st="10" end="10"/>
                                            </p:txEl>
                                          </p:spTgt>
                                        </p:tgtEl>
                                        <p:attrNameLst>
                                          <p:attrName>ppt_w</p:attrName>
                                        </p:attrNameLst>
                                      </p:cBhvr>
                                      <p:tavLst>
                                        <p:tav tm="0">
                                          <p:val>
                                            <p:strVal val="#ppt_w"/>
                                          </p:val>
                                        </p:tav>
                                        <p:tav tm="100000">
                                          <p:val>
                                            <p:strVal val="#ppt_w*.05"/>
                                          </p:val>
                                        </p:tav>
                                      </p:tavLst>
                                    </p:anim>
                                    <p:anim calcmode="lin" valueType="num">
                                      <p:cBhvr>
                                        <p:cTn id="115" dur="500" accel="50000" fill="hold">
                                          <p:stCondLst>
                                            <p:cond delay="500"/>
                                          </p:stCondLst>
                                        </p:cTn>
                                        <p:tgtEl>
                                          <p:spTgt spid="3">
                                            <p:txEl>
                                              <p:pRg st="10" end="10"/>
                                            </p:txEl>
                                          </p:spTgt>
                                        </p:tgtEl>
                                        <p:attrNameLst>
                                          <p:attrName>ppt_w</p:attrName>
                                        </p:attrNameLst>
                                      </p:cBhvr>
                                      <p:tavLst>
                                        <p:tav tm="0">
                                          <p:val>
                                            <p:strVal val="#ppt_w*.05"/>
                                          </p:val>
                                        </p:tav>
                                        <p:tav tm="100000">
                                          <p:val>
                                            <p:strVal val="#ppt_w"/>
                                          </p:val>
                                        </p:tav>
                                      </p:tavLst>
                                    </p:anim>
                                    <p:anim calcmode="lin" valueType="num">
                                      <p:cBhvr>
                                        <p:cTn id="116" dur="1000" fill="hold"/>
                                        <p:tgtEl>
                                          <p:spTgt spid="3">
                                            <p:txEl>
                                              <p:pRg st="10" end="10"/>
                                            </p:txEl>
                                          </p:spTgt>
                                        </p:tgtEl>
                                        <p:attrNameLst>
                                          <p:attrName>ppt_h</p:attrName>
                                        </p:attrNameLst>
                                      </p:cBhvr>
                                      <p:tavLst>
                                        <p:tav tm="0">
                                          <p:val>
                                            <p:strVal val="#ppt_h"/>
                                          </p:val>
                                        </p:tav>
                                        <p:tav tm="100000">
                                          <p:val>
                                            <p:strVal val="#ppt_h"/>
                                          </p:val>
                                        </p:tav>
                                      </p:tavLst>
                                    </p:anim>
                                    <p:anim calcmode="lin" valueType="num">
                                      <p:cBhvr>
                                        <p:cTn id="117" dur="500" decel="50000" fill="hold">
                                          <p:stCondLst>
                                            <p:cond delay="0"/>
                                          </p:stCondLst>
                                        </p:cTn>
                                        <p:tgtEl>
                                          <p:spTgt spid="3">
                                            <p:txEl>
                                              <p:pRg st="10" end="10"/>
                                            </p:txEl>
                                          </p:spTgt>
                                        </p:tgtEl>
                                        <p:attrNameLst>
                                          <p:attrName>ppt_x</p:attrName>
                                        </p:attrNameLst>
                                      </p:cBhvr>
                                      <p:tavLst>
                                        <p:tav tm="0">
                                          <p:val>
                                            <p:strVal val="#ppt_x+.4"/>
                                          </p:val>
                                        </p:tav>
                                        <p:tav tm="100000">
                                          <p:val>
                                            <p:strVal val="#ppt_x"/>
                                          </p:val>
                                        </p:tav>
                                      </p:tavLst>
                                    </p:anim>
                                    <p:anim calcmode="lin" valueType="num">
                                      <p:cBhvr>
                                        <p:cTn id="118" dur="500" decel="50000" fill="hold">
                                          <p:stCondLst>
                                            <p:cond delay="0"/>
                                          </p:stCondLst>
                                        </p:cTn>
                                        <p:tgtEl>
                                          <p:spTgt spid="3">
                                            <p:txEl>
                                              <p:pRg st="10" end="10"/>
                                            </p:txEl>
                                          </p:spTgt>
                                        </p:tgtEl>
                                        <p:attrNameLst>
                                          <p:attrName>ppt_y</p:attrName>
                                        </p:attrNameLst>
                                      </p:cBhvr>
                                      <p:tavLst>
                                        <p:tav tm="0">
                                          <p:val>
                                            <p:strVal val="#ppt_y-.2"/>
                                          </p:val>
                                        </p:tav>
                                        <p:tav tm="100000">
                                          <p:val>
                                            <p:strVal val="#ppt_y+.1"/>
                                          </p:val>
                                        </p:tav>
                                      </p:tavLst>
                                    </p:anim>
                                    <p:anim calcmode="lin" valueType="num">
                                      <p:cBhvr>
                                        <p:cTn id="119" dur="500" accel="50000" fill="hold">
                                          <p:stCondLst>
                                            <p:cond delay="500"/>
                                          </p:stCondLst>
                                        </p:cTn>
                                        <p:tgtEl>
                                          <p:spTgt spid="3">
                                            <p:txEl>
                                              <p:pRg st="10" end="10"/>
                                            </p:txEl>
                                          </p:spTgt>
                                        </p:tgtEl>
                                        <p:attrNameLst>
                                          <p:attrName>ppt_y</p:attrName>
                                        </p:attrNameLst>
                                      </p:cBhvr>
                                      <p:tavLst>
                                        <p:tav tm="0">
                                          <p:val>
                                            <p:strVal val="#ppt_y+.1"/>
                                          </p:val>
                                        </p:tav>
                                        <p:tav tm="100000">
                                          <p:val>
                                            <p:strVal val="#ppt_y"/>
                                          </p:val>
                                        </p:tav>
                                      </p:tavLst>
                                    </p:anim>
                                    <p:animEffect transition="in" filter="fade">
                                      <p:cBhvr>
                                        <p:cTn id="120" dur="1000" decel="50000">
                                          <p:stCondLst>
                                            <p:cond delay="0"/>
                                          </p:stCondLst>
                                        </p:cTn>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 </a:t>
            </a:r>
            <a:r>
              <a:rPr lang="en-US" dirty="0" smtClean="0"/>
              <a:t>loop</a:t>
            </a:r>
            <a:endParaRPr lang="en-US" dirty="0"/>
          </a:p>
        </p:txBody>
      </p:sp>
      <p:sp>
        <p:nvSpPr>
          <p:cNvPr id="3" name="Content Placeholder 2"/>
          <p:cNvSpPr>
            <a:spLocks noGrp="1"/>
          </p:cNvSpPr>
          <p:nvPr>
            <p:ph idx="1"/>
          </p:nvPr>
        </p:nvSpPr>
        <p:spPr/>
        <p:txBody>
          <a:bodyPr/>
          <a:lstStyle/>
          <a:p>
            <a:r>
              <a:rPr lang="en-US" dirty="0"/>
              <a:t>The </a:t>
            </a:r>
            <a:r>
              <a:rPr lang="en-US" dirty="0" smtClean="0"/>
              <a:t>for </a:t>
            </a:r>
            <a:r>
              <a:rPr lang="en-US" dirty="0"/>
              <a:t>loop is a pretest loop</a:t>
            </a:r>
          </a:p>
          <a:p>
            <a:r>
              <a:rPr lang="en-US" dirty="0"/>
              <a:t>The flow chart for </a:t>
            </a:r>
            <a:r>
              <a:rPr lang="en-US" dirty="0" err="1" smtClean="0"/>
              <a:t>for</a:t>
            </a:r>
            <a:r>
              <a:rPr lang="en-US" dirty="0" smtClean="0"/>
              <a:t> </a:t>
            </a:r>
            <a:r>
              <a:rPr lang="en-US" dirty="0"/>
              <a:t>loop is given as </a:t>
            </a:r>
            <a:r>
              <a:rPr lang="en-US" dirty="0" smtClean="0"/>
              <a:t>follows</a:t>
            </a:r>
          </a:p>
          <a:p>
            <a:pPr marL="82296" indent="0">
              <a:buNone/>
            </a:pPr>
            <a:r>
              <a:rPr lang="en-US" dirty="0" smtClean="0"/>
              <a:t>                                                          </a:t>
            </a:r>
            <a:r>
              <a:rPr lang="en-US" sz="2000" dirty="0" smtClean="0"/>
              <a:t>false</a:t>
            </a:r>
            <a:endParaRPr lang="en-US" dirty="0" smtClean="0"/>
          </a:p>
          <a:p>
            <a:pPr marL="82296" indent="0">
              <a:buNone/>
            </a:pPr>
            <a:r>
              <a:rPr lang="en-US" dirty="0" smtClean="0"/>
              <a:t>                                      </a:t>
            </a:r>
          </a:p>
          <a:p>
            <a:pPr marL="82296" indent="0">
              <a:buNone/>
            </a:pPr>
            <a:endParaRPr lang="en-US" dirty="0"/>
          </a:p>
          <a:p>
            <a:pPr marL="82296" indent="0">
              <a:buNone/>
            </a:pPr>
            <a:r>
              <a:rPr lang="en-US" dirty="0" smtClean="0"/>
              <a:t>                                    </a:t>
            </a:r>
            <a:r>
              <a:rPr lang="en-US" sz="2400" dirty="0" smtClean="0"/>
              <a:t>true</a:t>
            </a:r>
            <a:endParaRPr lang="en-US" dirty="0" smtClean="0"/>
          </a:p>
          <a:p>
            <a:pPr marL="82296" indent="0">
              <a:buNone/>
            </a:pPr>
            <a:r>
              <a:rPr lang="en-US" dirty="0" smtClean="0"/>
              <a:t>                                     </a:t>
            </a:r>
            <a:endParaRPr lang="en-US" dirty="0"/>
          </a:p>
        </p:txBody>
      </p:sp>
      <p:sp>
        <p:nvSpPr>
          <p:cNvPr id="4" name="Hexagon 3"/>
          <p:cNvSpPr/>
          <p:nvPr/>
        </p:nvSpPr>
        <p:spPr>
          <a:xfrm>
            <a:off x="2133600" y="2667000"/>
            <a:ext cx="5410200" cy="17526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3429000" y="2667000"/>
            <a:ext cx="0" cy="175260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p:cNvCxnSpPr>
            <a:endCxn id="4" idx="0"/>
          </p:cNvCxnSpPr>
          <p:nvPr/>
        </p:nvCxnSpPr>
        <p:spPr>
          <a:xfrm>
            <a:off x="3429000" y="3543300"/>
            <a:ext cx="4114800" cy="0"/>
          </a:xfrm>
          <a:prstGeom prst="line">
            <a:avLst/>
          </a:prstGeom>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3733800" y="2895600"/>
            <a:ext cx="3200400" cy="523220"/>
          </a:xfrm>
          <a:prstGeom prst="rect">
            <a:avLst/>
          </a:prstGeom>
          <a:noFill/>
        </p:spPr>
        <p:txBody>
          <a:bodyPr wrap="square" rtlCol="0">
            <a:spAutoFit/>
          </a:bodyPr>
          <a:lstStyle/>
          <a:p>
            <a:pPr algn="ctr"/>
            <a:r>
              <a:rPr lang="en-US" sz="2800" b="1" dirty="0"/>
              <a:t>initializing</a:t>
            </a:r>
          </a:p>
        </p:txBody>
      </p:sp>
      <p:sp>
        <p:nvSpPr>
          <p:cNvPr id="14" name="TextBox 13"/>
          <p:cNvSpPr txBox="1"/>
          <p:nvPr/>
        </p:nvSpPr>
        <p:spPr>
          <a:xfrm>
            <a:off x="3962400" y="3733800"/>
            <a:ext cx="2971800" cy="584775"/>
          </a:xfrm>
          <a:prstGeom prst="rect">
            <a:avLst/>
          </a:prstGeom>
          <a:noFill/>
        </p:spPr>
        <p:txBody>
          <a:bodyPr wrap="square" rtlCol="0">
            <a:spAutoFit/>
          </a:bodyPr>
          <a:lstStyle/>
          <a:p>
            <a:pPr algn="ctr"/>
            <a:r>
              <a:rPr lang="en-US" sz="3200" b="1" dirty="0" smtClean="0"/>
              <a:t>condition</a:t>
            </a:r>
            <a:endParaRPr lang="en-US" sz="3200" b="1" dirty="0"/>
          </a:p>
        </p:txBody>
      </p:sp>
      <p:sp>
        <p:nvSpPr>
          <p:cNvPr id="15" name="TextBox 14"/>
          <p:cNvSpPr txBox="1"/>
          <p:nvPr/>
        </p:nvSpPr>
        <p:spPr>
          <a:xfrm>
            <a:off x="2628900" y="2943135"/>
            <a:ext cx="533400" cy="1200329"/>
          </a:xfrm>
          <a:prstGeom prst="rect">
            <a:avLst/>
          </a:prstGeom>
          <a:noFill/>
        </p:spPr>
        <p:txBody>
          <a:bodyPr wrap="square" rtlCol="0">
            <a:spAutoFit/>
          </a:bodyPr>
          <a:lstStyle/>
          <a:p>
            <a:pPr algn="ctr"/>
            <a:r>
              <a:rPr lang="en-US" sz="2400" b="1" dirty="0" smtClean="0"/>
              <a:t>update</a:t>
            </a:r>
            <a:endParaRPr lang="en-US" sz="2400" b="1" dirty="0"/>
          </a:p>
        </p:txBody>
      </p:sp>
      <p:cxnSp>
        <p:nvCxnSpPr>
          <p:cNvPr id="17" name="Straight Connector 16"/>
          <p:cNvCxnSpPr/>
          <p:nvPr/>
        </p:nvCxnSpPr>
        <p:spPr>
          <a:xfrm>
            <a:off x="5029200" y="2209800"/>
            <a:ext cx="0" cy="45720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5029200" y="4419600"/>
            <a:ext cx="0" cy="838200"/>
          </a:xfrm>
          <a:prstGeom prst="line">
            <a:avLst/>
          </a:prstGeom>
        </p:spPr>
        <p:style>
          <a:lnRef idx="2">
            <a:schemeClr val="dk1"/>
          </a:lnRef>
          <a:fillRef idx="0">
            <a:schemeClr val="dk1"/>
          </a:fillRef>
          <a:effectRef idx="1">
            <a:schemeClr val="dk1"/>
          </a:effectRef>
          <a:fontRef idx="minor">
            <a:schemeClr val="tx1"/>
          </a:fontRef>
        </p:style>
      </p:cxnSp>
      <p:sp>
        <p:nvSpPr>
          <p:cNvPr id="20" name="Flowchart: Process 19"/>
          <p:cNvSpPr/>
          <p:nvPr/>
        </p:nvSpPr>
        <p:spPr>
          <a:xfrm>
            <a:off x="3962400" y="5257800"/>
            <a:ext cx="2362200" cy="914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0" idx="1"/>
          </p:cNvCxnSpPr>
          <p:nvPr/>
        </p:nvCxnSpPr>
        <p:spPr>
          <a:xfrm flipH="1">
            <a:off x="1524000" y="5715000"/>
            <a:ext cx="2438400" cy="0"/>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flipV="1">
            <a:off x="1524000" y="3543300"/>
            <a:ext cx="0" cy="217170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p:cNvCxnSpPr>
            <a:endCxn id="4" idx="3"/>
          </p:cNvCxnSpPr>
          <p:nvPr/>
        </p:nvCxnSpPr>
        <p:spPr>
          <a:xfrm>
            <a:off x="1524000" y="3543300"/>
            <a:ext cx="609600" cy="0"/>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p:cNvCxnSpPr>
            <a:stCxn id="4" idx="0"/>
          </p:cNvCxnSpPr>
          <p:nvPr/>
        </p:nvCxnSpPr>
        <p:spPr>
          <a:xfrm>
            <a:off x="7543800" y="3543300"/>
            <a:ext cx="914400" cy="0"/>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p:cNvCxnSpPr/>
          <p:nvPr/>
        </p:nvCxnSpPr>
        <p:spPr>
          <a:xfrm>
            <a:off x="8458200" y="3543300"/>
            <a:ext cx="0" cy="262890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flipH="1">
            <a:off x="6629400" y="6172200"/>
            <a:ext cx="1828800" cy="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p:cNvCxnSpPr/>
          <p:nvPr/>
        </p:nvCxnSpPr>
        <p:spPr>
          <a:xfrm>
            <a:off x="6629400" y="6172200"/>
            <a:ext cx="0" cy="533400"/>
          </a:xfrm>
          <a:prstGeom prst="line">
            <a:avLst/>
          </a:prstGeom>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4267200" y="5422612"/>
            <a:ext cx="1676400" cy="584775"/>
          </a:xfrm>
          <a:prstGeom prst="rect">
            <a:avLst/>
          </a:prstGeom>
          <a:noFill/>
        </p:spPr>
        <p:txBody>
          <a:bodyPr wrap="square" rtlCol="0">
            <a:spAutoFit/>
          </a:bodyPr>
          <a:lstStyle/>
          <a:p>
            <a:pPr algn="ctr"/>
            <a:r>
              <a:rPr lang="en-US" sz="3200" b="1" dirty="0" smtClean="0"/>
              <a:t>actions</a:t>
            </a:r>
            <a:endParaRPr lang="en-US" sz="3200" b="1" dirty="0"/>
          </a:p>
        </p:txBody>
      </p:sp>
    </p:spTree>
    <p:extLst>
      <p:ext uri="{BB962C8B-B14F-4D97-AF65-F5344CB8AC3E}">
        <p14:creationId xmlns:p14="http://schemas.microsoft.com/office/powerpoint/2010/main" xmlns="" val="281528597"/>
      </p:ext>
    </p:extLst>
  </p:cSld>
  <p:clrMapOvr>
    <a:masterClrMapping/>
  </p:clrMapOvr>
  <p:transition>
    <p:newsfla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for loop</a:t>
            </a:r>
            <a:endParaRPr lang="en-IN" dirty="0"/>
          </a:p>
        </p:txBody>
      </p:sp>
      <p:sp>
        <p:nvSpPr>
          <p:cNvPr id="3" name="Content Placeholder 2"/>
          <p:cNvSpPr>
            <a:spLocks noGrp="1"/>
          </p:cNvSpPr>
          <p:nvPr>
            <p:ph idx="1"/>
          </p:nvPr>
        </p:nvSpPr>
        <p:spPr/>
        <p:txBody>
          <a:bodyPr>
            <a:normAutofit lnSpcReduction="10000"/>
          </a:bodyPr>
          <a:lstStyle/>
          <a:p>
            <a:r>
              <a:rPr lang="en-US" dirty="0" smtClean="0"/>
              <a:t>for(</a:t>
            </a:r>
            <a:r>
              <a:rPr lang="en-US" dirty="0" err="1" smtClean="0"/>
              <a:t>initialization;condition;update</a:t>
            </a:r>
            <a:r>
              <a:rPr lang="en-US" dirty="0" smtClean="0"/>
              <a:t>)</a:t>
            </a:r>
          </a:p>
          <a:p>
            <a:pPr>
              <a:buNone/>
            </a:pPr>
            <a:r>
              <a:rPr lang="en-US" dirty="0" smtClean="0"/>
              <a:t>	</a:t>
            </a:r>
            <a:r>
              <a:rPr lang="en-US" dirty="0" smtClean="0"/>
              <a:t>{</a:t>
            </a:r>
          </a:p>
          <a:p>
            <a:pPr>
              <a:buNone/>
            </a:pPr>
            <a:r>
              <a:rPr lang="en-US" dirty="0" smtClean="0"/>
              <a:t>	</a:t>
            </a:r>
            <a:r>
              <a:rPr lang="en-US" dirty="0" smtClean="0"/>
              <a:t>	statements;</a:t>
            </a:r>
          </a:p>
          <a:p>
            <a:pPr>
              <a:buNone/>
            </a:pPr>
            <a:r>
              <a:rPr lang="en-US" dirty="0" smtClean="0"/>
              <a:t> </a:t>
            </a:r>
            <a:r>
              <a:rPr lang="en-US" dirty="0" smtClean="0"/>
              <a:t>  }</a:t>
            </a:r>
          </a:p>
          <a:p>
            <a:r>
              <a:rPr lang="en-US" dirty="0" smtClean="0"/>
              <a:t>E.g.,</a:t>
            </a:r>
          </a:p>
          <a:p>
            <a:pPr>
              <a:buNone/>
            </a:pPr>
            <a:r>
              <a:rPr lang="en-US" dirty="0" smtClean="0"/>
              <a:t>for(</a:t>
            </a:r>
            <a:r>
              <a:rPr lang="en-US" dirty="0" err="1" smtClean="0"/>
              <a:t>i</a:t>
            </a:r>
            <a:r>
              <a:rPr lang="en-US" dirty="0" smtClean="0"/>
              <a:t>=0;i&lt;</a:t>
            </a:r>
            <a:r>
              <a:rPr lang="en-US" dirty="0" err="1" smtClean="0"/>
              <a:t>n;i</a:t>
            </a:r>
            <a:r>
              <a:rPr lang="en-US" dirty="0" smtClean="0"/>
              <a:t>++)</a:t>
            </a:r>
          </a:p>
          <a:p>
            <a:pPr>
              <a:buNone/>
            </a:pPr>
            <a:r>
              <a:rPr lang="en-US" dirty="0" smtClean="0"/>
              <a:t>{</a:t>
            </a:r>
          </a:p>
          <a:p>
            <a:pPr>
              <a:buNone/>
            </a:pPr>
            <a:r>
              <a:rPr lang="en-US" dirty="0" smtClean="0"/>
              <a:t>printf(“%</a:t>
            </a:r>
            <a:r>
              <a:rPr lang="en-US" dirty="0" err="1" smtClean="0"/>
              <a:t>d”,i</a:t>
            </a:r>
            <a:r>
              <a:rPr lang="en-US" dirty="0" smtClean="0"/>
              <a:t>);</a:t>
            </a:r>
          </a:p>
          <a:p>
            <a:pPr>
              <a:buNone/>
            </a:pPr>
            <a:r>
              <a:rPr lang="en-US" dirty="0" smtClean="0"/>
              <a:t>}</a:t>
            </a:r>
            <a:endParaRPr lang="en-US" dirty="0" smtClean="0"/>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example</a:t>
            </a:r>
            <a:endParaRPr lang="en-IN" dirty="0"/>
          </a:p>
        </p:txBody>
      </p:sp>
      <p:sp>
        <p:nvSpPr>
          <p:cNvPr id="5" name="Content Placeholder 4"/>
          <p:cNvSpPr>
            <a:spLocks noGrp="1"/>
          </p:cNvSpPr>
          <p:nvPr>
            <p:ph idx="1"/>
          </p:nvPr>
        </p:nvSpPr>
        <p:spPr/>
        <p:txBody>
          <a:bodyPr>
            <a:normAutofit fontScale="85000" lnSpcReduction="20000"/>
          </a:bodyPr>
          <a:lstStyle/>
          <a:p>
            <a:pPr>
              <a:lnSpc>
                <a:spcPct val="110000"/>
              </a:lnSpc>
              <a:buNone/>
            </a:pPr>
            <a:r>
              <a:rPr lang="en-US" b="1" dirty="0" smtClean="0"/>
              <a:t>#include&lt;</a:t>
            </a:r>
            <a:r>
              <a:rPr lang="en-US" b="1" dirty="0" err="1" smtClean="0"/>
              <a:t>stdio.h</a:t>
            </a:r>
            <a:r>
              <a:rPr lang="en-US" b="1" dirty="0" smtClean="0"/>
              <a:t>&gt;</a:t>
            </a:r>
          </a:p>
          <a:p>
            <a:pPr>
              <a:lnSpc>
                <a:spcPct val="110000"/>
              </a:lnSpc>
              <a:buNone/>
            </a:pPr>
            <a:r>
              <a:rPr lang="en-US" b="1" dirty="0" smtClean="0"/>
              <a:t>int </a:t>
            </a:r>
            <a:r>
              <a:rPr lang="en-US" b="1" dirty="0" smtClean="0"/>
              <a:t>main()</a:t>
            </a:r>
          </a:p>
          <a:p>
            <a:pPr>
              <a:lnSpc>
                <a:spcPct val="110000"/>
              </a:lnSpc>
              <a:buNone/>
            </a:pPr>
            <a:r>
              <a:rPr lang="en-US" b="1" dirty="0" smtClean="0"/>
              <a:t>{</a:t>
            </a:r>
            <a:endParaRPr lang="en-US" b="1" dirty="0" smtClean="0"/>
          </a:p>
          <a:p>
            <a:pPr>
              <a:lnSpc>
                <a:spcPct val="110000"/>
              </a:lnSpc>
              <a:buNone/>
            </a:pPr>
            <a:r>
              <a:rPr lang="en-US" b="1" dirty="0" smtClean="0"/>
              <a:t>	</a:t>
            </a:r>
            <a:r>
              <a:rPr lang="en-US" b="1" dirty="0" smtClean="0"/>
              <a:t>int </a:t>
            </a:r>
            <a:r>
              <a:rPr lang="en-US" b="1" dirty="0" err="1" smtClean="0"/>
              <a:t>i</a:t>
            </a:r>
            <a:r>
              <a:rPr lang="en-US" b="1" dirty="0" smtClean="0"/>
              <a:t>, </a:t>
            </a:r>
            <a:r>
              <a:rPr lang="en-US" b="1" dirty="0" smtClean="0"/>
              <a:t>n;</a:t>
            </a:r>
          </a:p>
          <a:p>
            <a:pPr>
              <a:lnSpc>
                <a:spcPct val="110000"/>
              </a:lnSpc>
              <a:buNone/>
            </a:pPr>
            <a:r>
              <a:rPr lang="en-US" b="1" dirty="0" smtClean="0"/>
              <a:t> </a:t>
            </a:r>
            <a:r>
              <a:rPr lang="en-US" b="1" dirty="0" smtClean="0"/>
              <a:t>  printf</a:t>
            </a:r>
            <a:r>
              <a:rPr lang="en-US" b="1" dirty="0" smtClean="0"/>
              <a:t>(“\n Enter the value of n :”);</a:t>
            </a:r>
          </a:p>
          <a:p>
            <a:pPr>
              <a:lnSpc>
                <a:spcPct val="110000"/>
              </a:lnSpc>
              <a:buNone/>
            </a:pPr>
            <a:r>
              <a:rPr lang="en-US" b="1" dirty="0" smtClean="0"/>
              <a:t>   scanf</a:t>
            </a:r>
            <a:r>
              <a:rPr lang="en-US" b="1" dirty="0" smtClean="0"/>
              <a:t>(“%d”, &amp;n);</a:t>
            </a:r>
          </a:p>
          <a:p>
            <a:pPr>
              <a:lnSpc>
                <a:spcPct val="110000"/>
              </a:lnSpc>
              <a:buNone/>
            </a:pPr>
            <a:r>
              <a:rPr lang="en-US" b="1" dirty="0" smtClean="0"/>
              <a:t>	</a:t>
            </a:r>
            <a:r>
              <a:rPr lang="en-US" b="1" dirty="0" smtClean="0"/>
              <a:t>for(</a:t>
            </a:r>
            <a:r>
              <a:rPr lang="en-US" b="1" dirty="0" err="1" smtClean="0"/>
              <a:t>i</a:t>
            </a:r>
            <a:r>
              <a:rPr lang="en-US" b="1" dirty="0" smtClean="0"/>
              <a:t>=0</a:t>
            </a:r>
            <a:r>
              <a:rPr lang="en-US" b="1" dirty="0" smtClean="0"/>
              <a:t>; </a:t>
            </a:r>
            <a:r>
              <a:rPr lang="en-US" b="1" dirty="0" err="1" smtClean="0"/>
              <a:t>i</a:t>
            </a:r>
            <a:r>
              <a:rPr lang="en-US" b="1" dirty="0" smtClean="0"/>
              <a:t>&lt;= n; </a:t>
            </a:r>
            <a:r>
              <a:rPr lang="en-US" b="1" dirty="0" err="1" smtClean="0"/>
              <a:t>i</a:t>
            </a:r>
            <a:r>
              <a:rPr lang="en-US" b="1" dirty="0" smtClean="0"/>
              <a:t>++)</a:t>
            </a:r>
          </a:p>
          <a:p>
            <a:pPr>
              <a:lnSpc>
                <a:spcPct val="110000"/>
              </a:lnSpc>
              <a:buNone/>
            </a:pPr>
            <a:r>
              <a:rPr lang="en-US" b="1" dirty="0" smtClean="0"/>
              <a:t>		</a:t>
            </a:r>
            <a:r>
              <a:rPr lang="en-US" b="1" dirty="0" smtClean="0"/>
              <a:t>printf</a:t>
            </a:r>
            <a:r>
              <a:rPr lang="en-US" b="1" dirty="0" smtClean="0"/>
              <a:t>(“\n %d”, </a:t>
            </a:r>
            <a:r>
              <a:rPr lang="en-US" b="1" dirty="0" err="1" smtClean="0"/>
              <a:t>i</a:t>
            </a:r>
            <a:r>
              <a:rPr lang="en-US" b="1" dirty="0" smtClean="0"/>
              <a:t>);</a:t>
            </a:r>
          </a:p>
          <a:p>
            <a:pPr>
              <a:lnSpc>
                <a:spcPct val="110000"/>
              </a:lnSpc>
              <a:buNone/>
            </a:pPr>
            <a:r>
              <a:rPr lang="en-US" b="1" dirty="0" smtClean="0"/>
              <a:t>	 </a:t>
            </a:r>
            <a:r>
              <a:rPr lang="en-US" b="1" dirty="0" smtClean="0"/>
              <a:t>return </a:t>
            </a:r>
            <a:r>
              <a:rPr lang="en-US" b="1" dirty="0" smtClean="0"/>
              <a:t>0</a:t>
            </a:r>
            <a:r>
              <a:rPr lang="en-US" b="1" dirty="0" smtClean="0"/>
              <a:t>;</a:t>
            </a:r>
          </a:p>
          <a:p>
            <a:pPr>
              <a:lnSpc>
                <a:spcPct val="110000"/>
              </a:lnSpc>
              <a:buNone/>
            </a:pPr>
            <a:r>
              <a:rPr lang="en-US" b="1" dirty="0" smtClean="0"/>
              <a:t>}</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strips(downLeft)">
                                      <p:cBhvr>
                                        <p:cTn id="13" dur="500"/>
                                        <p:tgtEl>
                                          <p:spTgt spid="5">
                                            <p:txEl>
                                              <p:pRg st="0" end="0"/>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strips(downLeft)">
                                      <p:cBhvr>
                                        <p:cTn id="16" dur="500"/>
                                        <p:tgtEl>
                                          <p:spTgt spid="5">
                                            <p:txEl>
                                              <p:pRg st="1" end="1"/>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strips(downLeft)">
                                      <p:cBhvr>
                                        <p:cTn id="19" dur="500"/>
                                        <p:tgtEl>
                                          <p:spTgt spid="5">
                                            <p:txEl>
                                              <p:pRg st="2" end="2"/>
                                            </p:txEl>
                                          </p:spTgt>
                                        </p:tgtEl>
                                      </p:cBhvr>
                                    </p:animEffect>
                                  </p:childTnLst>
                                </p:cTn>
                              </p:par>
                              <p:par>
                                <p:cTn id="20" presetID="18" presetClass="entr" presetSubtype="12"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strips(downLeft)">
                                      <p:cBhvr>
                                        <p:cTn id="22" dur="500"/>
                                        <p:tgtEl>
                                          <p:spTgt spid="5">
                                            <p:txEl>
                                              <p:pRg st="3" end="3"/>
                                            </p:txEl>
                                          </p:spTgt>
                                        </p:tgtEl>
                                      </p:cBhvr>
                                    </p:animEffect>
                                  </p:childTnLst>
                                </p:cTn>
                              </p:par>
                              <p:par>
                                <p:cTn id="23" presetID="18" presetClass="entr" presetSubtype="12"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strips(downLeft)">
                                      <p:cBhvr>
                                        <p:cTn id="25" dur="500"/>
                                        <p:tgtEl>
                                          <p:spTgt spid="5">
                                            <p:txEl>
                                              <p:pRg st="4" end="4"/>
                                            </p:txEl>
                                          </p:spTgt>
                                        </p:tgtEl>
                                      </p:cBhvr>
                                    </p:animEffect>
                                  </p:childTnLst>
                                </p:cTn>
                              </p:par>
                              <p:par>
                                <p:cTn id="26" presetID="18" presetClass="entr" presetSubtype="12"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strips(downLeft)">
                                      <p:cBhvr>
                                        <p:cTn id="28" dur="500"/>
                                        <p:tgtEl>
                                          <p:spTgt spid="5">
                                            <p:txEl>
                                              <p:pRg st="5" end="5"/>
                                            </p:txEl>
                                          </p:spTgt>
                                        </p:tgtEl>
                                      </p:cBhvr>
                                    </p:animEffect>
                                  </p:childTnLst>
                                </p:cTn>
                              </p:par>
                              <p:par>
                                <p:cTn id="29" presetID="18" presetClass="entr" presetSubtype="12"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strips(downLeft)">
                                      <p:cBhvr>
                                        <p:cTn id="31" dur="500"/>
                                        <p:tgtEl>
                                          <p:spTgt spid="5">
                                            <p:txEl>
                                              <p:pRg st="6" end="6"/>
                                            </p:txEl>
                                          </p:spTgt>
                                        </p:tgtEl>
                                      </p:cBhvr>
                                    </p:animEffect>
                                  </p:childTnLst>
                                </p:cTn>
                              </p:par>
                              <p:par>
                                <p:cTn id="32" presetID="18" presetClass="entr" presetSubtype="12" fill="hold" nodeType="with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strips(downLeft)">
                                      <p:cBhvr>
                                        <p:cTn id="34" dur="500"/>
                                        <p:tgtEl>
                                          <p:spTgt spid="5">
                                            <p:txEl>
                                              <p:pRg st="7" end="7"/>
                                            </p:txEl>
                                          </p:spTgt>
                                        </p:tgtEl>
                                      </p:cBhvr>
                                    </p:animEffect>
                                  </p:childTnLst>
                                </p:cTn>
                              </p:par>
                              <p:par>
                                <p:cTn id="35" presetID="18" presetClass="entr" presetSubtype="12" fill="hold"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strips(downLeft)">
                                      <p:cBhvr>
                                        <p:cTn id="37" dur="500"/>
                                        <p:tgtEl>
                                          <p:spTgt spid="5">
                                            <p:txEl>
                                              <p:pRg st="8" end="8"/>
                                            </p:txEl>
                                          </p:spTgt>
                                        </p:tgtEl>
                                      </p:cBhvr>
                                    </p:animEffect>
                                  </p:childTnLst>
                                </p:cTn>
                              </p:par>
                              <p:par>
                                <p:cTn id="38" presetID="18" presetClass="entr" presetSubtype="12" fill="hold" nodeType="withEffect">
                                  <p:stCondLst>
                                    <p:cond delay="0"/>
                                  </p:stCondLst>
                                  <p:childTnLst>
                                    <p:set>
                                      <p:cBhvr>
                                        <p:cTn id="39" dur="1" fill="hold">
                                          <p:stCondLst>
                                            <p:cond delay="0"/>
                                          </p:stCondLst>
                                        </p:cTn>
                                        <p:tgtEl>
                                          <p:spTgt spid="5">
                                            <p:txEl>
                                              <p:pRg st="9" end="9"/>
                                            </p:txEl>
                                          </p:spTgt>
                                        </p:tgtEl>
                                        <p:attrNameLst>
                                          <p:attrName>style.visibility</p:attrName>
                                        </p:attrNameLst>
                                      </p:cBhvr>
                                      <p:to>
                                        <p:strVal val="visible"/>
                                      </p:to>
                                    </p:set>
                                    <p:animEffect transition="in" filter="strips(downLeft)">
                                      <p:cBhvr>
                                        <p:cTn id="40"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0"/>
            <a:ext cx="7498080" cy="857232"/>
          </a:xfrm>
        </p:spPr>
        <p:txBody>
          <a:bodyPr/>
          <a:lstStyle/>
          <a:p>
            <a:r>
              <a:rPr lang="en-US" dirty="0" smtClean="0"/>
              <a:t>Do while loop</a:t>
            </a:r>
            <a:endParaRPr lang="en-IN" dirty="0"/>
          </a:p>
        </p:txBody>
      </p:sp>
      <p:sp>
        <p:nvSpPr>
          <p:cNvPr id="3" name="Content Placeholder 2"/>
          <p:cNvSpPr>
            <a:spLocks noGrp="1"/>
          </p:cNvSpPr>
          <p:nvPr>
            <p:ph idx="1"/>
          </p:nvPr>
        </p:nvSpPr>
        <p:spPr>
          <a:xfrm>
            <a:off x="1435608" y="785794"/>
            <a:ext cx="7498080" cy="6072206"/>
          </a:xfrm>
        </p:spPr>
        <p:txBody>
          <a:bodyPr/>
          <a:lstStyle/>
          <a:p>
            <a:r>
              <a:rPr lang="en-US" dirty="0" smtClean="0"/>
              <a:t>The for loop is a </a:t>
            </a:r>
            <a:r>
              <a:rPr lang="en-US" dirty="0" smtClean="0"/>
              <a:t>post test </a:t>
            </a:r>
            <a:r>
              <a:rPr lang="en-US" dirty="0" smtClean="0"/>
              <a:t>loop</a:t>
            </a:r>
          </a:p>
          <a:p>
            <a:r>
              <a:rPr lang="en-US" dirty="0" smtClean="0"/>
              <a:t>The flow chart for </a:t>
            </a:r>
            <a:r>
              <a:rPr lang="en-US" dirty="0" smtClean="0"/>
              <a:t>do while </a:t>
            </a:r>
            <a:r>
              <a:rPr lang="en-US" dirty="0" smtClean="0"/>
              <a:t>loop is given as follows</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p>
          <a:p>
            <a:pPr>
              <a:buNone/>
            </a:pPr>
            <a:r>
              <a:rPr lang="en-US" sz="2400" dirty="0" smtClean="0"/>
              <a:t> </a:t>
            </a:r>
            <a:r>
              <a:rPr lang="en-US" sz="2400" dirty="0" smtClean="0"/>
              <a:t>                 true</a:t>
            </a:r>
            <a:endParaRPr lang="en-US" dirty="0" smtClean="0"/>
          </a:p>
          <a:p>
            <a:pPr>
              <a:buNone/>
            </a:pPr>
            <a:r>
              <a:rPr lang="en-US" dirty="0" smtClean="0"/>
              <a:t>                                </a:t>
            </a:r>
            <a:r>
              <a:rPr lang="en-US" sz="2000" dirty="0" smtClean="0"/>
              <a:t>false</a:t>
            </a:r>
            <a:endParaRPr lang="en-IN" dirty="0"/>
          </a:p>
        </p:txBody>
      </p:sp>
      <p:sp>
        <p:nvSpPr>
          <p:cNvPr id="5" name="Rectangle 4"/>
          <p:cNvSpPr/>
          <p:nvPr/>
        </p:nvSpPr>
        <p:spPr>
          <a:xfrm>
            <a:off x="3643306" y="2143116"/>
            <a:ext cx="2071702"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initialize</a:t>
            </a:r>
            <a:endParaRPr lang="en-US" b="1" dirty="0">
              <a:solidFill>
                <a:schemeClr val="tx1"/>
              </a:solidFill>
            </a:endParaRPr>
          </a:p>
        </p:txBody>
      </p:sp>
      <p:sp>
        <p:nvSpPr>
          <p:cNvPr id="6" name="Rectangle 5"/>
          <p:cNvSpPr/>
          <p:nvPr/>
        </p:nvSpPr>
        <p:spPr>
          <a:xfrm>
            <a:off x="3643306" y="3357562"/>
            <a:ext cx="2143140"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actions</a:t>
            </a:r>
            <a:endParaRPr lang="en-US" b="1" dirty="0">
              <a:solidFill>
                <a:schemeClr val="tx1"/>
              </a:solidFill>
            </a:endParaRPr>
          </a:p>
        </p:txBody>
      </p:sp>
      <p:sp>
        <p:nvSpPr>
          <p:cNvPr id="7" name="Rectangle 6"/>
          <p:cNvSpPr/>
          <p:nvPr/>
        </p:nvSpPr>
        <p:spPr>
          <a:xfrm>
            <a:off x="3643306" y="4572008"/>
            <a:ext cx="2214578"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update</a:t>
            </a:r>
            <a:endParaRPr lang="en-IN" dirty="0">
              <a:solidFill>
                <a:schemeClr val="tx1"/>
              </a:solidFill>
            </a:endParaRPr>
          </a:p>
        </p:txBody>
      </p:sp>
      <p:sp>
        <p:nvSpPr>
          <p:cNvPr id="8" name="Hexagon 7"/>
          <p:cNvSpPr/>
          <p:nvPr/>
        </p:nvSpPr>
        <p:spPr>
          <a:xfrm>
            <a:off x="3643306" y="5715016"/>
            <a:ext cx="2286016" cy="71438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condition</a:t>
            </a:r>
            <a:endParaRPr lang="en-IN" dirty="0">
              <a:solidFill>
                <a:schemeClr val="tx1"/>
              </a:solidFill>
            </a:endParaRPr>
          </a:p>
        </p:txBody>
      </p:sp>
      <p:cxnSp>
        <p:nvCxnSpPr>
          <p:cNvPr id="10" name="Straight Connector 9"/>
          <p:cNvCxnSpPr/>
          <p:nvPr/>
        </p:nvCxnSpPr>
        <p:spPr>
          <a:xfrm rot="5400000">
            <a:off x="4393405" y="1893083"/>
            <a:ext cx="785818" cy="1588"/>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a:stCxn id="5" idx="2"/>
            <a:endCxn id="6" idx="0"/>
          </p:cNvCxnSpPr>
          <p:nvPr/>
        </p:nvCxnSpPr>
        <p:spPr>
          <a:xfrm rot="16200000" flipH="1">
            <a:off x="4482702" y="3125388"/>
            <a:ext cx="428628" cy="35719"/>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a:stCxn id="6" idx="2"/>
            <a:endCxn id="7" idx="0"/>
          </p:cNvCxnSpPr>
          <p:nvPr/>
        </p:nvCxnSpPr>
        <p:spPr>
          <a:xfrm rot="16200000" flipH="1">
            <a:off x="4518421" y="4339834"/>
            <a:ext cx="428628" cy="35719"/>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a:stCxn id="7" idx="2"/>
          </p:cNvCxnSpPr>
          <p:nvPr/>
        </p:nvCxnSpPr>
        <p:spPr>
          <a:xfrm rot="16200000" flipH="1">
            <a:off x="4589859" y="5518561"/>
            <a:ext cx="357190" cy="35719"/>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rot="5400000">
            <a:off x="4572012" y="6643698"/>
            <a:ext cx="428604" cy="1588"/>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a:stCxn id="8" idx="3"/>
          </p:cNvCxnSpPr>
          <p:nvPr/>
        </p:nvCxnSpPr>
        <p:spPr>
          <a:xfrm rot="10800000">
            <a:off x="2071670" y="6072206"/>
            <a:ext cx="1571636" cy="1588"/>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p:nvPr/>
        </p:nvCxnSpPr>
        <p:spPr>
          <a:xfrm rot="5400000" flipH="1" flipV="1">
            <a:off x="571472" y="4572008"/>
            <a:ext cx="3000396" cy="1588"/>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a:off x="2071670" y="3071810"/>
            <a:ext cx="264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Straight Connector 34"/>
          <p:cNvCxnSpPr/>
          <p:nvPr/>
        </p:nvCxnSpPr>
        <p:spPr>
          <a:xfrm>
            <a:off x="3071802" y="3214686"/>
            <a:ext cx="3143272" cy="1588"/>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rot="5400000">
            <a:off x="1893075" y="4393413"/>
            <a:ext cx="2357454" cy="1588"/>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38" name="Straight Connector 37"/>
          <p:cNvCxnSpPr/>
          <p:nvPr/>
        </p:nvCxnSpPr>
        <p:spPr>
          <a:xfrm rot="5400000">
            <a:off x="4965703" y="4392619"/>
            <a:ext cx="2357454" cy="1588"/>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39" name="Straight Connector 38"/>
          <p:cNvCxnSpPr/>
          <p:nvPr/>
        </p:nvCxnSpPr>
        <p:spPr>
          <a:xfrm>
            <a:off x="3071802" y="5572140"/>
            <a:ext cx="3143272" cy="1588"/>
          </a:xfrm>
          <a:prstGeom prst="line">
            <a:avLst/>
          </a:prstGeom>
          <a:ln>
            <a:prstDash val="sysDash"/>
          </a:ln>
        </p:spPr>
        <p:style>
          <a:lnRef idx="2">
            <a:schemeClr val="dk1"/>
          </a:lnRef>
          <a:fillRef idx="0">
            <a:schemeClr val="dk1"/>
          </a:fillRef>
          <a:effectRef idx="1">
            <a:schemeClr val="dk1"/>
          </a:effectRef>
          <a:fontRef idx="minor">
            <a:schemeClr val="tx1"/>
          </a:fontRef>
        </p:style>
      </p:cxnSp>
    </p:spTree>
  </p:cSld>
  <p:clrMapOvr>
    <a:masterClrMapping/>
  </p:clrMapOvr>
  <p:transition>
    <p:strips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a:t>
            </a:r>
            <a:endParaRPr lang="en-IN" dirty="0"/>
          </a:p>
        </p:txBody>
      </p:sp>
      <p:sp>
        <p:nvSpPr>
          <p:cNvPr id="3" name="Content Placeholder 2"/>
          <p:cNvSpPr>
            <a:spLocks noGrp="1"/>
          </p:cNvSpPr>
          <p:nvPr>
            <p:ph idx="1"/>
          </p:nvPr>
        </p:nvSpPr>
        <p:spPr/>
        <p:txBody>
          <a:bodyPr/>
          <a:lstStyle/>
          <a:p>
            <a:r>
              <a:rPr lang="en-US" dirty="0" smtClean="0"/>
              <a:t>Like for loop and while loop, do while loop also uses an expression to control the loop, but it is tested after the execution of the body.</a:t>
            </a:r>
          </a:p>
          <a:p>
            <a:r>
              <a:rPr lang="en-US" dirty="0" smtClean="0"/>
              <a:t>In do while loop the body of the loop is executed at least once.</a:t>
            </a:r>
          </a:p>
          <a:p>
            <a:r>
              <a:rPr lang="en-US" dirty="0" smtClean="0"/>
              <a:t>In do while syntax while must be terminated by a semicolon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strips(downLeft)">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strips(downLeft)">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strips(downLeft)">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do while</a:t>
            </a:r>
            <a:endParaRPr lang="en-IN" dirty="0"/>
          </a:p>
        </p:txBody>
      </p:sp>
      <p:sp>
        <p:nvSpPr>
          <p:cNvPr id="3" name="Content Placeholder 2"/>
          <p:cNvSpPr>
            <a:spLocks noGrp="1"/>
          </p:cNvSpPr>
          <p:nvPr>
            <p:ph idx="1"/>
          </p:nvPr>
        </p:nvSpPr>
        <p:spPr/>
        <p:txBody>
          <a:bodyPr>
            <a:normAutofit/>
          </a:bodyPr>
          <a:lstStyle/>
          <a:p>
            <a:pPr lvl="1">
              <a:buNone/>
            </a:pPr>
            <a:r>
              <a:rPr lang="en-US" sz="3200" dirty="0" smtClean="0"/>
              <a:t>do</a:t>
            </a:r>
          </a:p>
          <a:p>
            <a:pPr lvl="1">
              <a:buNone/>
            </a:pPr>
            <a:r>
              <a:rPr lang="en-US" sz="3200" dirty="0" smtClean="0"/>
              <a:t>{</a:t>
            </a:r>
          </a:p>
          <a:p>
            <a:pPr lvl="1">
              <a:buNone/>
            </a:pPr>
            <a:r>
              <a:rPr lang="en-US" sz="3200" dirty="0" smtClean="0"/>
              <a:t>	</a:t>
            </a:r>
            <a:r>
              <a:rPr lang="en-US" sz="3200" dirty="0" smtClean="0"/>
              <a:t>statements;</a:t>
            </a:r>
          </a:p>
          <a:p>
            <a:pPr lvl="1">
              <a:buNone/>
            </a:pPr>
            <a:r>
              <a:rPr lang="en-US" sz="3200" dirty="0" smtClean="0"/>
              <a:t>	</a:t>
            </a:r>
            <a:r>
              <a:rPr lang="en-US" sz="3200" dirty="0" smtClean="0"/>
              <a:t>		:</a:t>
            </a:r>
          </a:p>
          <a:p>
            <a:pPr lvl="1">
              <a:buNone/>
            </a:pPr>
            <a:r>
              <a:rPr lang="en-US" sz="3200" dirty="0" smtClean="0"/>
              <a:t>			:</a:t>
            </a:r>
          </a:p>
          <a:p>
            <a:pPr lvl="1">
              <a:buNone/>
            </a:pPr>
            <a:r>
              <a:rPr lang="en-US" sz="3200" dirty="0" smtClean="0"/>
              <a:t> </a:t>
            </a:r>
            <a:r>
              <a:rPr lang="en-US" sz="3200" dirty="0" smtClean="0"/>
              <a:t>  statements;</a:t>
            </a:r>
          </a:p>
          <a:p>
            <a:pPr lvl="1">
              <a:buNone/>
            </a:pPr>
            <a:r>
              <a:rPr lang="en-US" sz="3200" dirty="0" smtClean="0"/>
              <a:t>}while(expression);</a:t>
            </a:r>
            <a:endParaRPr lang="en-IN"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strips(downLeft)">
                                      <p:cBhvr>
                                        <p:cTn id="13" dur="500"/>
                                        <p:tgtEl>
                                          <p:spTgt spid="3">
                                            <p:txEl>
                                              <p:pRg st="0" end="0"/>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strips(downLeft)">
                                      <p:cBhvr>
                                        <p:cTn id="16" dur="500"/>
                                        <p:tgtEl>
                                          <p:spTgt spid="3">
                                            <p:txEl>
                                              <p:pRg st="1" end="1"/>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strips(downLeft)">
                                      <p:cBhvr>
                                        <p:cTn id="19" dur="500"/>
                                        <p:tgtEl>
                                          <p:spTgt spid="3">
                                            <p:txEl>
                                              <p:pRg st="2" end="2"/>
                                            </p:txEl>
                                          </p:spTgt>
                                        </p:tgtEl>
                                      </p:cBhvr>
                                    </p:animEffect>
                                  </p:childTnLst>
                                </p:cTn>
                              </p:par>
                              <p:par>
                                <p:cTn id="20" presetID="18" presetClass="entr" presetSubtype="12"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downLeft)">
                                      <p:cBhvr>
                                        <p:cTn id="22" dur="500"/>
                                        <p:tgtEl>
                                          <p:spTgt spid="3">
                                            <p:txEl>
                                              <p:pRg st="3" end="3"/>
                                            </p:txEl>
                                          </p:spTgt>
                                        </p:tgtEl>
                                      </p:cBhvr>
                                    </p:animEffect>
                                  </p:childTnLst>
                                </p:cTn>
                              </p:par>
                              <p:par>
                                <p:cTn id="23" presetID="18" presetClass="entr" presetSubtype="12"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strips(downLeft)">
                                      <p:cBhvr>
                                        <p:cTn id="25" dur="500"/>
                                        <p:tgtEl>
                                          <p:spTgt spid="3">
                                            <p:txEl>
                                              <p:pRg st="4" end="4"/>
                                            </p:txEl>
                                          </p:spTgt>
                                        </p:tgtEl>
                                      </p:cBhvr>
                                    </p:animEffect>
                                  </p:childTnLst>
                                </p:cTn>
                              </p:par>
                              <p:par>
                                <p:cTn id="26" presetID="18" presetClass="entr" presetSubtype="12"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strips(downLeft)">
                                      <p:cBhvr>
                                        <p:cTn id="28" dur="500"/>
                                        <p:tgtEl>
                                          <p:spTgt spid="3">
                                            <p:txEl>
                                              <p:pRg st="5" end="5"/>
                                            </p:txEl>
                                          </p:spTgt>
                                        </p:tgtEl>
                                      </p:cBhvr>
                                    </p:animEffect>
                                  </p:childTnLst>
                                </p:cTn>
                              </p:par>
                              <p:par>
                                <p:cTn id="29" presetID="18" presetClass="entr" presetSubtype="12"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strips(downLeft)">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example</a:t>
            </a:r>
            <a:endParaRPr lang="en-IN" dirty="0"/>
          </a:p>
        </p:txBody>
      </p:sp>
      <p:sp>
        <p:nvSpPr>
          <p:cNvPr id="3" name="Content Placeholder 2"/>
          <p:cNvSpPr>
            <a:spLocks noGrp="1"/>
          </p:cNvSpPr>
          <p:nvPr>
            <p:ph idx="1"/>
          </p:nvPr>
        </p:nvSpPr>
        <p:spPr/>
        <p:txBody>
          <a:bodyPr>
            <a:normAutofit fontScale="85000" lnSpcReduction="20000"/>
          </a:bodyPr>
          <a:lstStyle/>
          <a:p>
            <a:pPr algn="just" eaLnBrk="0" hangingPunct="0">
              <a:buNone/>
            </a:pPr>
            <a:r>
              <a:rPr lang="en-US" b="1" dirty="0" smtClean="0"/>
              <a:t>#include&lt;</a:t>
            </a:r>
            <a:r>
              <a:rPr lang="en-US" b="1" dirty="0" err="1" smtClean="0"/>
              <a:t>stdio.h</a:t>
            </a:r>
            <a:r>
              <a:rPr lang="en-US" b="1" dirty="0" smtClean="0"/>
              <a:t>&gt;</a:t>
            </a:r>
          </a:p>
          <a:p>
            <a:pPr algn="just" eaLnBrk="0" hangingPunct="0">
              <a:buNone/>
            </a:pPr>
            <a:r>
              <a:rPr lang="en-US" b="1" dirty="0" smtClean="0"/>
              <a:t>int main()</a:t>
            </a:r>
          </a:p>
          <a:p>
            <a:pPr algn="just" eaLnBrk="0" hangingPunct="0">
              <a:buNone/>
            </a:pPr>
            <a:r>
              <a:rPr lang="en-US" b="1" dirty="0" smtClean="0"/>
              <a:t>{</a:t>
            </a:r>
          </a:p>
          <a:p>
            <a:pPr algn="just" eaLnBrk="0" hangingPunct="0">
              <a:buNone/>
            </a:pPr>
            <a:r>
              <a:rPr lang="en-US" b="1" dirty="0" smtClean="0"/>
              <a:t>	int </a:t>
            </a:r>
            <a:r>
              <a:rPr lang="en-US" b="1" dirty="0" err="1" smtClean="0"/>
              <a:t>i</a:t>
            </a:r>
            <a:r>
              <a:rPr lang="en-US" b="1" dirty="0" smtClean="0"/>
              <a:t> = 0;</a:t>
            </a:r>
          </a:p>
          <a:p>
            <a:pPr algn="just" eaLnBrk="0" hangingPunct="0">
              <a:buNone/>
            </a:pPr>
            <a:r>
              <a:rPr lang="en-US" b="1" dirty="0" smtClean="0"/>
              <a:t>	do	</a:t>
            </a:r>
          </a:p>
          <a:p>
            <a:pPr algn="just" eaLnBrk="0" hangingPunct="0">
              <a:buNone/>
            </a:pPr>
            <a:r>
              <a:rPr lang="en-US" b="1" dirty="0" smtClean="0"/>
              <a:t>	{</a:t>
            </a:r>
          </a:p>
          <a:p>
            <a:pPr algn="just" eaLnBrk="0" hangingPunct="0">
              <a:buNone/>
            </a:pPr>
            <a:r>
              <a:rPr lang="en-US" b="1" dirty="0" smtClean="0"/>
              <a:t>		printf(“\n %d”, </a:t>
            </a:r>
            <a:r>
              <a:rPr lang="en-US" b="1" dirty="0" err="1" smtClean="0"/>
              <a:t>i</a:t>
            </a:r>
            <a:r>
              <a:rPr lang="en-US" b="1" dirty="0" smtClean="0"/>
              <a:t>);</a:t>
            </a:r>
          </a:p>
          <a:p>
            <a:pPr algn="just" eaLnBrk="0" hangingPunct="0">
              <a:buNone/>
            </a:pPr>
            <a:r>
              <a:rPr lang="en-US" b="1" dirty="0" smtClean="0"/>
              <a:t>		</a:t>
            </a:r>
            <a:r>
              <a:rPr lang="en-US" b="1" dirty="0" err="1" smtClean="0"/>
              <a:t>i</a:t>
            </a:r>
            <a:r>
              <a:rPr lang="en-US" b="1" dirty="0" smtClean="0"/>
              <a:t> = </a:t>
            </a:r>
            <a:r>
              <a:rPr lang="en-US" b="1" dirty="0" err="1" smtClean="0"/>
              <a:t>i</a:t>
            </a:r>
            <a:r>
              <a:rPr lang="en-US" b="1" dirty="0" smtClean="0"/>
              <a:t> + 1;</a:t>
            </a:r>
          </a:p>
          <a:p>
            <a:pPr algn="just" eaLnBrk="0" hangingPunct="0">
              <a:buNone/>
            </a:pPr>
            <a:r>
              <a:rPr lang="en-US" b="1" dirty="0" smtClean="0"/>
              <a:t>	} while(</a:t>
            </a:r>
            <a:r>
              <a:rPr lang="en-US" b="1" dirty="0" err="1" smtClean="0"/>
              <a:t>i</a:t>
            </a:r>
            <a:r>
              <a:rPr lang="en-US" b="1" dirty="0" smtClean="0"/>
              <a:t>&lt;=10);</a:t>
            </a:r>
          </a:p>
          <a:p>
            <a:pPr algn="just" eaLnBrk="0" hangingPunct="0">
              <a:buNone/>
            </a:pPr>
            <a:r>
              <a:rPr lang="en-US" b="1" dirty="0" smtClean="0"/>
              <a:t>	return 0;</a:t>
            </a:r>
          </a:p>
          <a:p>
            <a:pPr algn="just" eaLnBrk="0" hangingPunct="0">
              <a:buNone/>
            </a:pPr>
            <a:r>
              <a:rPr lang="en-US" b="1" dirty="0" smtClean="0"/>
              <a:t>}</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strips(downLeft)">
                                      <p:cBhvr>
                                        <p:cTn id="13" dur="500"/>
                                        <p:tgtEl>
                                          <p:spTgt spid="3">
                                            <p:txEl>
                                              <p:pRg st="0" end="0"/>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strips(downLeft)">
                                      <p:cBhvr>
                                        <p:cTn id="16" dur="500"/>
                                        <p:tgtEl>
                                          <p:spTgt spid="3">
                                            <p:txEl>
                                              <p:pRg st="1" end="1"/>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strips(downLeft)">
                                      <p:cBhvr>
                                        <p:cTn id="19" dur="500"/>
                                        <p:tgtEl>
                                          <p:spTgt spid="3">
                                            <p:txEl>
                                              <p:pRg st="2" end="2"/>
                                            </p:txEl>
                                          </p:spTgt>
                                        </p:tgtEl>
                                      </p:cBhvr>
                                    </p:animEffect>
                                  </p:childTnLst>
                                </p:cTn>
                              </p:par>
                              <p:par>
                                <p:cTn id="20" presetID="18" presetClass="entr" presetSubtype="12"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downLeft)">
                                      <p:cBhvr>
                                        <p:cTn id="22" dur="500"/>
                                        <p:tgtEl>
                                          <p:spTgt spid="3">
                                            <p:txEl>
                                              <p:pRg st="3" end="3"/>
                                            </p:txEl>
                                          </p:spTgt>
                                        </p:tgtEl>
                                      </p:cBhvr>
                                    </p:animEffect>
                                  </p:childTnLst>
                                </p:cTn>
                              </p:par>
                              <p:par>
                                <p:cTn id="23" presetID="18" presetClass="entr" presetSubtype="12"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strips(downLeft)">
                                      <p:cBhvr>
                                        <p:cTn id="25" dur="500"/>
                                        <p:tgtEl>
                                          <p:spTgt spid="3">
                                            <p:txEl>
                                              <p:pRg st="4" end="4"/>
                                            </p:txEl>
                                          </p:spTgt>
                                        </p:tgtEl>
                                      </p:cBhvr>
                                    </p:animEffect>
                                  </p:childTnLst>
                                </p:cTn>
                              </p:par>
                              <p:par>
                                <p:cTn id="26" presetID="18" presetClass="entr" presetSubtype="12"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strips(downLeft)">
                                      <p:cBhvr>
                                        <p:cTn id="28" dur="500"/>
                                        <p:tgtEl>
                                          <p:spTgt spid="3">
                                            <p:txEl>
                                              <p:pRg st="5" end="5"/>
                                            </p:txEl>
                                          </p:spTgt>
                                        </p:tgtEl>
                                      </p:cBhvr>
                                    </p:animEffect>
                                  </p:childTnLst>
                                </p:cTn>
                              </p:par>
                              <p:par>
                                <p:cTn id="29" presetID="18" presetClass="entr" presetSubtype="12"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strips(downLeft)">
                                      <p:cBhvr>
                                        <p:cTn id="31" dur="500"/>
                                        <p:tgtEl>
                                          <p:spTgt spid="3">
                                            <p:txEl>
                                              <p:pRg st="6" end="6"/>
                                            </p:txEl>
                                          </p:spTgt>
                                        </p:tgtEl>
                                      </p:cBhvr>
                                    </p:animEffect>
                                  </p:childTnLst>
                                </p:cTn>
                              </p:par>
                              <p:par>
                                <p:cTn id="32" presetID="18" presetClass="entr" presetSubtype="12"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strips(downLeft)">
                                      <p:cBhvr>
                                        <p:cTn id="34" dur="500"/>
                                        <p:tgtEl>
                                          <p:spTgt spid="3">
                                            <p:txEl>
                                              <p:pRg st="7" end="7"/>
                                            </p:txEl>
                                          </p:spTgt>
                                        </p:tgtEl>
                                      </p:cBhvr>
                                    </p:animEffect>
                                  </p:childTnLst>
                                </p:cTn>
                              </p:par>
                              <p:par>
                                <p:cTn id="35" presetID="18" presetClass="entr" presetSubtype="12"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strips(downLeft)">
                                      <p:cBhvr>
                                        <p:cTn id="37" dur="500"/>
                                        <p:tgtEl>
                                          <p:spTgt spid="3">
                                            <p:txEl>
                                              <p:pRg st="8" end="8"/>
                                            </p:txEl>
                                          </p:spTgt>
                                        </p:tgtEl>
                                      </p:cBhvr>
                                    </p:animEffect>
                                  </p:childTnLst>
                                </p:cTn>
                              </p:par>
                              <p:par>
                                <p:cTn id="38" presetID="18" presetClass="entr" presetSubtype="12"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strips(downLeft)">
                                      <p:cBhvr>
                                        <p:cTn id="40" dur="500"/>
                                        <p:tgtEl>
                                          <p:spTgt spid="3">
                                            <p:txEl>
                                              <p:pRg st="9" end="9"/>
                                            </p:txEl>
                                          </p:spTgt>
                                        </p:tgtEl>
                                      </p:cBhvr>
                                    </p:animEffect>
                                  </p:childTnLst>
                                </p:cTn>
                              </p:par>
                              <p:par>
                                <p:cTn id="41" presetID="18" presetClass="entr" presetSubtype="12"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strips(downLeft)">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2976" y="2786058"/>
            <a:ext cx="7498080" cy="1143000"/>
          </a:xfrm>
        </p:spPr>
        <p:txBody>
          <a:bodyPr/>
          <a:lstStyle/>
          <a:p>
            <a:r>
              <a:rPr lang="en-US" dirty="0" smtClean="0"/>
              <a:t>Thank you</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b="1" dirty="0" smtClean="0"/>
              <a:t>Concept of a loop</a:t>
            </a:r>
            <a:endParaRPr lang="en-US" sz="4000" b="1" dirty="0"/>
          </a:p>
        </p:txBody>
      </p:sp>
      <p:sp>
        <p:nvSpPr>
          <p:cNvPr id="5" name="Content Placeholder 4"/>
          <p:cNvSpPr>
            <a:spLocks noGrp="1"/>
          </p:cNvSpPr>
          <p:nvPr>
            <p:ph idx="1"/>
          </p:nvPr>
        </p:nvSpPr>
        <p:spPr>
          <a:xfrm>
            <a:off x="1435608" y="1447800"/>
            <a:ext cx="7498080" cy="5181600"/>
          </a:xfrm>
        </p:spPr>
        <p:txBody>
          <a:bodyPr>
            <a:normAutofit/>
          </a:bodyPr>
          <a:lstStyle/>
          <a:p>
            <a:r>
              <a:rPr lang="en-US" dirty="0" smtClean="0"/>
              <a:t>The concept of a loop is as shown below</a:t>
            </a:r>
          </a:p>
          <a:p>
            <a:endParaRPr lang="en-US" dirty="0"/>
          </a:p>
          <a:p>
            <a:endParaRPr lang="en-US" dirty="0" smtClean="0"/>
          </a:p>
          <a:p>
            <a:endParaRPr lang="en-US" dirty="0"/>
          </a:p>
          <a:p>
            <a:endParaRPr lang="en-US" dirty="0" smtClean="0"/>
          </a:p>
          <a:p>
            <a:endParaRPr lang="en-US" dirty="0"/>
          </a:p>
          <a:p>
            <a:r>
              <a:rPr lang="en-US" dirty="0" smtClean="0"/>
              <a:t>The action is repeated over and over again</a:t>
            </a:r>
          </a:p>
          <a:p>
            <a:endParaRPr lang="en-US" dirty="0"/>
          </a:p>
        </p:txBody>
      </p:sp>
      <p:sp>
        <p:nvSpPr>
          <p:cNvPr id="6" name="Rectangle 5"/>
          <p:cNvSpPr/>
          <p:nvPr/>
        </p:nvSpPr>
        <p:spPr>
          <a:xfrm>
            <a:off x="3429000" y="2895599"/>
            <a:ext cx="2514600" cy="1689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endCxn id="6" idx="0"/>
          </p:cNvCxnSpPr>
          <p:nvPr/>
        </p:nvCxnSpPr>
        <p:spPr>
          <a:xfrm>
            <a:off x="4686300" y="1905000"/>
            <a:ext cx="0" cy="9905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4686300" y="4585395"/>
            <a:ext cx="0" cy="672406"/>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flipH="1">
            <a:off x="2667000" y="5257800"/>
            <a:ext cx="2019300" cy="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flipV="1">
            <a:off x="2667000" y="3581400"/>
            <a:ext cx="0" cy="167640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a:off x="2667000" y="3581400"/>
            <a:ext cx="762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3676650" y="3200400"/>
            <a:ext cx="2114550" cy="1384995"/>
          </a:xfrm>
          <a:prstGeom prst="rect">
            <a:avLst/>
          </a:prstGeom>
          <a:noFill/>
        </p:spPr>
        <p:txBody>
          <a:bodyPr wrap="square" rtlCol="0">
            <a:spAutoFit/>
          </a:bodyPr>
          <a:lstStyle/>
          <a:p>
            <a:r>
              <a:rPr lang="en-US" sz="2800" b="1" dirty="0" smtClean="0"/>
              <a:t>An action or series of actions</a:t>
            </a:r>
            <a:endParaRPr lang="en-US" sz="2800" b="1" dirty="0"/>
          </a:p>
        </p:txBody>
      </p:sp>
    </p:spTree>
    <p:extLst>
      <p:ext uri="{BB962C8B-B14F-4D97-AF65-F5344CB8AC3E}">
        <p14:creationId xmlns:p14="http://schemas.microsoft.com/office/powerpoint/2010/main" xmlns="" val="16599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21">
                                            <p:txEl>
                                              <p:pRg st="0" end="0"/>
                                            </p:txEl>
                                          </p:spTgt>
                                        </p:tgtEl>
                                        <p:attrNameLst>
                                          <p:attrName>style.visibility</p:attrName>
                                        </p:attrNameLst>
                                      </p:cBhvr>
                                      <p:to>
                                        <p:strVal val="visible"/>
                                      </p:to>
                                    </p:set>
                                    <p:animEffect transition="in" filter="circle(in)">
                                      <p:cBhvr>
                                        <p:cTn id="29" dur="2000"/>
                                        <p:tgtEl>
                                          <p:spTgt spid="21">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anim calcmode="lin" valueType="num">
                                      <p:cBhvr>
                                        <p:cTn id="42" dur="1000" fill="hold"/>
                                        <p:tgtEl>
                                          <p:spTgt spid="16"/>
                                        </p:tgtEl>
                                        <p:attrNameLst>
                                          <p:attrName>ppt_x</p:attrName>
                                        </p:attrNameLst>
                                      </p:cBhvr>
                                      <p:tavLst>
                                        <p:tav tm="0">
                                          <p:val>
                                            <p:strVal val="#ppt_x"/>
                                          </p:val>
                                        </p:tav>
                                        <p:tav tm="100000">
                                          <p:val>
                                            <p:strVal val="#ppt_x"/>
                                          </p:val>
                                        </p:tav>
                                      </p:tavLst>
                                    </p:anim>
                                    <p:anim calcmode="lin" valueType="num">
                                      <p:cBhvr>
                                        <p:cTn id="4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1000"/>
                                        <p:tgtEl>
                                          <p:spTgt spid="18"/>
                                        </p:tgtEl>
                                      </p:cBhvr>
                                    </p:animEffect>
                                    <p:anim calcmode="lin" valueType="num">
                                      <p:cBhvr>
                                        <p:cTn id="49" dur="1000" fill="hold"/>
                                        <p:tgtEl>
                                          <p:spTgt spid="18"/>
                                        </p:tgtEl>
                                        <p:attrNameLst>
                                          <p:attrName>ppt_x</p:attrName>
                                        </p:attrNameLst>
                                      </p:cBhvr>
                                      <p:tavLst>
                                        <p:tav tm="0">
                                          <p:val>
                                            <p:strVal val="#ppt_x"/>
                                          </p:val>
                                        </p:tav>
                                        <p:tav tm="100000">
                                          <p:val>
                                            <p:strVal val="#ppt_x"/>
                                          </p:val>
                                        </p:tav>
                                      </p:tavLst>
                                    </p:anim>
                                    <p:anim calcmode="lin" valueType="num">
                                      <p:cBhvr>
                                        <p:cTn id="5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1000"/>
                                        <p:tgtEl>
                                          <p:spTgt spid="20"/>
                                        </p:tgtEl>
                                      </p:cBhvr>
                                    </p:animEffect>
                                    <p:anim calcmode="lin" valueType="num">
                                      <p:cBhvr>
                                        <p:cTn id="56" dur="1000" fill="hold"/>
                                        <p:tgtEl>
                                          <p:spTgt spid="20"/>
                                        </p:tgtEl>
                                        <p:attrNameLst>
                                          <p:attrName>ppt_x</p:attrName>
                                        </p:attrNameLst>
                                      </p:cBhvr>
                                      <p:tavLst>
                                        <p:tav tm="0">
                                          <p:val>
                                            <p:strVal val="#ppt_x"/>
                                          </p:val>
                                        </p:tav>
                                        <p:tav tm="100000">
                                          <p:val>
                                            <p:strVal val="#ppt_x"/>
                                          </p:val>
                                        </p:tav>
                                      </p:tavLst>
                                    </p:anim>
                                    <p:anim calcmode="lin" valueType="num">
                                      <p:cBhvr>
                                        <p:cTn id="5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5">
                                            <p:txEl>
                                              <p:pRg st="6" end="6"/>
                                            </p:txEl>
                                          </p:spTgt>
                                        </p:tgtEl>
                                        <p:attrNameLst>
                                          <p:attrName>style.visibility</p:attrName>
                                        </p:attrNameLst>
                                      </p:cBhvr>
                                      <p:to>
                                        <p:strVal val="visible"/>
                                      </p:to>
                                    </p:set>
                                    <p:animEffect transition="in" filter="barn(inVertical)">
                                      <p:cBhvr>
                                        <p:cTn id="6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a:t>
            </a:r>
            <a:endParaRPr lang="en-US" dirty="0"/>
          </a:p>
        </p:txBody>
      </p:sp>
      <p:sp>
        <p:nvSpPr>
          <p:cNvPr id="3" name="Content Placeholder 2"/>
          <p:cNvSpPr>
            <a:spLocks noGrp="1"/>
          </p:cNvSpPr>
          <p:nvPr>
            <p:ph idx="1"/>
          </p:nvPr>
        </p:nvSpPr>
        <p:spPr/>
        <p:txBody>
          <a:bodyPr/>
          <a:lstStyle/>
          <a:p>
            <a:r>
              <a:rPr lang="en-US" dirty="0" smtClean="0"/>
              <a:t>To make sure that loop ends, we must have a condition that controls the loop</a:t>
            </a:r>
          </a:p>
          <a:p>
            <a:r>
              <a:rPr lang="en-US" dirty="0" smtClean="0"/>
              <a:t>We have to design the loop so that before and after each iteration, condition must be checked, if the condition is true the actions will be iterated  if not actions are terminated</a:t>
            </a:r>
          </a:p>
          <a:p>
            <a:r>
              <a:rPr lang="en-US" dirty="0" smtClean="0"/>
              <a:t>Writing these conditions are known as “</a:t>
            </a:r>
            <a:r>
              <a:rPr lang="en-US" b="1" i="1" dirty="0" smtClean="0"/>
              <a:t>loop control expressions</a:t>
            </a:r>
            <a:r>
              <a:rPr lang="en-US" i="1" dirty="0" smtClean="0"/>
              <a:t>”</a:t>
            </a:r>
          </a:p>
          <a:p>
            <a:endParaRPr lang="en-US" dirty="0"/>
          </a:p>
        </p:txBody>
      </p:sp>
    </p:spTree>
    <p:extLst>
      <p:ext uri="{BB962C8B-B14F-4D97-AF65-F5344CB8AC3E}">
        <p14:creationId xmlns:p14="http://schemas.microsoft.com/office/powerpoint/2010/main" xmlns="" val="329162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Types of loops based on test(condition)</a:t>
            </a:r>
            <a:br>
              <a:rPr lang="en-US" dirty="0" smtClean="0"/>
            </a:br>
            <a:endParaRPr lang="en-US" dirty="0"/>
          </a:p>
        </p:txBody>
      </p:sp>
      <p:sp>
        <p:nvSpPr>
          <p:cNvPr id="3" name="Content Placeholder 2"/>
          <p:cNvSpPr>
            <a:spLocks noGrp="1"/>
          </p:cNvSpPr>
          <p:nvPr>
            <p:ph idx="1"/>
          </p:nvPr>
        </p:nvSpPr>
        <p:spPr/>
        <p:txBody>
          <a:bodyPr/>
          <a:lstStyle/>
          <a:p>
            <a:r>
              <a:rPr lang="en-US" dirty="0" smtClean="0"/>
              <a:t>In C language there are two types of repetition statements based on checking of the condition.</a:t>
            </a:r>
          </a:p>
          <a:p>
            <a:pPr marL="596646" indent="-514350">
              <a:buFont typeface="+mj-lt"/>
              <a:buAutoNum type="arabicPeriod"/>
            </a:pPr>
            <a:r>
              <a:rPr lang="en-US" b="1" dirty="0" smtClean="0"/>
              <a:t>Pre test loops</a:t>
            </a:r>
          </a:p>
          <a:p>
            <a:pPr marL="596646" indent="-514350">
              <a:buFont typeface="+mj-lt"/>
              <a:buAutoNum type="arabicPeriod"/>
            </a:pPr>
            <a:r>
              <a:rPr lang="en-US" b="1" dirty="0" smtClean="0"/>
              <a:t>Post test loops</a:t>
            </a:r>
          </a:p>
          <a:p>
            <a:r>
              <a:rPr lang="en-US" dirty="0" smtClean="0"/>
              <a:t>i.e., whether we are checking the condition before entering the loop or after entering the loop</a:t>
            </a:r>
          </a:p>
          <a:p>
            <a:endParaRPr lang="en-US" dirty="0"/>
          </a:p>
        </p:txBody>
      </p:sp>
    </p:spTree>
    <p:extLst>
      <p:ext uri="{BB962C8B-B14F-4D97-AF65-F5344CB8AC3E}">
        <p14:creationId xmlns:p14="http://schemas.microsoft.com/office/powerpoint/2010/main" xmlns="" val="268806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strips(downLeft)">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strips(downLeft)">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strips(downLeft)">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strips(downLeft)">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Decision 10"/>
          <p:cNvSpPr/>
          <p:nvPr/>
        </p:nvSpPr>
        <p:spPr>
          <a:xfrm>
            <a:off x="1447800" y="3047999"/>
            <a:ext cx="1905000" cy="1143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676400" y="3388667"/>
            <a:ext cx="1447800" cy="461665"/>
          </a:xfrm>
          <a:prstGeom prst="rect">
            <a:avLst/>
          </a:prstGeom>
          <a:noFill/>
        </p:spPr>
        <p:txBody>
          <a:bodyPr wrap="square" rtlCol="0">
            <a:spAutoFit/>
          </a:bodyPr>
          <a:lstStyle/>
          <a:p>
            <a:pPr algn="ctr"/>
            <a:r>
              <a:rPr lang="en-US" sz="2400" b="1" dirty="0" smtClean="0"/>
              <a:t>condition</a:t>
            </a:r>
            <a:endParaRPr lang="en-US" b="1" dirty="0"/>
          </a:p>
        </p:txBody>
      </p:sp>
      <p:sp>
        <p:nvSpPr>
          <p:cNvPr id="14" name="Flowchart: Process 13"/>
          <p:cNvSpPr/>
          <p:nvPr/>
        </p:nvSpPr>
        <p:spPr>
          <a:xfrm>
            <a:off x="1676400" y="4572000"/>
            <a:ext cx="1600200"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828800" y="4800600"/>
            <a:ext cx="1295400" cy="461665"/>
          </a:xfrm>
          <a:prstGeom prst="rect">
            <a:avLst/>
          </a:prstGeom>
          <a:noFill/>
        </p:spPr>
        <p:txBody>
          <a:bodyPr wrap="square" rtlCol="0">
            <a:spAutoFit/>
          </a:bodyPr>
          <a:lstStyle/>
          <a:p>
            <a:r>
              <a:rPr lang="en-US" sz="2400" b="1" dirty="0" smtClean="0"/>
              <a:t>action</a:t>
            </a:r>
            <a:endParaRPr lang="en-US" b="1" dirty="0"/>
          </a:p>
        </p:txBody>
      </p:sp>
      <p:cxnSp>
        <p:nvCxnSpPr>
          <p:cNvPr id="19" name="Straight Arrow Connector 18"/>
          <p:cNvCxnSpPr>
            <a:endCxn id="11" idx="0"/>
          </p:cNvCxnSpPr>
          <p:nvPr/>
        </p:nvCxnSpPr>
        <p:spPr>
          <a:xfrm>
            <a:off x="2400300" y="2438399"/>
            <a:ext cx="0" cy="609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11" idx="2"/>
          </p:cNvCxnSpPr>
          <p:nvPr/>
        </p:nvCxnSpPr>
        <p:spPr>
          <a:xfrm>
            <a:off x="2400300" y="4190999"/>
            <a:ext cx="0" cy="381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Connector 22"/>
          <p:cNvCxnSpPr>
            <a:stCxn id="14" idx="2"/>
          </p:cNvCxnSpPr>
          <p:nvPr/>
        </p:nvCxnSpPr>
        <p:spPr>
          <a:xfrm>
            <a:off x="2476500" y="5410200"/>
            <a:ext cx="0" cy="304800"/>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flipH="1">
            <a:off x="914400" y="5715000"/>
            <a:ext cx="1562100" cy="0"/>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flipV="1">
            <a:off x="914400" y="2743200"/>
            <a:ext cx="0" cy="297180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a:xfrm>
            <a:off x="914400" y="2743199"/>
            <a:ext cx="14859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Straight Connector 35"/>
          <p:cNvCxnSpPr>
            <a:stCxn id="11" idx="3"/>
          </p:cNvCxnSpPr>
          <p:nvPr/>
        </p:nvCxnSpPr>
        <p:spPr>
          <a:xfrm>
            <a:off x="3352800" y="3619499"/>
            <a:ext cx="914400" cy="0"/>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p:cNvCxnSpPr/>
          <p:nvPr/>
        </p:nvCxnSpPr>
        <p:spPr>
          <a:xfrm>
            <a:off x="4267200" y="3619499"/>
            <a:ext cx="0" cy="2247901"/>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p:cNvCxnSpPr/>
          <p:nvPr/>
        </p:nvCxnSpPr>
        <p:spPr>
          <a:xfrm flipH="1">
            <a:off x="2476500" y="5867400"/>
            <a:ext cx="1790700" cy="0"/>
          </a:xfrm>
          <a:prstGeom prst="line">
            <a:avLst/>
          </a:prstGeom>
        </p:spPr>
        <p:style>
          <a:lnRef idx="2">
            <a:schemeClr val="dk1"/>
          </a:lnRef>
          <a:fillRef idx="0">
            <a:schemeClr val="dk1"/>
          </a:fillRef>
          <a:effectRef idx="1">
            <a:schemeClr val="dk1"/>
          </a:effectRef>
          <a:fontRef idx="minor">
            <a:schemeClr val="tx1"/>
          </a:fontRef>
        </p:style>
      </p:cxnSp>
      <p:cxnSp>
        <p:nvCxnSpPr>
          <p:cNvPr id="44" name="Straight Arrow Connector 43"/>
          <p:cNvCxnSpPr/>
          <p:nvPr/>
        </p:nvCxnSpPr>
        <p:spPr>
          <a:xfrm>
            <a:off x="2476500" y="5867400"/>
            <a:ext cx="0" cy="609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5" name="TextBox 44"/>
          <p:cNvSpPr txBox="1"/>
          <p:nvPr/>
        </p:nvSpPr>
        <p:spPr>
          <a:xfrm>
            <a:off x="3371850" y="3193533"/>
            <a:ext cx="701764" cy="369332"/>
          </a:xfrm>
          <a:prstGeom prst="rect">
            <a:avLst/>
          </a:prstGeom>
          <a:noFill/>
        </p:spPr>
        <p:txBody>
          <a:bodyPr wrap="square" rtlCol="0">
            <a:spAutoFit/>
          </a:bodyPr>
          <a:lstStyle/>
          <a:p>
            <a:r>
              <a:rPr lang="en-US" b="1" dirty="0" smtClean="0"/>
              <a:t>false</a:t>
            </a:r>
            <a:endParaRPr lang="en-US" b="1" dirty="0"/>
          </a:p>
        </p:txBody>
      </p:sp>
      <p:sp>
        <p:nvSpPr>
          <p:cNvPr id="47" name="TextBox 46"/>
          <p:cNvSpPr txBox="1"/>
          <p:nvPr/>
        </p:nvSpPr>
        <p:spPr>
          <a:xfrm>
            <a:off x="2585377" y="4190999"/>
            <a:ext cx="701764" cy="369332"/>
          </a:xfrm>
          <a:prstGeom prst="rect">
            <a:avLst/>
          </a:prstGeom>
          <a:noFill/>
        </p:spPr>
        <p:txBody>
          <a:bodyPr wrap="square" rtlCol="0">
            <a:spAutoFit/>
          </a:bodyPr>
          <a:lstStyle/>
          <a:p>
            <a:r>
              <a:rPr lang="en-US" b="1" dirty="0" smtClean="0"/>
              <a:t>true</a:t>
            </a:r>
            <a:endParaRPr lang="en-US" b="1" dirty="0"/>
          </a:p>
        </p:txBody>
      </p:sp>
      <p:sp>
        <p:nvSpPr>
          <p:cNvPr id="48" name="Title 3"/>
          <p:cNvSpPr txBox="1">
            <a:spLocks/>
          </p:cNvSpPr>
          <p:nvPr/>
        </p:nvSpPr>
        <p:spPr>
          <a:xfrm>
            <a:off x="609600" y="685800"/>
            <a:ext cx="8229600" cy="1143000"/>
          </a:xfrm>
          <a:prstGeom prst="rect">
            <a:avLst/>
          </a:prstGeom>
        </p:spPr>
        <p:txBody>
          <a:bodyPr anchor="ctr">
            <a:normAutofit fontScale="90000" lnSpcReduction="10000"/>
          </a:bodyPr>
          <a:lstStyle>
            <a:lvl1pPr algn="ctr" rtl="0" eaLnBrk="1" latinLnBrk="0" hangingPunct="1">
              <a:spcBef>
                <a:spcPct val="0"/>
              </a:spcBef>
              <a:buNone/>
              <a:defRPr kumimoji="0" sz="4500" b="1" kern="1200" cap="none" baseline="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marL="596646" indent="-514350" algn="l"/>
            <a:r>
              <a:rPr lang="en-US" sz="3600" smtClean="0"/>
              <a:t>Pre test loops        Post test loops</a:t>
            </a:r>
            <a:r>
              <a:rPr lang="en-US" smtClean="0"/>
              <a:t/>
            </a:r>
            <a:br>
              <a:rPr lang="en-US" smtClean="0"/>
            </a:br>
            <a:endParaRPr lang="en-US" dirty="0"/>
          </a:p>
        </p:txBody>
      </p:sp>
      <p:sp>
        <p:nvSpPr>
          <p:cNvPr id="50" name="Flowchart: Decision 49"/>
          <p:cNvSpPr/>
          <p:nvPr/>
        </p:nvSpPr>
        <p:spPr>
          <a:xfrm>
            <a:off x="5638800" y="4690765"/>
            <a:ext cx="1905000" cy="1143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5867400" y="4959297"/>
            <a:ext cx="1447800" cy="461665"/>
          </a:xfrm>
          <a:prstGeom prst="rect">
            <a:avLst/>
          </a:prstGeom>
          <a:noFill/>
        </p:spPr>
        <p:txBody>
          <a:bodyPr wrap="square" rtlCol="0">
            <a:spAutoFit/>
          </a:bodyPr>
          <a:lstStyle/>
          <a:p>
            <a:pPr algn="ctr"/>
            <a:r>
              <a:rPr lang="en-US" sz="2400" b="1" dirty="0" smtClean="0"/>
              <a:t>condition</a:t>
            </a:r>
            <a:endParaRPr lang="en-US" b="1" dirty="0"/>
          </a:p>
        </p:txBody>
      </p:sp>
      <p:sp>
        <p:nvSpPr>
          <p:cNvPr id="52" name="Flowchart: Process 51"/>
          <p:cNvSpPr/>
          <p:nvPr/>
        </p:nvSpPr>
        <p:spPr>
          <a:xfrm>
            <a:off x="5791200" y="2959099"/>
            <a:ext cx="1600200"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5943600" y="3192396"/>
            <a:ext cx="1295400" cy="461665"/>
          </a:xfrm>
          <a:prstGeom prst="rect">
            <a:avLst/>
          </a:prstGeom>
          <a:noFill/>
        </p:spPr>
        <p:txBody>
          <a:bodyPr wrap="square" rtlCol="0">
            <a:spAutoFit/>
          </a:bodyPr>
          <a:lstStyle/>
          <a:p>
            <a:r>
              <a:rPr lang="en-US" sz="2400" b="1" dirty="0" smtClean="0"/>
              <a:t>action</a:t>
            </a:r>
            <a:endParaRPr lang="en-US" b="1" dirty="0"/>
          </a:p>
        </p:txBody>
      </p:sp>
      <p:cxnSp>
        <p:nvCxnSpPr>
          <p:cNvPr id="54" name="Straight Arrow Connector 53"/>
          <p:cNvCxnSpPr>
            <a:endCxn id="50" idx="0"/>
          </p:cNvCxnSpPr>
          <p:nvPr/>
        </p:nvCxnSpPr>
        <p:spPr>
          <a:xfrm>
            <a:off x="6591300" y="4081165"/>
            <a:ext cx="0" cy="609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5" name="Straight Arrow Connector 54"/>
          <p:cNvCxnSpPr>
            <a:stCxn id="50" idx="2"/>
          </p:cNvCxnSpPr>
          <p:nvPr/>
        </p:nvCxnSpPr>
        <p:spPr>
          <a:xfrm>
            <a:off x="6591300" y="5833765"/>
            <a:ext cx="0" cy="381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6" name="Straight Connector 55"/>
          <p:cNvCxnSpPr>
            <a:stCxn id="52" idx="2"/>
          </p:cNvCxnSpPr>
          <p:nvPr/>
        </p:nvCxnSpPr>
        <p:spPr>
          <a:xfrm>
            <a:off x="6591300" y="3797299"/>
            <a:ext cx="0" cy="304800"/>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p:cNvCxnSpPr>
            <a:stCxn id="50" idx="3"/>
          </p:cNvCxnSpPr>
          <p:nvPr/>
        </p:nvCxnSpPr>
        <p:spPr>
          <a:xfrm>
            <a:off x="7543800" y="5262265"/>
            <a:ext cx="914400" cy="0"/>
          </a:xfrm>
          <a:prstGeom prst="line">
            <a:avLst/>
          </a:prstGeom>
        </p:spPr>
        <p:style>
          <a:lnRef idx="2">
            <a:schemeClr val="dk1"/>
          </a:lnRef>
          <a:fillRef idx="0">
            <a:schemeClr val="dk1"/>
          </a:fillRef>
          <a:effectRef idx="1">
            <a:schemeClr val="dk1"/>
          </a:effectRef>
          <a:fontRef idx="minor">
            <a:schemeClr val="tx1"/>
          </a:fontRef>
        </p:style>
      </p:cxnSp>
      <p:cxnSp>
        <p:nvCxnSpPr>
          <p:cNvPr id="61" name="Straight Connector 60"/>
          <p:cNvCxnSpPr/>
          <p:nvPr/>
        </p:nvCxnSpPr>
        <p:spPr>
          <a:xfrm>
            <a:off x="8458200" y="3423228"/>
            <a:ext cx="0" cy="1891721"/>
          </a:xfrm>
          <a:prstGeom prst="line">
            <a:avLst/>
          </a:prstGeom>
        </p:spPr>
        <p:style>
          <a:lnRef idx="2">
            <a:schemeClr val="dk1"/>
          </a:lnRef>
          <a:fillRef idx="0">
            <a:schemeClr val="dk1"/>
          </a:fillRef>
          <a:effectRef idx="1">
            <a:schemeClr val="dk1"/>
          </a:effectRef>
          <a:fontRef idx="minor">
            <a:schemeClr val="tx1"/>
          </a:fontRef>
        </p:style>
      </p:cxnSp>
      <p:cxnSp>
        <p:nvCxnSpPr>
          <p:cNvPr id="63" name="Straight Arrow Connector 62"/>
          <p:cNvCxnSpPr/>
          <p:nvPr/>
        </p:nvCxnSpPr>
        <p:spPr>
          <a:xfrm>
            <a:off x="6477000" y="2349499"/>
            <a:ext cx="0" cy="609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4" name="TextBox 63"/>
          <p:cNvSpPr txBox="1"/>
          <p:nvPr/>
        </p:nvSpPr>
        <p:spPr>
          <a:xfrm>
            <a:off x="6732854" y="5833765"/>
            <a:ext cx="701764" cy="369332"/>
          </a:xfrm>
          <a:prstGeom prst="rect">
            <a:avLst/>
          </a:prstGeom>
          <a:noFill/>
        </p:spPr>
        <p:txBody>
          <a:bodyPr wrap="square" rtlCol="0">
            <a:spAutoFit/>
          </a:bodyPr>
          <a:lstStyle/>
          <a:p>
            <a:r>
              <a:rPr lang="en-US" b="1" dirty="0" smtClean="0"/>
              <a:t>false</a:t>
            </a:r>
            <a:endParaRPr lang="en-US" b="1" dirty="0"/>
          </a:p>
        </p:txBody>
      </p:sp>
      <p:sp>
        <p:nvSpPr>
          <p:cNvPr id="65" name="TextBox 64"/>
          <p:cNvSpPr txBox="1"/>
          <p:nvPr/>
        </p:nvSpPr>
        <p:spPr>
          <a:xfrm>
            <a:off x="7573918" y="4743449"/>
            <a:ext cx="701764" cy="369332"/>
          </a:xfrm>
          <a:prstGeom prst="rect">
            <a:avLst/>
          </a:prstGeom>
          <a:noFill/>
        </p:spPr>
        <p:txBody>
          <a:bodyPr wrap="square" rtlCol="0">
            <a:spAutoFit/>
          </a:bodyPr>
          <a:lstStyle/>
          <a:p>
            <a:r>
              <a:rPr lang="en-US" b="1" dirty="0" smtClean="0"/>
              <a:t>true</a:t>
            </a:r>
            <a:endParaRPr lang="en-US" b="1" dirty="0"/>
          </a:p>
        </p:txBody>
      </p:sp>
      <p:cxnSp>
        <p:nvCxnSpPr>
          <p:cNvPr id="70" name="Straight Arrow Connector 69"/>
          <p:cNvCxnSpPr/>
          <p:nvPr/>
        </p:nvCxnSpPr>
        <p:spPr>
          <a:xfrm flipH="1" flipV="1">
            <a:off x="7434618" y="3378199"/>
            <a:ext cx="1026994" cy="200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 val="3194586214"/>
      </p:ext>
    </p:extLst>
  </p:cSld>
  <p:clrMapOvr>
    <a:masterClrMapping/>
  </p:clrMapOvr>
  <p:transition>
    <p:wheel spokes="8"/>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Loop Initializing &amp;</a:t>
            </a:r>
            <a:br>
              <a:rPr lang="en-US" dirty="0" smtClean="0"/>
            </a:br>
            <a:r>
              <a:rPr lang="en-US" dirty="0" smtClean="0"/>
              <a:t>loop updating</a:t>
            </a:r>
            <a:endParaRPr lang="en-US" dirty="0"/>
          </a:p>
        </p:txBody>
      </p:sp>
      <p:sp>
        <p:nvSpPr>
          <p:cNvPr id="8" name="Content Placeholder 7"/>
          <p:cNvSpPr>
            <a:spLocks noGrp="1"/>
          </p:cNvSpPr>
          <p:nvPr>
            <p:ph idx="1"/>
          </p:nvPr>
        </p:nvSpPr>
        <p:spPr/>
        <p:txBody>
          <a:bodyPr/>
          <a:lstStyle/>
          <a:p>
            <a:r>
              <a:rPr lang="en-US" dirty="0" smtClean="0"/>
              <a:t>Before a loop can start, some preparation is usually required i.e., loop must be initialized.</a:t>
            </a:r>
          </a:p>
          <a:p>
            <a:r>
              <a:rPr lang="en-US" dirty="0" smtClean="0"/>
              <a:t>Initializations must be done before the first execution of the loop body</a:t>
            </a:r>
          </a:p>
          <a:p>
            <a:r>
              <a:rPr lang="en-US" dirty="0" smtClean="0"/>
              <a:t>The actions that changes the resulting conditions from true to false are known as loop updates</a:t>
            </a:r>
          </a:p>
          <a:p>
            <a:r>
              <a:rPr lang="en-US" dirty="0" smtClean="0"/>
              <a:t>Updating is done in each iteration.</a:t>
            </a:r>
            <a:endParaRPr lang="en-US" dirty="0"/>
          </a:p>
        </p:txBody>
      </p:sp>
    </p:spTree>
    <p:extLst>
      <p:ext uri="{BB962C8B-B14F-4D97-AF65-F5344CB8AC3E}">
        <p14:creationId xmlns:p14="http://schemas.microsoft.com/office/powerpoint/2010/main" xmlns="" val="23975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strips(downLeft)">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strips(downLeft)">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strips(downLeft)">
                                      <p:cBhvr>
                                        <p:cTn id="23" dur="500"/>
                                        <p:tgtEl>
                                          <p:spTgt spid="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strips(downLeft)">
                                      <p:cBhvr>
                                        <p:cTn id="28"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a:t>
            </a:r>
            <a:endParaRPr lang="en-US" dirty="0"/>
          </a:p>
        </p:txBody>
      </p:sp>
      <p:sp>
        <p:nvSpPr>
          <p:cNvPr id="3" name="Content Placeholder 2"/>
          <p:cNvSpPr>
            <a:spLocks noGrp="1"/>
          </p:cNvSpPr>
          <p:nvPr>
            <p:ph idx="1"/>
          </p:nvPr>
        </p:nvSpPr>
        <p:spPr/>
        <p:txBody>
          <a:bodyPr/>
          <a:lstStyle/>
          <a:p>
            <a:r>
              <a:rPr lang="en-US" dirty="0" smtClean="0"/>
              <a:t>Basing </a:t>
            </a:r>
            <a:r>
              <a:rPr lang="en-US" dirty="0" smtClean="0"/>
              <a:t>on all above stated rules C programming language provide three types of iterative statements</a:t>
            </a:r>
          </a:p>
          <a:p>
            <a:pPr marL="596646" indent="-514350">
              <a:buFont typeface="+mj-lt"/>
              <a:buAutoNum type="arabicPeriod"/>
            </a:pPr>
            <a:r>
              <a:rPr lang="en-US" dirty="0"/>
              <a:t>w</a:t>
            </a:r>
            <a:r>
              <a:rPr lang="en-US" dirty="0" smtClean="0"/>
              <a:t>hile loop</a:t>
            </a:r>
          </a:p>
          <a:p>
            <a:pPr marL="596646" indent="-514350">
              <a:buFont typeface="+mj-lt"/>
              <a:buAutoNum type="arabicPeriod"/>
            </a:pPr>
            <a:r>
              <a:rPr lang="en-US" dirty="0"/>
              <a:t>f</a:t>
            </a:r>
            <a:r>
              <a:rPr lang="en-US" dirty="0" smtClean="0"/>
              <a:t>or loop</a:t>
            </a:r>
          </a:p>
          <a:p>
            <a:pPr marL="596646" indent="-514350">
              <a:buFont typeface="+mj-lt"/>
              <a:buAutoNum type="arabicPeriod"/>
            </a:pPr>
            <a:r>
              <a:rPr lang="en-US" dirty="0"/>
              <a:t>d</a:t>
            </a:r>
            <a:r>
              <a:rPr lang="en-US" dirty="0" smtClean="0"/>
              <a:t>o while loop</a:t>
            </a:r>
            <a:endParaRPr lang="en-US" dirty="0"/>
          </a:p>
        </p:txBody>
      </p:sp>
    </p:spTree>
    <p:extLst>
      <p:ext uri="{BB962C8B-B14F-4D97-AF65-F5344CB8AC3E}">
        <p14:creationId xmlns:p14="http://schemas.microsoft.com/office/powerpoint/2010/main" xmlns="" val="351872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down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down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498080" cy="792162"/>
          </a:xfrm>
        </p:spPr>
        <p:txBody>
          <a:bodyPr>
            <a:normAutofit/>
          </a:bodyPr>
          <a:lstStyle/>
          <a:p>
            <a:r>
              <a:rPr lang="en-US" dirty="0"/>
              <a:t>while </a:t>
            </a:r>
            <a:r>
              <a:rPr lang="en-US" dirty="0" smtClean="0"/>
              <a:t>loop</a:t>
            </a:r>
            <a:endParaRPr lang="en-US" dirty="0"/>
          </a:p>
        </p:txBody>
      </p:sp>
      <p:sp>
        <p:nvSpPr>
          <p:cNvPr id="3" name="Content Placeholder 2"/>
          <p:cNvSpPr>
            <a:spLocks noGrp="1"/>
          </p:cNvSpPr>
          <p:nvPr>
            <p:ph idx="1"/>
          </p:nvPr>
        </p:nvSpPr>
        <p:spPr>
          <a:xfrm>
            <a:off x="1066800" y="762000"/>
            <a:ext cx="8001000" cy="6096000"/>
          </a:xfrm>
        </p:spPr>
        <p:txBody>
          <a:bodyPr/>
          <a:lstStyle/>
          <a:p>
            <a:r>
              <a:rPr lang="en-US" dirty="0" smtClean="0"/>
              <a:t>The while loop is a pretest loop</a:t>
            </a:r>
          </a:p>
          <a:p>
            <a:r>
              <a:rPr lang="en-US" dirty="0" smtClean="0"/>
              <a:t>The flow chart for while loop is given as follows</a:t>
            </a:r>
          </a:p>
          <a:p>
            <a:endParaRPr lang="en-US" dirty="0"/>
          </a:p>
          <a:p>
            <a:pPr marL="82296" indent="0">
              <a:buNone/>
            </a:pPr>
            <a:endParaRPr lang="en-US" sz="2000" dirty="0" smtClean="0"/>
          </a:p>
          <a:p>
            <a:pPr marL="82296" indent="0">
              <a:buNone/>
            </a:pPr>
            <a:r>
              <a:rPr lang="en-US" sz="2000" dirty="0"/>
              <a:t> </a:t>
            </a:r>
            <a:r>
              <a:rPr lang="en-US" sz="2000" dirty="0" smtClean="0"/>
              <a:t>                                                                     false</a:t>
            </a:r>
          </a:p>
          <a:p>
            <a:pPr marL="82296" indent="0">
              <a:buNone/>
            </a:pPr>
            <a:endParaRPr lang="en-US" sz="2000" dirty="0"/>
          </a:p>
          <a:p>
            <a:pPr marL="82296" indent="0">
              <a:buNone/>
            </a:pPr>
            <a:r>
              <a:rPr lang="en-US" sz="2000" dirty="0" smtClean="0"/>
              <a:t>                                                   true</a:t>
            </a:r>
          </a:p>
        </p:txBody>
      </p:sp>
      <p:sp>
        <p:nvSpPr>
          <p:cNvPr id="4" name="Hexagon 3"/>
          <p:cNvSpPr/>
          <p:nvPr/>
        </p:nvSpPr>
        <p:spPr>
          <a:xfrm>
            <a:off x="3581400" y="3276600"/>
            <a:ext cx="2133600"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Process 4"/>
          <p:cNvSpPr/>
          <p:nvPr/>
        </p:nvSpPr>
        <p:spPr>
          <a:xfrm>
            <a:off x="3581400" y="2133600"/>
            <a:ext cx="2057400" cy="685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Process 5"/>
          <p:cNvSpPr/>
          <p:nvPr/>
        </p:nvSpPr>
        <p:spPr>
          <a:xfrm>
            <a:off x="3733800" y="4572000"/>
            <a:ext cx="1981200" cy="685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Process 6"/>
          <p:cNvSpPr/>
          <p:nvPr/>
        </p:nvSpPr>
        <p:spPr>
          <a:xfrm>
            <a:off x="3733800" y="5715000"/>
            <a:ext cx="20574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962400" y="3505200"/>
            <a:ext cx="1600200" cy="369332"/>
          </a:xfrm>
          <a:prstGeom prst="rect">
            <a:avLst/>
          </a:prstGeom>
          <a:noFill/>
        </p:spPr>
        <p:txBody>
          <a:bodyPr wrap="square" rtlCol="0">
            <a:spAutoFit/>
          </a:bodyPr>
          <a:lstStyle/>
          <a:p>
            <a:pPr algn="ctr"/>
            <a:r>
              <a:rPr lang="en-US" b="1" dirty="0" smtClean="0"/>
              <a:t>condition</a:t>
            </a:r>
            <a:endParaRPr lang="en-US" b="1" dirty="0"/>
          </a:p>
        </p:txBody>
      </p:sp>
      <p:sp>
        <p:nvSpPr>
          <p:cNvPr id="10" name="TextBox 9"/>
          <p:cNvSpPr txBox="1"/>
          <p:nvPr/>
        </p:nvSpPr>
        <p:spPr>
          <a:xfrm>
            <a:off x="3962400" y="4724400"/>
            <a:ext cx="1600200" cy="369332"/>
          </a:xfrm>
          <a:prstGeom prst="rect">
            <a:avLst/>
          </a:prstGeom>
          <a:noFill/>
        </p:spPr>
        <p:txBody>
          <a:bodyPr wrap="square" rtlCol="0">
            <a:spAutoFit/>
          </a:bodyPr>
          <a:lstStyle/>
          <a:p>
            <a:pPr algn="ctr"/>
            <a:r>
              <a:rPr lang="en-US" b="1" dirty="0" smtClean="0"/>
              <a:t>actions</a:t>
            </a:r>
            <a:endParaRPr lang="en-US" b="1" dirty="0"/>
          </a:p>
        </p:txBody>
      </p:sp>
      <p:sp>
        <p:nvSpPr>
          <p:cNvPr id="11" name="TextBox 10"/>
          <p:cNvSpPr txBox="1"/>
          <p:nvPr/>
        </p:nvSpPr>
        <p:spPr>
          <a:xfrm>
            <a:off x="3962400" y="5715000"/>
            <a:ext cx="1600200" cy="369332"/>
          </a:xfrm>
          <a:prstGeom prst="rect">
            <a:avLst/>
          </a:prstGeom>
          <a:noFill/>
        </p:spPr>
        <p:txBody>
          <a:bodyPr wrap="square" rtlCol="0">
            <a:spAutoFit/>
          </a:bodyPr>
          <a:lstStyle/>
          <a:p>
            <a:pPr algn="ctr"/>
            <a:r>
              <a:rPr lang="en-US" b="1" dirty="0" smtClean="0"/>
              <a:t>update</a:t>
            </a:r>
            <a:endParaRPr lang="en-US" b="1" dirty="0"/>
          </a:p>
        </p:txBody>
      </p:sp>
      <p:sp>
        <p:nvSpPr>
          <p:cNvPr id="12" name="TextBox 11"/>
          <p:cNvSpPr txBox="1"/>
          <p:nvPr/>
        </p:nvSpPr>
        <p:spPr>
          <a:xfrm>
            <a:off x="3733800" y="2362200"/>
            <a:ext cx="1828800" cy="369332"/>
          </a:xfrm>
          <a:prstGeom prst="rect">
            <a:avLst/>
          </a:prstGeom>
          <a:noFill/>
        </p:spPr>
        <p:txBody>
          <a:bodyPr wrap="square" rtlCol="0">
            <a:spAutoFit/>
          </a:bodyPr>
          <a:lstStyle/>
          <a:p>
            <a:pPr algn="ctr"/>
            <a:r>
              <a:rPr lang="en-US" b="1" dirty="0" smtClean="0"/>
              <a:t>initialize</a:t>
            </a:r>
            <a:endParaRPr lang="en-US" b="1" dirty="0"/>
          </a:p>
        </p:txBody>
      </p:sp>
      <p:cxnSp>
        <p:nvCxnSpPr>
          <p:cNvPr id="14" name="Straight Connector 13"/>
          <p:cNvCxnSpPr>
            <a:endCxn id="5" idx="0"/>
          </p:cNvCxnSpPr>
          <p:nvPr/>
        </p:nvCxnSpPr>
        <p:spPr>
          <a:xfrm>
            <a:off x="4610100" y="1752600"/>
            <a:ext cx="0" cy="381000"/>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a:off x="4610100" y="2819400"/>
            <a:ext cx="0" cy="45720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4598727" y="4191000"/>
            <a:ext cx="0" cy="38100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4610100" y="5257800"/>
            <a:ext cx="0" cy="45720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a:off x="4610100" y="6324600"/>
            <a:ext cx="0" cy="30480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p:nvPr/>
        </p:nvCxnSpPr>
        <p:spPr>
          <a:xfrm flipH="1">
            <a:off x="3048000" y="6629400"/>
            <a:ext cx="1550727" cy="0"/>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flipV="1">
            <a:off x="3048000" y="3048000"/>
            <a:ext cx="0" cy="3581400"/>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Arrow Connector 29"/>
          <p:cNvCxnSpPr/>
          <p:nvPr/>
        </p:nvCxnSpPr>
        <p:spPr>
          <a:xfrm>
            <a:off x="3048000" y="3048000"/>
            <a:ext cx="155072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Straight Connector 31"/>
          <p:cNvCxnSpPr>
            <a:stCxn id="4" idx="0"/>
          </p:cNvCxnSpPr>
          <p:nvPr/>
        </p:nvCxnSpPr>
        <p:spPr>
          <a:xfrm>
            <a:off x="5715000" y="3733800"/>
            <a:ext cx="1295400" cy="0"/>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p:cNvCxnSpPr/>
          <p:nvPr/>
        </p:nvCxnSpPr>
        <p:spPr>
          <a:xfrm>
            <a:off x="7010400" y="3733800"/>
            <a:ext cx="0" cy="289560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a:off x="4953000" y="6629400"/>
            <a:ext cx="2057400" cy="0"/>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p:cNvCxnSpPr/>
          <p:nvPr/>
        </p:nvCxnSpPr>
        <p:spPr>
          <a:xfrm>
            <a:off x="4953000" y="6629400"/>
            <a:ext cx="0" cy="228600"/>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p:cNvCxnSpPr/>
          <p:nvPr/>
        </p:nvCxnSpPr>
        <p:spPr>
          <a:xfrm>
            <a:off x="3486150" y="6401369"/>
            <a:ext cx="2552700" cy="0"/>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44" name="Straight Connector 43"/>
          <p:cNvCxnSpPr/>
          <p:nvPr/>
        </p:nvCxnSpPr>
        <p:spPr>
          <a:xfrm>
            <a:off x="3429000" y="4381500"/>
            <a:ext cx="0" cy="2019300"/>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45" name="Straight Connector 44"/>
          <p:cNvCxnSpPr/>
          <p:nvPr/>
        </p:nvCxnSpPr>
        <p:spPr>
          <a:xfrm>
            <a:off x="3429000" y="4397991"/>
            <a:ext cx="2552700" cy="0"/>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46" name="Straight Connector 45"/>
          <p:cNvCxnSpPr/>
          <p:nvPr/>
        </p:nvCxnSpPr>
        <p:spPr>
          <a:xfrm>
            <a:off x="5981700" y="4397991"/>
            <a:ext cx="0" cy="2019300"/>
          </a:xfrm>
          <a:prstGeom prst="line">
            <a:avLst/>
          </a:prstGeom>
          <a:ln>
            <a:prstDash val="sysDash"/>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 val="1856764232"/>
      </p:ext>
    </p:extLst>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while loop</a:t>
            </a:r>
            <a:endParaRPr lang="en-US" dirty="0"/>
          </a:p>
        </p:txBody>
      </p:sp>
      <p:sp>
        <p:nvSpPr>
          <p:cNvPr id="3" name="Content Placeholder 2"/>
          <p:cNvSpPr>
            <a:spLocks noGrp="1"/>
          </p:cNvSpPr>
          <p:nvPr>
            <p:ph idx="1"/>
          </p:nvPr>
        </p:nvSpPr>
        <p:spPr/>
        <p:txBody>
          <a:bodyPr/>
          <a:lstStyle/>
          <a:p>
            <a:endParaRPr lang="en-US" sz="3600" b="1" dirty="0" smtClean="0"/>
          </a:p>
          <a:p>
            <a:endParaRPr lang="en-US" sz="3600" b="1" dirty="0"/>
          </a:p>
          <a:p>
            <a:r>
              <a:rPr lang="en-US" sz="3600" b="1" dirty="0" smtClean="0"/>
              <a:t>while(condition)</a:t>
            </a:r>
          </a:p>
          <a:p>
            <a:pPr marL="82296" indent="0">
              <a:buNone/>
            </a:pPr>
            <a:r>
              <a:rPr lang="en-US" sz="3600" b="1" dirty="0"/>
              <a:t>	</a:t>
            </a:r>
            <a:r>
              <a:rPr lang="en-US" sz="3600" b="1" dirty="0" smtClean="0"/>
              <a:t>{</a:t>
            </a:r>
          </a:p>
          <a:p>
            <a:pPr marL="82296" indent="0">
              <a:buNone/>
            </a:pPr>
            <a:r>
              <a:rPr lang="en-US" sz="3600" b="1" dirty="0"/>
              <a:t>	</a:t>
            </a:r>
            <a:r>
              <a:rPr lang="en-US" sz="3600" b="1" dirty="0" smtClean="0"/>
              <a:t>	</a:t>
            </a:r>
            <a:r>
              <a:rPr lang="en-US" sz="3600" b="1" dirty="0" smtClean="0"/>
              <a:t>statements;</a:t>
            </a:r>
            <a:endParaRPr lang="en-US" sz="3600" b="1" dirty="0" smtClean="0"/>
          </a:p>
          <a:p>
            <a:pPr marL="82296" indent="0">
              <a:buNone/>
            </a:pPr>
            <a:r>
              <a:rPr lang="en-US" sz="3600" b="1" dirty="0"/>
              <a:t>	</a:t>
            </a:r>
            <a:r>
              <a:rPr lang="en-US" sz="3600" b="1" dirty="0" smtClean="0"/>
              <a:t>}</a:t>
            </a:r>
          </a:p>
          <a:p>
            <a:pPr marL="82296" indent="0">
              <a:buNone/>
            </a:pPr>
            <a:endParaRPr lang="en-US" dirty="0"/>
          </a:p>
        </p:txBody>
      </p:sp>
    </p:spTree>
    <p:extLst>
      <p:ext uri="{BB962C8B-B14F-4D97-AF65-F5344CB8AC3E}">
        <p14:creationId xmlns:p14="http://schemas.microsoft.com/office/powerpoint/2010/main" xmlns="" val="291872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strips(downLeft)">
                                      <p:cBhvr>
                                        <p:cTn id="13" dur="500"/>
                                        <p:tgtEl>
                                          <p:spTgt spid="3">
                                            <p:txEl>
                                              <p:pRg st="2" end="2"/>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strips(downLeft)">
                                      <p:cBhvr>
                                        <p:cTn id="16" dur="500"/>
                                        <p:tgtEl>
                                          <p:spTgt spid="3">
                                            <p:txEl>
                                              <p:pRg st="3" end="3"/>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strips(downLeft)">
                                      <p:cBhvr>
                                        <p:cTn id="19" dur="500"/>
                                        <p:tgtEl>
                                          <p:spTgt spid="3">
                                            <p:txEl>
                                              <p:pRg st="4" end="4"/>
                                            </p:txEl>
                                          </p:spTgt>
                                        </p:tgtEl>
                                      </p:cBhvr>
                                    </p:animEffect>
                                  </p:childTnLst>
                                </p:cTn>
                              </p:par>
                              <p:par>
                                <p:cTn id="20" presetID="18" presetClass="entr" presetSubtype="12"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strips(downLeft)">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Custom 2">
      <a:majorFont>
        <a:latin typeface="Copperplate Gothic Bold"/>
        <a:ea typeface=""/>
        <a:cs typeface=""/>
      </a:majorFont>
      <a:minorFont>
        <a:latin typeface="Microsoft Sans Serif"/>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182</TotalTime>
  <Words>418</Words>
  <Application>Microsoft Office PowerPoint</Application>
  <PresentationFormat>On-screen Show (4:3)</PresentationFormat>
  <Paragraphs>142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Solstice</vt:lpstr>
      <vt:lpstr>Repetition Statements or Iterative Statements or Loops</vt:lpstr>
      <vt:lpstr>Concept of a loop</vt:lpstr>
      <vt:lpstr>Con…….</vt:lpstr>
      <vt:lpstr> Types of loops based on test(condition) </vt:lpstr>
      <vt:lpstr>Slide 5</vt:lpstr>
      <vt:lpstr>Loop Initializing &amp; loop updating</vt:lpstr>
      <vt:lpstr>Con….</vt:lpstr>
      <vt:lpstr>while loop</vt:lpstr>
      <vt:lpstr>Syntax of while loop</vt:lpstr>
      <vt:lpstr>Programming example</vt:lpstr>
      <vt:lpstr>for loop</vt:lpstr>
      <vt:lpstr>Syntax of for loop</vt:lpstr>
      <vt:lpstr>Programming example</vt:lpstr>
      <vt:lpstr>Do while loop</vt:lpstr>
      <vt:lpstr>Con…</vt:lpstr>
      <vt:lpstr>Syntax of do while</vt:lpstr>
      <vt:lpstr>Programming example</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Repetition Statements or Iterative Statements or Loops</dc:title>
  <dc:creator/>
  <cp:lastModifiedBy>pc</cp:lastModifiedBy>
  <cp:revision>20</cp:revision>
  <dcterms:created xsi:type="dcterms:W3CDTF">2006-08-16T00:00:00Z</dcterms:created>
  <dcterms:modified xsi:type="dcterms:W3CDTF">2012-11-29T15:44:01Z</dcterms:modified>
</cp:coreProperties>
</file>