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handoutMasterIdLst>
    <p:handoutMasterId r:id="rId39"/>
  </p:handoutMasterIdLst>
  <p:sldIdLst>
    <p:sldId id="338" r:id="rId2"/>
    <p:sldId id="256" r:id="rId3"/>
    <p:sldId id="262" r:id="rId4"/>
    <p:sldId id="269" r:id="rId5"/>
    <p:sldId id="300" r:id="rId6"/>
    <p:sldId id="275" r:id="rId7"/>
    <p:sldId id="301" r:id="rId8"/>
    <p:sldId id="302" r:id="rId9"/>
    <p:sldId id="303" r:id="rId10"/>
    <p:sldId id="304" r:id="rId11"/>
    <p:sldId id="305" r:id="rId12"/>
    <p:sldId id="321" r:id="rId13"/>
    <p:sldId id="322" r:id="rId14"/>
    <p:sldId id="309" r:id="rId15"/>
    <p:sldId id="324" r:id="rId16"/>
    <p:sldId id="327" r:id="rId17"/>
    <p:sldId id="328" r:id="rId18"/>
    <p:sldId id="325" r:id="rId19"/>
    <p:sldId id="306" r:id="rId20"/>
    <p:sldId id="326" r:id="rId21"/>
    <p:sldId id="307" r:id="rId22"/>
    <p:sldId id="329" r:id="rId23"/>
    <p:sldId id="331" r:id="rId24"/>
    <p:sldId id="310" r:id="rId25"/>
    <p:sldId id="330" r:id="rId26"/>
    <p:sldId id="317" r:id="rId27"/>
    <p:sldId id="332" r:id="rId28"/>
    <p:sldId id="333" r:id="rId29"/>
    <p:sldId id="334" r:id="rId30"/>
    <p:sldId id="318" r:id="rId31"/>
    <p:sldId id="312" r:id="rId32"/>
    <p:sldId id="336" r:id="rId33"/>
    <p:sldId id="335" r:id="rId34"/>
    <p:sldId id="314" r:id="rId35"/>
    <p:sldId id="315" r:id="rId36"/>
    <p:sldId id="337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0033CC"/>
    <a:srgbClr val="000000"/>
    <a:srgbClr val="00CCFF"/>
    <a:srgbClr val="FFFF00"/>
    <a:srgbClr val="FF0000"/>
    <a:srgbClr val="33CC33"/>
    <a:srgbClr val="E5D0AD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10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D4CD8-DB6F-401C-B3F6-0AB180604FB8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0E71E-A455-4130-BFC9-486EC0BCB8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36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33D18-246D-4975-840A-01D43726C836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F988B-D0A1-42F1-88E4-02BDD4912E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78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F988B-D0A1-42F1-88E4-02BDD4912EE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C4EA-1513-4C2B-9175-F0F278A70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C4EA-1513-4C2B-9175-F0F278A70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C4EA-1513-4C2B-9175-F0F278A70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C4EA-1513-4C2B-9175-F0F278A70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C4EA-1513-4C2B-9175-F0F278A70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C4EA-1513-4C2B-9175-F0F278A70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C4EA-1513-4C2B-9175-F0F278A70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C4EA-1513-4C2B-9175-F0F278A70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C4EA-1513-4C2B-9175-F0F278A70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C4EA-1513-4C2B-9175-F0F278A70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C4EA-1513-4C2B-9175-F0F278A70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0"/>
            <a:ext cx="1447800" cy="38100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4C4EA-1513-4C2B-9175-F0F278A70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fclose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1904999"/>
          </a:xfrm>
        </p:spPr>
        <p:txBody>
          <a:bodyPr/>
          <a:lstStyle/>
          <a:p>
            <a:r>
              <a:rPr lang="en-US" dirty="0" smtClean="0"/>
              <a:t>UNIT-III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09800"/>
            <a:ext cx="7467600" cy="3200400"/>
          </a:xfrm>
        </p:spPr>
        <p:txBody>
          <a:bodyPr/>
          <a:lstStyle/>
          <a:p>
            <a:r>
              <a:rPr lang="en-US" b="1" dirty="0" smtClean="0"/>
              <a:t>Preprocessor and </a:t>
            </a:r>
            <a:r>
              <a:rPr lang="en-US" b="1" smtClean="0"/>
              <a:t>File handling </a:t>
            </a:r>
            <a:r>
              <a:rPr lang="en-US" b="1" dirty="0" smtClean="0"/>
              <a:t>in C: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C4EA-1513-4C2B-9175-F0F278A70B6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Use of </a:t>
            </a:r>
            <a:r>
              <a:rPr lang="en-US" b="1" dirty="0" err="1" smtClean="0">
                <a:solidFill>
                  <a:schemeClr val="hlink"/>
                </a:solidFill>
                <a:latin typeface="Courier New" pitchFamily="49" charset="0"/>
              </a:rPr>
              <a:t>fopen</a:t>
            </a:r>
            <a:r>
              <a:rPr lang="en-US" b="1" dirty="0" smtClean="0">
                <a:solidFill>
                  <a:schemeClr val="hlink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219200"/>
            <a:ext cx="9144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# include&lt;</a:t>
            </a:r>
            <a:r>
              <a:rPr lang="en-US" sz="2800" dirty="0" err="1" smtClean="0"/>
              <a:t>stdio.h</a:t>
            </a:r>
            <a:r>
              <a:rPr lang="en-US" sz="2800" dirty="0" smtClean="0"/>
              <a:t>&gt;</a:t>
            </a:r>
          </a:p>
          <a:p>
            <a:r>
              <a:rPr lang="en-US" sz="2800" dirty="0" smtClean="0"/>
              <a:t>#include&lt;</a:t>
            </a:r>
            <a:r>
              <a:rPr lang="en-US" sz="2800" dirty="0" err="1" smtClean="0"/>
              <a:t>conio.h</a:t>
            </a:r>
            <a:r>
              <a:rPr lang="en-US" sz="2800" dirty="0" smtClean="0"/>
              <a:t>&gt;</a:t>
            </a:r>
            <a:endParaRPr lang="en-US" sz="2800" dirty="0"/>
          </a:p>
          <a:p>
            <a:r>
              <a:rPr lang="en-US" sz="2800" dirty="0" smtClean="0"/>
              <a:t>void main()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 smtClean="0"/>
              <a:t>    FILE *</a:t>
            </a:r>
            <a:r>
              <a:rPr lang="en-US" sz="2800" dirty="0" err="1" smtClean="0"/>
              <a:t>fileData</a:t>
            </a:r>
            <a:r>
              <a:rPr lang="en-US" sz="2800" dirty="0" smtClean="0"/>
              <a:t>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clrscr</a:t>
            </a:r>
            <a:r>
              <a:rPr lang="en-US" sz="2800" dirty="0" smtClean="0"/>
              <a:t>();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//….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fileData</a:t>
            </a:r>
            <a:r>
              <a:rPr lang="en-US" sz="2800" dirty="0" smtClean="0"/>
              <a:t> = </a:t>
            </a:r>
            <a:r>
              <a:rPr lang="en-US" sz="2800" dirty="0" err="1" smtClean="0"/>
              <a:t>fopen</a:t>
            </a:r>
            <a:r>
              <a:rPr lang="en-US" sz="2800" dirty="0" smtClean="0"/>
              <a:t>(“</a:t>
            </a:r>
            <a:r>
              <a:rPr lang="en-US" sz="2800" dirty="0" err="1" smtClean="0"/>
              <a:t>test.txt”,”w</a:t>
            </a:r>
            <a:r>
              <a:rPr lang="en-US" sz="2800" dirty="0" smtClean="0"/>
              <a:t>”);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//….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getch</a:t>
            </a:r>
            <a:r>
              <a:rPr lang="en-US" sz="2800" dirty="0" smtClean="0"/>
              <a:t>();</a:t>
            </a:r>
            <a:endParaRPr lang="en-US" sz="2800" dirty="0"/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9" name="Line Callout 1 (Accent Bar) 8"/>
          <p:cNvSpPr/>
          <p:nvPr/>
        </p:nvSpPr>
        <p:spPr>
          <a:xfrm>
            <a:off x="5562600" y="2438400"/>
            <a:ext cx="2819400" cy="685800"/>
          </a:xfrm>
          <a:prstGeom prst="accentCallout1">
            <a:avLst>
              <a:gd name="adj1" fmla="val 18750"/>
              <a:gd name="adj2" fmla="val -8333"/>
              <a:gd name="adj3" fmla="val 113116"/>
              <a:gd name="adj4" fmla="val -10004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Internal file variable</a:t>
            </a:r>
            <a:endParaRPr lang="en-US" dirty="0"/>
          </a:p>
        </p:txBody>
      </p:sp>
      <p:sp>
        <p:nvSpPr>
          <p:cNvPr id="10" name="Line Callout 1 (Accent Bar) 9"/>
          <p:cNvSpPr/>
          <p:nvPr/>
        </p:nvSpPr>
        <p:spPr>
          <a:xfrm>
            <a:off x="5562600" y="3505200"/>
            <a:ext cx="2819400" cy="609600"/>
          </a:xfrm>
          <a:prstGeom prst="accentCallout1">
            <a:avLst>
              <a:gd name="adj1" fmla="val 18750"/>
              <a:gd name="adj2" fmla="val -8333"/>
              <a:gd name="adj3" fmla="val 130000"/>
              <a:gd name="adj4" fmla="val -6536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file</a:t>
            </a:r>
            <a:endParaRPr lang="en-US" dirty="0"/>
          </a:p>
        </p:txBody>
      </p:sp>
      <p:sp>
        <p:nvSpPr>
          <p:cNvPr id="11" name="Line Callout 1 (Accent Bar) 10"/>
          <p:cNvSpPr/>
          <p:nvPr/>
        </p:nvSpPr>
        <p:spPr>
          <a:xfrm>
            <a:off x="5562600" y="4876800"/>
            <a:ext cx="2895600" cy="609600"/>
          </a:xfrm>
          <a:prstGeom prst="accentCallout1">
            <a:avLst>
              <a:gd name="adj1" fmla="val 18750"/>
              <a:gd name="adj2" fmla="val -8333"/>
              <a:gd name="adj3" fmla="val -30577"/>
              <a:gd name="adj4" fmla="val -2698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operation mode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C4EA-1513-4C2B-9175-F0F278A70B6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  <p:bldP spid="7" grpId="0" uiExpand="1" build="allAtOnce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Closing a File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When we finish with a mode, we need to close the file before ending the program or beginning another mode with that same file.</a:t>
            </a:r>
          </a:p>
          <a:p>
            <a:pPr eaLnBrk="1" hangingPunct="1">
              <a:defRPr/>
            </a:pPr>
            <a:r>
              <a:rPr lang="en-US" dirty="0" smtClean="0"/>
              <a:t>To close a file, we use </a:t>
            </a:r>
            <a:r>
              <a:rPr lang="en-US" b="1" dirty="0" err="1" smtClean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fclose</a:t>
            </a:r>
            <a:r>
              <a:rPr lang="en-US" dirty="0" smtClean="0"/>
              <a:t> and the pointer variable.</a:t>
            </a:r>
          </a:p>
          <a:p>
            <a:pPr>
              <a:defRPr/>
            </a:pPr>
            <a:r>
              <a:rPr lang="en-US" dirty="0" smtClean="0"/>
              <a:t>Declaration </a:t>
            </a:r>
            <a:r>
              <a:rPr lang="en-US" dirty="0"/>
              <a:t>for </a:t>
            </a:r>
            <a:r>
              <a:rPr lang="en-US" dirty="0" err="1"/>
              <a:t>fclose</a:t>
            </a:r>
            <a:r>
              <a:rPr lang="en-US" dirty="0"/>
              <a:t>() 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/>
              <a:t> </a:t>
            </a:r>
            <a:r>
              <a:rPr lang="en-US" dirty="0" err="1">
                <a:solidFill>
                  <a:srgbClr val="006600"/>
                </a:solidFill>
              </a:rPr>
              <a:t>int</a:t>
            </a:r>
            <a:r>
              <a:rPr lang="en-US" dirty="0">
                <a:solidFill>
                  <a:srgbClr val="006600"/>
                </a:solidFill>
              </a:rPr>
              <a:t> </a:t>
            </a:r>
            <a:r>
              <a:rPr lang="en-US" dirty="0" err="1">
                <a:solidFill>
                  <a:srgbClr val="006600"/>
                </a:solidFill>
              </a:rPr>
              <a:t>fclose</a:t>
            </a:r>
            <a:r>
              <a:rPr lang="en-US" dirty="0">
                <a:solidFill>
                  <a:srgbClr val="006600"/>
                </a:solidFill>
              </a:rPr>
              <a:t>(FILE *</a:t>
            </a:r>
            <a:r>
              <a:rPr lang="en-US" dirty="0" smtClean="0">
                <a:solidFill>
                  <a:srgbClr val="006600"/>
                </a:solidFill>
              </a:rPr>
              <a:t>stream)</a:t>
            </a:r>
          </a:p>
          <a:p>
            <a:pPr>
              <a:defRPr/>
            </a:pPr>
            <a:r>
              <a:rPr lang="en-US" dirty="0" smtClean="0"/>
              <a:t>Syntax used:</a:t>
            </a:r>
          </a:p>
          <a:p>
            <a:pPr eaLnBrk="1" hangingPunct="1">
              <a:buNone/>
              <a:defRPr/>
            </a:pPr>
            <a:r>
              <a:rPr 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		</a:t>
            </a:r>
            <a:r>
              <a:rPr lang="en-US" b="1" i="1" dirty="0" err="1" smtClean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fclose</a:t>
            </a:r>
            <a:r>
              <a:rPr lang="en-US" b="1" i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(</a:t>
            </a:r>
            <a:r>
              <a:rPr lang="en-US" b="1" i="1" dirty="0" err="1" smtClean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fileData</a:t>
            </a:r>
            <a:r>
              <a:rPr lang="en-US" b="1" i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);</a:t>
            </a:r>
          </a:p>
          <a:p>
            <a:pPr>
              <a:defRPr/>
            </a:pPr>
            <a:r>
              <a:rPr lang="en-US" dirty="0"/>
              <a:t>This method returns zero if the stream is successfully closed</a:t>
            </a:r>
            <a:r>
              <a:rPr lang="en-US" dirty="0" smtClean="0"/>
              <a:t>. On </a:t>
            </a:r>
            <a:r>
              <a:rPr lang="en-US" dirty="0"/>
              <a:t>failure, EOF is returned.</a:t>
            </a:r>
            <a:endParaRPr lang="en-US" b="1" i="1" dirty="0" smtClean="0">
              <a:solidFill>
                <a:schemeClr val="hlink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C4EA-1513-4C2B-9175-F0F278A70B6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Use of </a:t>
            </a:r>
            <a:r>
              <a:rPr lang="en-US" b="1" dirty="0" err="1" smtClean="0">
                <a:solidFill>
                  <a:schemeClr val="hlink"/>
                </a:solidFill>
                <a:latin typeface="Courier New" pitchFamily="49" charset="0"/>
              </a:rPr>
              <a:t>fclose</a:t>
            </a:r>
            <a:r>
              <a:rPr lang="en-US" b="1" dirty="0" smtClean="0">
                <a:solidFill>
                  <a:schemeClr val="hlink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219200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# include&lt;</a:t>
            </a:r>
            <a:r>
              <a:rPr lang="en-US" sz="2800" dirty="0" err="1" smtClean="0"/>
              <a:t>stdio.h</a:t>
            </a:r>
            <a:r>
              <a:rPr lang="en-US" sz="2800" dirty="0" smtClean="0"/>
              <a:t>&gt;</a:t>
            </a:r>
          </a:p>
          <a:p>
            <a:r>
              <a:rPr lang="en-US" sz="2800" dirty="0" smtClean="0"/>
              <a:t>#include&lt;</a:t>
            </a:r>
            <a:r>
              <a:rPr lang="en-US" sz="2800" dirty="0" err="1" smtClean="0"/>
              <a:t>conio.h</a:t>
            </a:r>
            <a:r>
              <a:rPr lang="en-US" sz="2800" dirty="0" smtClean="0"/>
              <a:t>&gt;</a:t>
            </a:r>
            <a:endParaRPr lang="en-US" sz="2800" dirty="0"/>
          </a:p>
          <a:p>
            <a:r>
              <a:rPr lang="en-US" sz="2800" dirty="0" smtClean="0"/>
              <a:t>void main()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 smtClean="0"/>
              <a:t>    FILE *</a:t>
            </a:r>
            <a:r>
              <a:rPr lang="en-US" sz="2800" dirty="0" err="1" smtClean="0"/>
              <a:t>fileData</a:t>
            </a:r>
            <a:r>
              <a:rPr lang="en-US" sz="2800" dirty="0" smtClean="0"/>
              <a:t>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clrscr</a:t>
            </a:r>
            <a:r>
              <a:rPr lang="en-US" sz="2800" dirty="0" smtClean="0"/>
              <a:t>();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//….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fileData</a:t>
            </a:r>
            <a:r>
              <a:rPr lang="en-US" sz="2800" dirty="0" smtClean="0"/>
              <a:t> = </a:t>
            </a:r>
            <a:r>
              <a:rPr lang="en-US" sz="2800" dirty="0" err="1" smtClean="0"/>
              <a:t>fopen</a:t>
            </a:r>
            <a:r>
              <a:rPr lang="en-US" sz="2800" dirty="0" smtClean="0"/>
              <a:t>(“</a:t>
            </a:r>
            <a:r>
              <a:rPr lang="en-US" sz="2800" dirty="0" err="1" smtClean="0"/>
              <a:t>test.txt”,”w</a:t>
            </a:r>
            <a:r>
              <a:rPr lang="en-US" sz="2800" dirty="0" smtClean="0"/>
              <a:t>”);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//….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fclose</a:t>
            </a:r>
            <a:r>
              <a:rPr lang="en-US" sz="2800" dirty="0" smtClean="0"/>
              <a:t>(</a:t>
            </a:r>
            <a:r>
              <a:rPr lang="en-US" sz="2800" dirty="0" err="1" smtClean="0"/>
              <a:t>fileData</a:t>
            </a:r>
            <a:r>
              <a:rPr lang="en-US" sz="2800" dirty="0" smtClean="0"/>
              <a:t>);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getch</a:t>
            </a:r>
            <a:r>
              <a:rPr lang="en-US" sz="2800" dirty="0" smtClean="0"/>
              <a:t>();</a:t>
            </a:r>
            <a:endParaRPr lang="en-US" sz="2800" dirty="0"/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10" name="Line Callout 1 (Accent Bar) 9"/>
          <p:cNvSpPr/>
          <p:nvPr/>
        </p:nvSpPr>
        <p:spPr>
          <a:xfrm>
            <a:off x="5715000" y="4953000"/>
            <a:ext cx="2819400" cy="990600"/>
          </a:xfrm>
          <a:prstGeom prst="accentCallout1">
            <a:avLst>
              <a:gd name="adj1" fmla="val 34135"/>
              <a:gd name="adj2" fmla="val -7792"/>
              <a:gd name="adj3" fmla="val 37115"/>
              <a:gd name="adj4" fmla="val -9563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Closing a file</a:t>
            </a:r>
            <a:endParaRPr lang="en-US" dirty="0"/>
          </a:p>
        </p:txBody>
      </p:sp>
      <p:sp>
        <p:nvSpPr>
          <p:cNvPr id="8" name="Line Callout 1 (Accent Bar) 7"/>
          <p:cNvSpPr/>
          <p:nvPr/>
        </p:nvSpPr>
        <p:spPr>
          <a:xfrm>
            <a:off x="5715000" y="3276600"/>
            <a:ext cx="2819400" cy="990600"/>
          </a:xfrm>
          <a:prstGeom prst="accentCallout1">
            <a:avLst>
              <a:gd name="adj1" fmla="val 41827"/>
              <a:gd name="adj2" fmla="val -7792"/>
              <a:gd name="adj3" fmla="val 100192"/>
              <a:gd name="adj4" fmla="val -10860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Opening  a file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C4EA-1513-4C2B-9175-F0F278A70B6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  <p:bldP spid="10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and write a character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Functions used in reading and writing a single character in form of bytes are:</a:t>
            </a:r>
          </a:p>
          <a:p>
            <a:pPr lvl="1"/>
            <a:r>
              <a:rPr lang="en-US" dirty="0" err="1" smtClean="0"/>
              <a:t>putc</a:t>
            </a:r>
            <a:r>
              <a:rPr lang="en-US" dirty="0" smtClean="0"/>
              <a:t>() – Writes a character to file.</a:t>
            </a:r>
          </a:p>
          <a:p>
            <a:pPr lvl="1"/>
            <a:r>
              <a:rPr lang="en-US" dirty="0" err="1" smtClean="0"/>
              <a:t>getc</a:t>
            </a:r>
            <a:r>
              <a:rPr lang="en-US" dirty="0" smtClean="0"/>
              <a:t>() – Reads a character from file.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C4EA-1513-4C2B-9175-F0F278A70B6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err="1" smtClean="0"/>
              <a:t>putc</a:t>
            </a:r>
            <a:r>
              <a:rPr lang="en-US" b="1" dirty="0" smtClean="0"/>
              <a:t>()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4196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The C library function  </a:t>
            </a:r>
            <a:r>
              <a:rPr lang="en-US" dirty="0" err="1" smtClean="0"/>
              <a:t>putc</a:t>
            </a:r>
            <a:r>
              <a:rPr lang="en-US" dirty="0" smtClean="0"/>
              <a:t>() writes a single character to the output file, pointed to by file pointer. </a:t>
            </a:r>
          </a:p>
          <a:p>
            <a:pPr>
              <a:defRPr/>
            </a:pPr>
            <a:r>
              <a:rPr lang="en-US" dirty="0"/>
              <a:t>If successful, non-negative value is returned. On error, the function returns EOF.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Declaration:</a:t>
            </a:r>
          </a:p>
          <a:p>
            <a:pPr>
              <a:buNone/>
              <a:defRPr/>
            </a:pPr>
            <a:r>
              <a:rPr lang="en-US" dirty="0" smtClean="0"/>
              <a:t>		</a:t>
            </a:r>
            <a:r>
              <a:rPr lang="en-US" b="1" dirty="0" err="1" smtClean="0">
                <a:solidFill>
                  <a:srgbClr val="006600"/>
                </a:solidFill>
              </a:rPr>
              <a:t>int</a:t>
            </a:r>
            <a:r>
              <a:rPr lang="en-US" b="1" dirty="0" smtClean="0">
                <a:solidFill>
                  <a:srgbClr val="006600"/>
                </a:solidFill>
              </a:rPr>
              <a:t> puts(char c , FILE *stream)</a:t>
            </a:r>
          </a:p>
          <a:p>
            <a:pPr>
              <a:defRPr/>
            </a:pPr>
            <a:r>
              <a:rPr lang="en-US" dirty="0" smtClean="0"/>
              <a:t>Syntax : </a:t>
            </a:r>
          </a:p>
          <a:p>
            <a:pPr lvl="1"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en-US" dirty="0" err="1" smtClean="0"/>
              <a:t>putc</a:t>
            </a:r>
            <a:r>
              <a:rPr lang="en-US" dirty="0" smtClean="0"/>
              <a:t>(</a:t>
            </a:r>
            <a:r>
              <a:rPr lang="en-US" dirty="0" err="1" smtClean="0"/>
              <a:t>identifier,fileData</a:t>
            </a:r>
            <a:r>
              <a:rPr lang="en-US" dirty="0" smtClean="0"/>
              <a:t>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C4EA-1513-4C2B-9175-F0F278A70B6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Use of </a:t>
            </a:r>
            <a:r>
              <a:rPr lang="en-US" b="1" dirty="0" err="1" smtClean="0">
                <a:solidFill>
                  <a:schemeClr val="hlink"/>
                </a:solidFill>
                <a:latin typeface="Courier New" pitchFamily="49" charset="0"/>
              </a:rPr>
              <a:t>putc</a:t>
            </a:r>
            <a:r>
              <a:rPr lang="en-US" b="1" dirty="0" smtClean="0">
                <a:solidFill>
                  <a:schemeClr val="hlink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219201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# include&lt;</a:t>
            </a:r>
            <a:r>
              <a:rPr lang="en-US" sz="2400" dirty="0" err="1" smtClean="0"/>
              <a:t>stdio.h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#include&lt;</a:t>
            </a:r>
            <a:r>
              <a:rPr lang="en-US" sz="2400" dirty="0" err="1" smtClean="0"/>
              <a:t>conio.h</a:t>
            </a:r>
            <a:r>
              <a:rPr lang="en-US" sz="2400" dirty="0" smtClean="0"/>
              <a:t>&gt;</a:t>
            </a:r>
            <a:endParaRPr lang="en-US" sz="2400" dirty="0"/>
          </a:p>
          <a:p>
            <a:r>
              <a:rPr lang="en-US" sz="2400" dirty="0" smtClean="0"/>
              <a:t>void main()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 FILE *</a:t>
            </a:r>
            <a:r>
              <a:rPr lang="en-US" sz="2400" dirty="0" err="1" smtClean="0"/>
              <a:t>fileData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char </a:t>
            </a:r>
            <a:r>
              <a:rPr lang="en-US" sz="2400" dirty="0" err="1" smtClean="0"/>
              <a:t>ch</a:t>
            </a:r>
            <a:r>
              <a:rPr lang="en-US" sz="2400" dirty="0" smtClean="0"/>
              <a:t>=‘A’;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clrscr</a:t>
            </a:r>
            <a:r>
              <a:rPr lang="en-US" sz="2400" dirty="0" smtClean="0"/>
              <a:t>();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fileData</a:t>
            </a:r>
            <a:r>
              <a:rPr lang="en-US" sz="2400" dirty="0" smtClean="0"/>
              <a:t> = </a:t>
            </a:r>
            <a:r>
              <a:rPr lang="en-US" sz="2400" dirty="0" err="1" smtClean="0"/>
              <a:t>fopen</a:t>
            </a:r>
            <a:r>
              <a:rPr lang="en-US" sz="2400" dirty="0" smtClean="0"/>
              <a:t>(“</a:t>
            </a:r>
            <a:r>
              <a:rPr lang="en-US" sz="2400" dirty="0" err="1" smtClean="0"/>
              <a:t>test.txt”,”w</a:t>
            </a:r>
            <a:r>
              <a:rPr lang="en-US" sz="2400" dirty="0" smtClean="0"/>
              <a:t>”);</a:t>
            </a:r>
          </a:p>
          <a:p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putc</a:t>
            </a:r>
            <a:r>
              <a:rPr lang="en-US" sz="2400" dirty="0" smtClean="0"/>
              <a:t>(</a:t>
            </a:r>
            <a:r>
              <a:rPr lang="en-US" sz="2400" dirty="0" err="1" smtClean="0"/>
              <a:t>ch,fileData</a:t>
            </a:r>
            <a:r>
              <a:rPr lang="en-US" sz="2400" dirty="0" smtClean="0"/>
              <a:t>);</a:t>
            </a:r>
          </a:p>
          <a:p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fclose</a:t>
            </a:r>
            <a:r>
              <a:rPr lang="en-US" sz="2400" dirty="0" smtClean="0"/>
              <a:t>(</a:t>
            </a:r>
            <a:r>
              <a:rPr lang="en-US" sz="2400" dirty="0" err="1" smtClean="0"/>
              <a:t>fileData</a:t>
            </a:r>
            <a:r>
              <a:rPr lang="en-US" sz="2400" dirty="0" smtClean="0"/>
              <a:t>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getch</a:t>
            </a:r>
            <a:r>
              <a:rPr lang="en-US" sz="2400" dirty="0" smtClean="0"/>
              <a:t>();</a:t>
            </a:r>
            <a:endParaRPr lang="en-US" sz="2400" dirty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10" name="Line Callout 1 (Accent Bar) 9"/>
          <p:cNvSpPr/>
          <p:nvPr/>
        </p:nvSpPr>
        <p:spPr>
          <a:xfrm>
            <a:off x="5105400" y="4419600"/>
            <a:ext cx="2971800" cy="990600"/>
          </a:xfrm>
          <a:prstGeom prst="accentCallout1">
            <a:avLst>
              <a:gd name="adj1" fmla="val 66444"/>
              <a:gd name="adj2" fmla="val -8333"/>
              <a:gd name="adj3" fmla="val 69423"/>
              <a:gd name="adj4" fmla="val -7941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single char to file</a:t>
            </a:r>
            <a:endParaRPr lang="en-US" dirty="0"/>
          </a:p>
        </p:txBody>
      </p:sp>
      <p:sp>
        <p:nvSpPr>
          <p:cNvPr id="8" name="Line Callout 1 (Accent Bar) 7"/>
          <p:cNvSpPr/>
          <p:nvPr/>
        </p:nvSpPr>
        <p:spPr>
          <a:xfrm>
            <a:off x="5105400" y="3124200"/>
            <a:ext cx="2971800" cy="990600"/>
          </a:xfrm>
          <a:prstGeom prst="accentCallout1">
            <a:avLst>
              <a:gd name="adj1" fmla="val 18750"/>
              <a:gd name="adj2" fmla="val -8333"/>
              <a:gd name="adj3" fmla="val 110962"/>
              <a:gd name="adj4" fmla="val -3525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Opening  a file in write mode</a:t>
            </a:r>
            <a:endParaRPr lang="en-US" dirty="0"/>
          </a:p>
        </p:txBody>
      </p:sp>
      <p:sp>
        <p:nvSpPr>
          <p:cNvPr id="6" name="Line Callout 1 (Accent Bar) 5"/>
          <p:cNvSpPr/>
          <p:nvPr/>
        </p:nvSpPr>
        <p:spPr>
          <a:xfrm>
            <a:off x="5105400" y="1981200"/>
            <a:ext cx="2971800" cy="990600"/>
          </a:xfrm>
          <a:prstGeom prst="accentCallout1">
            <a:avLst>
              <a:gd name="adj1" fmla="val 66442"/>
              <a:gd name="adj2" fmla="val -8333"/>
              <a:gd name="adj3" fmla="val 130962"/>
              <a:gd name="adj4" fmla="val -10444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Declaring identifier(</a:t>
            </a:r>
            <a:r>
              <a:rPr lang="en-US" dirty="0" err="1" smtClean="0"/>
              <a:t>e.g</a:t>
            </a:r>
            <a:r>
              <a:rPr lang="en-US" dirty="0" smtClean="0"/>
              <a:t> char)</a:t>
            </a:r>
            <a:endParaRPr lang="en-US" dirty="0"/>
          </a:p>
        </p:txBody>
      </p:sp>
      <p:sp>
        <p:nvSpPr>
          <p:cNvPr id="9" name="Line Callout 1 (Accent Bar) 8"/>
          <p:cNvSpPr/>
          <p:nvPr/>
        </p:nvSpPr>
        <p:spPr>
          <a:xfrm>
            <a:off x="5105400" y="5562600"/>
            <a:ext cx="2971800" cy="990600"/>
          </a:xfrm>
          <a:prstGeom prst="accentCallout1">
            <a:avLst>
              <a:gd name="adj1" fmla="val 35673"/>
              <a:gd name="adj2" fmla="val -8333"/>
              <a:gd name="adj3" fmla="val 32500"/>
              <a:gd name="adj4" fmla="val -8304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Closing a file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C4EA-1513-4C2B-9175-F0F278A70B6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  <p:bldP spid="10" grpId="0" animBg="1"/>
      <p:bldP spid="8" grpId="0" animBg="1"/>
      <p:bldP spid="6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900" b="1" dirty="0" err="1" smtClean="0"/>
              <a:t>getc</a:t>
            </a:r>
            <a:r>
              <a:rPr lang="en-US" sz="4900" b="1" dirty="0" smtClean="0"/>
              <a:t>()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endParaRPr lang="en-US" sz="4000" b="1" dirty="0" smtClean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419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The C library </a:t>
            </a:r>
            <a:r>
              <a:rPr lang="en-US" dirty="0" smtClean="0"/>
              <a:t>function</a:t>
            </a:r>
            <a:r>
              <a:rPr lang="en-US" dirty="0"/>
              <a:t> </a:t>
            </a:r>
            <a:r>
              <a:rPr lang="en-US" dirty="0" err="1" smtClean="0"/>
              <a:t>getc</a:t>
            </a:r>
            <a:r>
              <a:rPr lang="en-US" dirty="0" smtClean="0"/>
              <a:t>() reads </a:t>
            </a:r>
            <a:r>
              <a:rPr lang="en-US" dirty="0"/>
              <a:t>the next character (an unsigned char) from the specified stream and advances the position indicator for the stream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n-US" sz="32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Declaration: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	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	</a:t>
            </a:r>
            <a:r>
              <a:rPr lang="en-US" dirty="0"/>
              <a:t> </a:t>
            </a:r>
            <a:r>
              <a:rPr lang="en-US" b="1" dirty="0" err="1">
                <a:solidFill>
                  <a:srgbClr val="006600"/>
                </a:solidFill>
              </a:rPr>
              <a:t>int</a:t>
            </a:r>
            <a:r>
              <a:rPr lang="en-US" b="1" dirty="0">
                <a:solidFill>
                  <a:srgbClr val="006600"/>
                </a:solidFill>
              </a:rPr>
              <a:t> </a:t>
            </a:r>
            <a:r>
              <a:rPr lang="en-US" b="1" dirty="0" err="1">
                <a:solidFill>
                  <a:srgbClr val="006600"/>
                </a:solidFill>
              </a:rPr>
              <a:t>getc</a:t>
            </a:r>
            <a:r>
              <a:rPr lang="en-US" b="1" dirty="0">
                <a:solidFill>
                  <a:srgbClr val="006600"/>
                </a:solidFill>
              </a:rPr>
              <a:t>(FILE *stream)</a:t>
            </a:r>
            <a:endParaRPr lang="en-US" sz="3200" dirty="0" smtClean="0">
              <a:solidFill>
                <a:srgbClr val="0066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90000"/>
              </a:lnSpc>
              <a:defRPr/>
            </a:pPr>
            <a:r>
              <a:rPr lang="en-US" sz="32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Syntax: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3200" dirty="0" smtClean="0"/>
              <a:t>		</a:t>
            </a:r>
            <a:r>
              <a:rPr lang="en-US" sz="3200" dirty="0" smtClean="0">
                <a:solidFill>
                  <a:srgbClr val="0000FF"/>
                </a:solidFill>
              </a:rPr>
              <a:t>identifier = </a:t>
            </a:r>
            <a:r>
              <a:rPr lang="en-US" sz="3200" dirty="0" err="1" smtClean="0">
                <a:solidFill>
                  <a:srgbClr val="0000FF"/>
                </a:solidFill>
              </a:rPr>
              <a:t>getc</a:t>
            </a:r>
            <a:r>
              <a:rPr lang="en-US" sz="3200" dirty="0" smtClean="0">
                <a:solidFill>
                  <a:srgbClr val="0000FF"/>
                </a:solidFill>
              </a:rPr>
              <a:t> (</a:t>
            </a:r>
            <a:r>
              <a:rPr lang="en-US" sz="3200" dirty="0" err="1" smtClean="0">
                <a:solidFill>
                  <a:srgbClr val="0000FF"/>
                </a:solidFill>
              </a:rPr>
              <a:t>fileData</a:t>
            </a:r>
            <a:r>
              <a:rPr lang="en-US" sz="3200" dirty="0" smtClean="0">
                <a:solidFill>
                  <a:srgbClr val="0000FF"/>
                </a:solidFill>
              </a:rPr>
              <a:t>);</a:t>
            </a:r>
          </a:p>
          <a:p>
            <a:pPr>
              <a:lnSpc>
                <a:spcPct val="90000"/>
              </a:lnSpc>
              <a:defRPr/>
            </a:pPr>
            <a:endParaRPr lang="en-US" sz="32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C4EA-1513-4C2B-9175-F0F278A70B6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Use of </a:t>
            </a:r>
            <a:r>
              <a:rPr lang="en-US" b="1" dirty="0" err="1" smtClean="0">
                <a:solidFill>
                  <a:schemeClr val="hlink"/>
                </a:solidFill>
                <a:latin typeface="Courier New" pitchFamily="49" charset="0"/>
              </a:rPr>
              <a:t>getc</a:t>
            </a:r>
            <a:r>
              <a:rPr lang="en-US" b="1" dirty="0" smtClean="0">
                <a:solidFill>
                  <a:schemeClr val="hlink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219201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# include&lt;</a:t>
            </a:r>
            <a:r>
              <a:rPr lang="en-US" sz="2400" dirty="0" err="1" smtClean="0"/>
              <a:t>stdio.h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#include&lt;</a:t>
            </a:r>
            <a:r>
              <a:rPr lang="en-US" sz="2400" dirty="0" err="1" smtClean="0"/>
              <a:t>conio.h</a:t>
            </a:r>
            <a:r>
              <a:rPr lang="en-US" sz="2400" dirty="0" smtClean="0"/>
              <a:t>&gt;</a:t>
            </a:r>
            <a:endParaRPr lang="en-US" sz="2400" dirty="0"/>
          </a:p>
          <a:p>
            <a:r>
              <a:rPr lang="en-US" sz="2400" dirty="0" smtClean="0"/>
              <a:t>void main()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 FILE *</a:t>
            </a:r>
            <a:r>
              <a:rPr lang="en-US" sz="2400" dirty="0" err="1" smtClean="0"/>
              <a:t>fileData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char </a:t>
            </a:r>
            <a:r>
              <a:rPr lang="en-US" sz="2400" dirty="0" err="1" smtClean="0"/>
              <a:t>ch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clrscr</a:t>
            </a:r>
            <a:r>
              <a:rPr lang="en-US" sz="2400" dirty="0" smtClean="0"/>
              <a:t>();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fileData</a:t>
            </a:r>
            <a:r>
              <a:rPr lang="en-US" sz="2400" dirty="0" smtClean="0"/>
              <a:t> = </a:t>
            </a:r>
            <a:r>
              <a:rPr lang="en-US" sz="2400" dirty="0" err="1" smtClean="0"/>
              <a:t>fopen</a:t>
            </a:r>
            <a:r>
              <a:rPr lang="en-US" sz="2400" dirty="0" smtClean="0"/>
              <a:t>(“</a:t>
            </a:r>
            <a:r>
              <a:rPr lang="en-US" sz="2400" dirty="0" err="1" smtClean="0"/>
              <a:t>test.txt”,”r</a:t>
            </a:r>
            <a:r>
              <a:rPr lang="en-US" sz="2400" dirty="0" smtClean="0"/>
              <a:t>”);</a:t>
            </a:r>
          </a:p>
          <a:p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ch</a:t>
            </a:r>
            <a:r>
              <a:rPr lang="en-US" sz="2400" dirty="0" smtClean="0"/>
              <a:t>=</a:t>
            </a:r>
            <a:r>
              <a:rPr lang="en-US" sz="2400" dirty="0" err="1" smtClean="0"/>
              <a:t>getc</a:t>
            </a:r>
            <a:r>
              <a:rPr lang="en-US" sz="2400" dirty="0" smtClean="0"/>
              <a:t>(</a:t>
            </a:r>
            <a:r>
              <a:rPr lang="en-US" sz="2400" dirty="0" err="1" smtClean="0"/>
              <a:t>fileData</a:t>
            </a:r>
            <a:r>
              <a:rPr lang="en-US" sz="2400" dirty="0" smtClean="0"/>
              <a:t>);</a:t>
            </a:r>
          </a:p>
          <a:p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fclose</a:t>
            </a:r>
            <a:r>
              <a:rPr lang="en-US" sz="2400" dirty="0" smtClean="0"/>
              <a:t>(</a:t>
            </a:r>
            <a:r>
              <a:rPr lang="en-US" sz="2400" dirty="0" err="1" smtClean="0"/>
              <a:t>fileData</a:t>
            </a:r>
            <a:r>
              <a:rPr lang="en-US" sz="2400" dirty="0" smtClean="0"/>
              <a:t>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getch</a:t>
            </a:r>
            <a:r>
              <a:rPr lang="en-US" sz="2400" dirty="0" smtClean="0"/>
              <a:t>();</a:t>
            </a:r>
            <a:endParaRPr lang="en-US" sz="2400" dirty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10" name="Line Callout 1 (Accent Bar) 9"/>
          <p:cNvSpPr/>
          <p:nvPr/>
        </p:nvSpPr>
        <p:spPr>
          <a:xfrm>
            <a:off x="5105400" y="4419600"/>
            <a:ext cx="2971800" cy="990600"/>
          </a:xfrm>
          <a:prstGeom prst="accentCallout1">
            <a:avLst>
              <a:gd name="adj1" fmla="val 66444"/>
              <a:gd name="adj2" fmla="val -8333"/>
              <a:gd name="adj3" fmla="val 71647"/>
              <a:gd name="adj4" fmla="val -7533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single char from file</a:t>
            </a:r>
            <a:endParaRPr lang="en-US" dirty="0"/>
          </a:p>
        </p:txBody>
      </p:sp>
      <p:sp>
        <p:nvSpPr>
          <p:cNvPr id="8" name="Line Callout 1 (Accent Bar) 7"/>
          <p:cNvSpPr/>
          <p:nvPr/>
        </p:nvSpPr>
        <p:spPr>
          <a:xfrm>
            <a:off x="5105400" y="3124200"/>
            <a:ext cx="2971800" cy="990600"/>
          </a:xfrm>
          <a:prstGeom prst="accentCallout1">
            <a:avLst>
              <a:gd name="adj1" fmla="val 18750"/>
              <a:gd name="adj2" fmla="val -8333"/>
              <a:gd name="adj3" fmla="val 110962"/>
              <a:gd name="adj4" fmla="val -3525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Opening  a file in read mode</a:t>
            </a:r>
            <a:endParaRPr lang="en-US" dirty="0"/>
          </a:p>
        </p:txBody>
      </p:sp>
      <p:sp>
        <p:nvSpPr>
          <p:cNvPr id="6" name="Line Callout 1 (Accent Bar) 5"/>
          <p:cNvSpPr/>
          <p:nvPr/>
        </p:nvSpPr>
        <p:spPr>
          <a:xfrm>
            <a:off x="5105400" y="1981200"/>
            <a:ext cx="2971800" cy="990600"/>
          </a:xfrm>
          <a:prstGeom prst="accentCallout1">
            <a:avLst>
              <a:gd name="adj1" fmla="val 66442"/>
              <a:gd name="adj2" fmla="val -8333"/>
              <a:gd name="adj3" fmla="val 130962"/>
              <a:gd name="adj4" fmla="val -12038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Declaring identifier(</a:t>
            </a:r>
            <a:r>
              <a:rPr lang="en-US" dirty="0" err="1" smtClean="0"/>
              <a:t>e.g</a:t>
            </a:r>
            <a:r>
              <a:rPr lang="en-US" dirty="0" smtClean="0"/>
              <a:t> char)</a:t>
            </a:r>
            <a:endParaRPr lang="en-US" dirty="0"/>
          </a:p>
        </p:txBody>
      </p:sp>
      <p:sp>
        <p:nvSpPr>
          <p:cNvPr id="9" name="Line Callout 1 (Accent Bar) 8"/>
          <p:cNvSpPr/>
          <p:nvPr/>
        </p:nvSpPr>
        <p:spPr>
          <a:xfrm>
            <a:off x="5105400" y="5562600"/>
            <a:ext cx="2971800" cy="990600"/>
          </a:xfrm>
          <a:prstGeom prst="accentCallout1">
            <a:avLst>
              <a:gd name="adj1" fmla="val 35673"/>
              <a:gd name="adj2" fmla="val -8333"/>
              <a:gd name="adj3" fmla="val 32500"/>
              <a:gd name="adj4" fmla="val -8452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Closing a file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C4EA-1513-4C2B-9175-F0F278A70B6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  <p:bldP spid="10" grpId="0" animBg="1"/>
      <p:bldP spid="8" grpId="0" animBg="1"/>
      <p:bldP spid="6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and write formatted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Formatted data is processed data(char, </a:t>
            </a:r>
            <a:r>
              <a:rPr lang="en-US" dirty="0" err="1" smtClean="0"/>
              <a:t>int</a:t>
            </a:r>
            <a:r>
              <a:rPr lang="en-US" dirty="0" smtClean="0"/>
              <a:t>, float,..) are written and read from a file.</a:t>
            </a:r>
          </a:p>
          <a:p>
            <a:r>
              <a:rPr lang="en-US" dirty="0" smtClean="0"/>
              <a:t>Formatting notations are used to </a:t>
            </a:r>
            <a:r>
              <a:rPr lang="en-US" dirty="0" err="1" smtClean="0"/>
              <a:t>reperesent</a:t>
            </a:r>
            <a:r>
              <a:rPr lang="en-US" dirty="0" smtClean="0"/>
              <a:t> data.</a:t>
            </a:r>
          </a:p>
          <a:p>
            <a:pPr lvl="2"/>
            <a:r>
              <a:rPr lang="en-US" dirty="0" smtClean="0"/>
              <a:t>%d –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2"/>
            <a:r>
              <a:rPr lang="en-US" dirty="0" smtClean="0"/>
              <a:t>%c – char</a:t>
            </a:r>
          </a:p>
          <a:p>
            <a:pPr lvl="2"/>
            <a:r>
              <a:rPr lang="en-US" dirty="0" smtClean="0"/>
              <a:t>%f – float …</a:t>
            </a:r>
          </a:p>
          <a:p>
            <a:r>
              <a:rPr lang="en-US" dirty="0" smtClean="0"/>
              <a:t>Functions used in reading and writing formatted char and numbers in form of string are:</a:t>
            </a:r>
          </a:p>
          <a:p>
            <a:pPr lvl="1"/>
            <a:r>
              <a:rPr lang="en-US" dirty="0" err="1" smtClean="0"/>
              <a:t>fprintf</a:t>
            </a:r>
            <a:r>
              <a:rPr lang="en-US" dirty="0" smtClean="0"/>
              <a:t>() – Writes a formatted character or number to file.</a:t>
            </a:r>
          </a:p>
          <a:p>
            <a:pPr lvl="1"/>
            <a:r>
              <a:rPr lang="en-US" dirty="0" err="1" smtClean="0"/>
              <a:t>fscanf</a:t>
            </a:r>
            <a:r>
              <a:rPr lang="en-US" dirty="0" smtClean="0"/>
              <a:t>() – Reads a formatted character or number from file.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C4EA-1513-4C2B-9175-F0F278A70B6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b="1" dirty="0" err="1" smtClean="0"/>
              <a:t>fprintf</a:t>
            </a:r>
            <a:r>
              <a:rPr lang="en-US" sz="4000" b="1" dirty="0" smtClean="0"/>
              <a:t>()</a:t>
            </a:r>
            <a:r>
              <a:rPr lang="en-US" sz="4000" b="1" dirty="0" smtClean="0">
                <a:solidFill>
                  <a:srgbClr val="33CC33"/>
                </a:solidFill>
              </a:rPr>
              <a:t/>
            </a:r>
            <a:br>
              <a:rPr lang="en-US" sz="4000" b="1" dirty="0" smtClean="0">
                <a:solidFill>
                  <a:srgbClr val="33CC33"/>
                </a:solidFill>
              </a:rPr>
            </a:br>
            <a:endParaRPr lang="en-US" sz="4000" b="1" dirty="0" smtClean="0">
              <a:solidFill>
                <a:srgbClr val="33CC33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The C library function </a:t>
            </a:r>
            <a:r>
              <a:rPr lang="en-US" dirty="0" err="1" smtClean="0"/>
              <a:t>fprintf</a:t>
            </a:r>
            <a:r>
              <a:rPr lang="en-US" dirty="0" smtClean="0"/>
              <a:t>() sends </a:t>
            </a:r>
            <a:r>
              <a:rPr lang="en-US" dirty="0"/>
              <a:t>formatted output to a stream</a:t>
            </a:r>
            <a:r>
              <a:rPr lang="en-US" dirty="0" smtClean="0"/>
              <a:t>.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If successful, the total number of characters written is returned otherwise, a negative number is returned.</a:t>
            </a:r>
            <a:endParaRPr lang="en-US" dirty="0" smtClean="0"/>
          </a:p>
          <a:p>
            <a:pPr>
              <a:lnSpc>
                <a:spcPct val="80000"/>
              </a:lnSpc>
              <a:defRPr/>
            </a:pPr>
            <a:r>
              <a:rPr lang="en-US" sz="3200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Declaraction</a:t>
            </a:r>
            <a:r>
              <a:rPr lang="en-US" sz="32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: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dirty="0" smtClean="0"/>
              <a:t>   </a:t>
            </a:r>
            <a:r>
              <a:rPr lang="en-US" sz="3100" b="1" dirty="0" err="1" smtClean="0">
                <a:solidFill>
                  <a:srgbClr val="006600"/>
                </a:solidFill>
              </a:rPr>
              <a:t>int</a:t>
            </a:r>
            <a:r>
              <a:rPr lang="en-US" sz="3100" b="1" dirty="0" smtClean="0">
                <a:solidFill>
                  <a:srgbClr val="006600"/>
                </a:solidFill>
              </a:rPr>
              <a:t> </a:t>
            </a:r>
            <a:r>
              <a:rPr lang="en-US" sz="3100" b="1" dirty="0" err="1">
                <a:solidFill>
                  <a:srgbClr val="006600"/>
                </a:solidFill>
              </a:rPr>
              <a:t>fprintf</a:t>
            </a:r>
            <a:r>
              <a:rPr lang="en-US" sz="3100" b="1" dirty="0">
                <a:solidFill>
                  <a:srgbClr val="006600"/>
                </a:solidFill>
              </a:rPr>
              <a:t>(FILE *stream, const char *format, </a:t>
            </a:r>
            <a:r>
              <a:rPr lang="en-US" sz="3100" b="1" dirty="0" smtClean="0">
                <a:solidFill>
                  <a:srgbClr val="006600"/>
                </a:solidFill>
              </a:rPr>
              <a:t>...)</a:t>
            </a:r>
          </a:p>
          <a:p>
            <a:pPr>
              <a:lnSpc>
                <a:spcPct val="80000"/>
              </a:lnSpc>
              <a:buNone/>
              <a:defRPr/>
            </a:pPr>
            <a:endParaRPr lang="en-US" sz="3200" dirty="0" smtClean="0">
              <a:solidFill>
                <a:srgbClr val="0066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80000"/>
              </a:lnSpc>
              <a:defRPr/>
            </a:pPr>
            <a:r>
              <a:rPr lang="en-US" sz="32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Syntax: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3200" dirty="0" smtClean="0"/>
              <a:t>	</a:t>
            </a:r>
            <a:r>
              <a:rPr lang="en-US" sz="3200" dirty="0" err="1" smtClean="0">
                <a:solidFill>
                  <a:srgbClr val="0000FF"/>
                </a:solidFill>
              </a:rPr>
              <a:t>fprintf</a:t>
            </a:r>
            <a:r>
              <a:rPr lang="en-US" sz="3200" dirty="0" smtClean="0">
                <a:solidFill>
                  <a:srgbClr val="0000FF"/>
                </a:solidFill>
              </a:rPr>
              <a:t> (</a:t>
            </a:r>
            <a:r>
              <a:rPr lang="en-US" sz="3200" dirty="0" err="1" smtClean="0">
                <a:solidFill>
                  <a:srgbClr val="0000FF"/>
                </a:solidFill>
              </a:rPr>
              <a:t>fileData,“formatting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string",variables</a:t>
            </a:r>
            <a:r>
              <a:rPr lang="en-US" sz="3200" dirty="0" smtClean="0">
                <a:solidFill>
                  <a:srgbClr val="0000FF"/>
                </a:solidFill>
              </a:rPr>
              <a:t>);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4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C4EA-1513-4C2B-9175-F0F278A70B6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Tahoma" pitchFamily="34" charset="0"/>
              </a:rPr>
              <a:t>File Handling in 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Use of </a:t>
            </a:r>
            <a:r>
              <a:rPr lang="en-US" b="1" dirty="0" err="1" smtClean="0">
                <a:solidFill>
                  <a:schemeClr val="hlink"/>
                </a:solidFill>
                <a:latin typeface="Courier New" pitchFamily="49" charset="0"/>
              </a:rPr>
              <a:t>fprintf</a:t>
            </a:r>
            <a:r>
              <a:rPr lang="en-US" b="1" dirty="0" smtClean="0">
                <a:solidFill>
                  <a:schemeClr val="hlink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219201"/>
            <a:ext cx="9144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/>
              <a:t># include&lt;</a:t>
            </a:r>
            <a:r>
              <a:rPr lang="en-US" sz="2300" dirty="0" err="1" smtClean="0"/>
              <a:t>stdio.h</a:t>
            </a:r>
            <a:r>
              <a:rPr lang="en-US" sz="2300" dirty="0" smtClean="0"/>
              <a:t>&gt;</a:t>
            </a:r>
          </a:p>
          <a:p>
            <a:r>
              <a:rPr lang="en-US" sz="2300" dirty="0" smtClean="0"/>
              <a:t>#include&lt;</a:t>
            </a:r>
            <a:r>
              <a:rPr lang="en-US" sz="2300" dirty="0" err="1" smtClean="0"/>
              <a:t>conio.h</a:t>
            </a:r>
            <a:r>
              <a:rPr lang="en-US" sz="2300" dirty="0" smtClean="0"/>
              <a:t>&gt;</a:t>
            </a:r>
            <a:endParaRPr lang="en-US" sz="2300" dirty="0"/>
          </a:p>
          <a:p>
            <a:r>
              <a:rPr lang="en-US" sz="2300" dirty="0" smtClean="0"/>
              <a:t>void main()</a:t>
            </a:r>
          </a:p>
          <a:p>
            <a:r>
              <a:rPr lang="en-US" sz="2300" dirty="0" smtClean="0"/>
              <a:t>{</a:t>
            </a:r>
          </a:p>
          <a:p>
            <a:r>
              <a:rPr lang="en-US" sz="2300" dirty="0" smtClean="0"/>
              <a:t>    FILE *</a:t>
            </a:r>
            <a:r>
              <a:rPr lang="en-US" sz="2300" dirty="0" err="1" smtClean="0"/>
              <a:t>fileData</a:t>
            </a:r>
            <a:r>
              <a:rPr lang="en-US" sz="2300" dirty="0" smtClean="0"/>
              <a:t>;</a:t>
            </a:r>
          </a:p>
          <a:p>
            <a:r>
              <a:rPr lang="en-US" sz="2300" dirty="0"/>
              <a:t> </a:t>
            </a:r>
            <a:r>
              <a:rPr lang="en-US" sz="2300" dirty="0" smtClean="0"/>
              <a:t>   char </a:t>
            </a:r>
            <a:r>
              <a:rPr lang="en-US" sz="2300" dirty="0" err="1" smtClean="0"/>
              <a:t>ch</a:t>
            </a:r>
            <a:r>
              <a:rPr lang="en-US" sz="2300" dirty="0" smtClean="0"/>
              <a:t>=‘A’;</a:t>
            </a:r>
          </a:p>
          <a:p>
            <a:r>
              <a:rPr lang="en-US" sz="2300" dirty="0"/>
              <a:t> </a:t>
            </a:r>
            <a:r>
              <a:rPr lang="en-US" sz="2300" dirty="0" smtClean="0"/>
              <a:t>   </a:t>
            </a:r>
            <a:r>
              <a:rPr lang="en-US" sz="2300" dirty="0" err="1" smtClean="0"/>
              <a:t>int</a:t>
            </a:r>
            <a:r>
              <a:rPr lang="en-US" sz="2300" dirty="0" smtClean="0"/>
              <a:t> </a:t>
            </a:r>
            <a:r>
              <a:rPr lang="en-US" sz="2300" dirty="0" err="1" smtClean="0"/>
              <a:t>i</a:t>
            </a:r>
            <a:r>
              <a:rPr lang="en-US" sz="2300" dirty="0" smtClean="0"/>
              <a:t>=12;</a:t>
            </a:r>
          </a:p>
          <a:p>
            <a:r>
              <a:rPr lang="en-US" sz="2300" dirty="0"/>
              <a:t> </a:t>
            </a:r>
            <a:r>
              <a:rPr lang="en-US" sz="2300" dirty="0" smtClean="0"/>
              <a:t>   float f=23.45;</a:t>
            </a:r>
          </a:p>
          <a:p>
            <a:r>
              <a:rPr lang="en-US" sz="2300" dirty="0"/>
              <a:t> </a:t>
            </a:r>
            <a:r>
              <a:rPr lang="en-US" sz="2300" dirty="0" smtClean="0"/>
              <a:t>   </a:t>
            </a:r>
            <a:r>
              <a:rPr lang="en-US" sz="2300" dirty="0" err="1" smtClean="0"/>
              <a:t>clrscr</a:t>
            </a:r>
            <a:r>
              <a:rPr lang="en-US" sz="2300" dirty="0" smtClean="0"/>
              <a:t>();</a:t>
            </a:r>
          </a:p>
          <a:p>
            <a:r>
              <a:rPr lang="en-US" sz="2300" dirty="0"/>
              <a:t> </a:t>
            </a:r>
            <a:r>
              <a:rPr lang="en-US" sz="2300" dirty="0" smtClean="0"/>
              <a:t>   </a:t>
            </a:r>
            <a:r>
              <a:rPr lang="en-US" sz="2300" dirty="0" err="1" smtClean="0"/>
              <a:t>fileData</a:t>
            </a:r>
            <a:r>
              <a:rPr lang="en-US" sz="2300" dirty="0" smtClean="0"/>
              <a:t> = </a:t>
            </a:r>
            <a:r>
              <a:rPr lang="en-US" sz="2300" dirty="0" err="1" smtClean="0"/>
              <a:t>fopen</a:t>
            </a:r>
            <a:r>
              <a:rPr lang="en-US" sz="2300" dirty="0" smtClean="0"/>
              <a:t>(“</a:t>
            </a:r>
            <a:r>
              <a:rPr lang="en-US" sz="2300" dirty="0" err="1" smtClean="0"/>
              <a:t>test.txt”,”w</a:t>
            </a:r>
            <a:r>
              <a:rPr lang="en-US" sz="2300" dirty="0" smtClean="0"/>
              <a:t>”);</a:t>
            </a:r>
          </a:p>
          <a:p>
            <a:endParaRPr lang="en-US" sz="2300" dirty="0" smtClean="0"/>
          </a:p>
          <a:p>
            <a:r>
              <a:rPr lang="en-US" sz="2300" dirty="0"/>
              <a:t> </a:t>
            </a:r>
            <a:r>
              <a:rPr lang="en-US" sz="2300" dirty="0" smtClean="0"/>
              <a:t>   </a:t>
            </a:r>
            <a:r>
              <a:rPr lang="en-US" sz="2300" dirty="0" err="1" smtClean="0"/>
              <a:t>fprintf</a:t>
            </a:r>
            <a:r>
              <a:rPr lang="en-US" sz="2300" dirty="0" smtClean="0"/>
              <a:t>(</a:t>
            </a:r>
            <a:r>
              <a:rPr lang="en-US" sz="2300" dirty="0" err="1" smtClean="0"/>
              <a:t>fileData</a:t>
            </a:r>
            <a:r>
              <a:rPr lang="en-US" sz="2300" dirty="0" smtClean="0"/>
              <a:t>,”%d %c %</a:t>
            </a:r>
            <a:r>
              <a:rPr lang="en-US" sz="2300" dirty="0" err="1" smtClean="0"/>
              <a:t>f”,</a:t>
            </a:r>
            <a:r>
              <a:rPr lang="en-US" sz="2300" dirty="0" err="1"/>
              <a:t>i</a:t>
            </a:r>
            <a:r>
              <a:rPr lang="en-US" sz="2300" dirty="0" err="1" smtClean="0"/>
              <a:t>,ch,f</a:t>
            </a:r>
            <a:r>
              <a:rPr lang="en-US" sz="2300" dirty="0" smtClean="0"/>
              <a:t>);</a:t>
            </a:r>
          </a:p>
          <a:p>
            <a:endParaRPr lang="en-US" sz="2300" dirty="0" smtClean="0"/>
          </a:p>
          <a:p>
            <a:r>
              <a:rPr lang="en-US" sz="2300" dirty="0"/>
              <a:t> </a:t>
            </a:r>
            <a:r>
              <a:rPr lang="en-US" sz="2300" dirty="0" smtClean="0"/>
              <a:t>   </a:t>
            </a:r>
            <a:r>
              <a:rPr lang="en-US" sz="2300" dirty="0" err="1" smtClean="0"/>
              <a:t>fclose</a:t>
            </a:r>
            <a:r>
              <a:rPr lang="en-US" sz="2300" dirty="0" smtClean="0"/>
              <a:t>(</a:t>
            </a:r>
            <a:r>
              <a:rPr lang="en-US" sz="2300" dirty="0" err="1" smtClean="0"/>
              <a:t>fileData</a:t>
            </a:r>
            <a:r>
              <a:rPr lang="en-US" sz="2300" dirty="0" smtClean="0"/>
              <a:t>);</a:t>
            </a:r>
          </a:p>
          <a:p>
            <a:r>
              <a:rPr lang="en-US" sz="2300" dirty="0"/>
              <a:t> </a:t>
            </a:r>
            <a:r>
              <a:rPr lang="en-US" sz="2300" dirty="0" smtClean="0"/>
              <a:t>   </a:t>
            </a:r>
            <a:r>
              <a:rPr lang="en-US" sz="2300" dirty="0" err="1" smtClean="0"/>
              <a:t>getch</a:t>
            </a:r>
            <a:r>
              <a:rPr lang="en-US" sz="2300" dirty="0" smtClean="0"/>
              <a:t>();</a:t>
            </a:r>
            <a:endParaRPr lang="en-US" sz="2300" dirty="0"/>
          </a:p>
          <a:p>
            <a:r>
              <a:rPr lang="en-US" sz="2300" dirty="0" smtClean="0"/>
              <a:t>}</a:t>
            </a:r>
            <a:endParaRPr lang="en-US" sz="2300" dirty="0"/>
          </a:p>
        </p:txBody>
      </p:sp>
      <p:sp>
        <p:nvSpPr>
          <p:cNvPr id="10" name="Line Callout 1 (Accent Bar) 9"/>
          <p:cNvSpPr/>
          <p:nvPr/>
        </p:nvSpPr>
        <p:spPr>
          <a:xfrm>
            <a:off x="5105400" y="4191000"/>
            <a:ext cx="2971800" cy="990600"/>
          </a:xfrm>
          <a:prstGeom prst="accentCallout1">
            <a:avLst>
              <a:gd name="adj1" fmla="val 66444"/>
              <a:gd name="adj2" fmla="val -8333"/>
              <a:gd name="adj3" fmla="val 92241"/>
              <a:gd name="adj4" fmla="val -6553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formatted data to file</a:t>
            </a:r>
            <a:endParaRPr lang="en-US" dirty="0"/>
          </a:p>
        </p:txBody>
      </p:sp>
      <p:sp>
        <p:nvSpPr>
          <p:cNvPr id="8" name="Line Callout 1 (Accent Bar) 7"/>
          <p:cNvSpPr/>
          <p:nvPr/>
        </p:nvSpPr>
        <p:spPr>
          <a:xfrm>
            <a:off x="5105400" y="3124200"/>
            <a:ext cx="2971800" cy="990600"/>
          </a:xfrm>
          <a:prstGeom prst="accentCallout1">
            <a:avLst>
              <a:gd name="adj1" fmla="val 18750"/>
              <a:gd name="adj2" fmla="val -8333"/>
              <a:gd name="adj3" fmla="val 130962"/>
              <a:gd name="adj4" fmla="val -4038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Opening  a file in write mode</a:t>
            </a:r>
            <a:endParaRPr lang="en-US" dirty="0"/>
          </a:p>
        </p:txBody>
      </p:sp>
      <p:sp>
        <p:nvSpPr>
          <p:cNvPr id="9" name="Line Callout 1 (Accent Bar) 8"/>
          <p:cNvSpPr/>
          <p:nvPr/>
        </p:nvSpPr>
        <p:spPr>
          <a:xfrm>
            <a:off x="5105400" y="5562600"/>
            <a:ext cx="2971800" cy="990600"/>
          </a:xfrm>
          <a:prstGeom prst="accentCallout1">
            <a:avLst>
              <a:gd name="adj1" fmla="val 35673"/>
              <a:gd name="adj2" fmla="val -8333"/>
              <a:gd name="adj3" fmla="val 46346"/>
              <a:gd name="adj4" fmla="val -880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Closing a file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360612" y="1981200"/>
            <a:ext cx="5717382" cy="1981994"/>
            <a:chOff x="2359818" y="1981200"/>
            <a:chExt cx="5717382" cy="1981994"/>
          </a:xfrm>
        </p:grpSpPr>
        <p:sp>
          <p:nvSpPr>
            <p:cNvPr id="12" name="Line Callout 1 (Accent Bar) 11"/>
            <p:cNvSpPr/>
            <p:nvPr/>
          </p:nvSpPr>
          <p:spPr>
            <a:xfrm>
              <a:off x="5105400" y="1981200"/>
              <a:ext cx="2971800" cy="990600"/>
            </a:xfrm>
            <a:prstGeom prst="accentCallout1">
              <a:avLst>
                <a:gd name="adj1" fmla="val 58750"/>
                <a:gd name="adj2" fmla="val -8333"/>
                <a:gd name="adj3" fmla="val 144809"/>
                <a:gd name="adj4" fmla="val -92179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Declaring identifier</a:t>
              </a:r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5400000">
              <a:off x="1941512" y="3543300"/>
              <a:ext cx="838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C4EA-1513-4C2B-9175-F0F278A70B6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  <p:bldP spid="10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 err="1" smtClean="0"/>
              <a:t>fscanf</a:t>
            </a:r>
            <a:r>
              <a:rPr lang="en-US" b="1" dirty="0" smtClean="0"/>
              <a:t>()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endParaRPr lang="en-US" sz="4000" b="1" dirty="0" smtClean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C library </a:t>
            </a:r>
            <a:r>
              <a:rPr lang="en-US" dirty="0" smtClean="0"/>
              <a:t>function </a:t>
            </a:r>
            <a:r>
              <a:rPr lang="en-US" dirty="0" err="1" smtClean="0"/>
              <a:t>fscanf</a:t>
            </a:r>
            <a:r>
              <a:rPr lang="en-US" dirty="0" smtClean="0"/>
              <a:t>()</a:t>
            </a:r>
            <a:r>
              <a:rPr lang="en-US" dirty="0"/>
              <a:t>  reads formatted input from a stream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/>
              <a:t>This function return the number of input items successfully matched and assigned, which can be fewer than provided for, or even zero in the event of an early matching failure.</a:t>
            </a:r>
            <a:endParaRPr lang="en-US" dirty="0" smtClean="0"/>
          </a:p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Declaration:</a:t>
            </a:r>
          </a:p>
          <a:p>
            <a:pPr>
              <a:buNone/>
              <a:defRPr/>
            </a:pPr>
            <a:r>
              <a:rPr lang="en-US" b="1" dirty="0" smtClean="0"/>
              <a:t>     </a:t>
            </a:r>
            <a:r>
              <a:rPr lang="en-US" b="1" dirty="0" err="1" smtClean="0">
                <a:solidFill>
                  <a:srgbClr val="006600"/>
                </a:solidFill>
              </a:rPr>
              <a:t>int</a:t>
            </a:r>
            <a:r>
              <a:rPr lang="en-US" b="1" dirty="0" smtClean="0">
                <a:solidFill>
                  <a:srgbClr val="006600"/>
                </a:solidFill>
              </a:rPr>
              <a:t> </a:t>
            </a:r>
            <a:r>
              <a:rPr lang="en-US" b="1" dirty="0" err="1">
                <a:solidFill>
                  <a:srgbClr val="006600"/>
                </a:solidFill>
              </a:rPr>
              <a:t>fscanf</a:t>
            </a:r>
            <a:r>
              <a:rPr lang="en-US" b="1" dirty="0">
                <a:solidFill>
                  <a:srgbClr val="006600"/>
                </a:solidFill>
              </a:rPr>
              <a:t>(FILE *stream, const char *format, ...)</a:t>
            </a:r>
            <a:endParaRPr lang="en-US" dirty="0" smtClean="0">
              <a:solidFill>
                <a:srgbClr val="0066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Syntax: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/>
              <a:t>		</a:t>
            </a:r>
            <a:r>
              <a:rPr lang="en-US" dirty="0" err="1" smtClean="0">
                <a:solidFill>
                  <a:srgbClr val="0000FF"/>
                </a:solidFill>
              </a:rPr>
              <a:t>fscanf</a:t>
            </a:r>
            <a:r>
              <a:rPr lang="en-US" dirty="0" smtClean="0">
                <a:solidFill>
                  <a:srgbClr val="0000FF"/>
                </a:solidFill>
              </a:rPr>
              <a:t> (</a:t>
            </a:r>
            <a:r>
              <a:rPr lang="en-US" dirty="0" err="1" smtClean="0">
                <a:solidFill>
                  <a:srgbClr val="0000FF"/>
                </a:solidFill>
              </a:rPr>
              <a:t>fileData,“formatting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strings",identifiers</a:t>
            </a:r>
            <a:r>
              <a:rPr lang="en-US" dirty="0" smtClean="0">
                <a:solidFill>
                  <a:srgbClr val="0000FF"/>
                </a:solidFill>
              </a:rPr>
              <a:t>); </a:t>
            </a:r>
          </a:p>
          <a:p>
            <a:pPr eaLnBrk="1" hangingPunct="1">
              <a:buFontTx/>
              <a:buNone/>
              <a:defRPr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C4EA-1513-4C2B-9175-F0F278A70B6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Use of </a:t>
            </a:r>
            <a:r>
              <a:rPr lang="en-US" b="1" dirty="0" err="1" smtClean="0">
                <a:solidFill>
                  <a:schemeClr val="hlink"/>
                </a:solidFill>
                <a:latin typeface="Courier New" pitchFamily="49" charset="0"/>
              </a:rPr>
              <a:t>fscanf</a:t>
            </a:r>
            <a:r>
              <a:rPr lang="en-US" b="1" dirty="0" smtClean="0">
                <a:solidFill>
                  <a:schemeClr val="hlink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219201"/>
            <a:ext cx="9144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/>
              <a:t># include&lt;</a:t>
            </a:r>
            <a:r>
              <a:rPr lang="en-US" sz="2300" dirty="0" err="1" smtClean="0"/>
              <a:t>stdio.h</a:t>
            </a:r>
            <a:r>
              <a:rPr lang="en-US" sz="2300" dirty="0" smtClean="0"/>
              <a:t>&gt;</a:t>
            </a:r>
          </a:p>
          <a:p>
            <a:r>
              <a:rPr lang="en-US" sz="2300" dirty="0" smtClean="0"/>
              <a:t>#include&lt;</a:t>
            </a:r>
            <a:r>
              <a:rPr lang="en-US" sz="2300" dirty="0" err="1" smtClean="0"/>
              <a:t>conio.h</a:t>
            </a:r>
            <a:r>
              <a:rPr lang="en-US" sz="2300" dirty="0" smtClean="0"/>
              <a:t>&gt;</a:t>
            </a:r>
            <a:endParaRPr lang="en-US" sz="2300" dirty="0"/>
          </a:p>
          <a:p>
            <a:r>
              <a:rPr lang="en-US" sz="2300" dirty="0" smtClean="0"/>
              <a:t>void main()</a:t>
            </a:r>
          </a:p>
          <a:p>
            <a:r>
              <a:rPr lang="en-US" sz="2300" dirty="0" smtClean="0"/>
              <a:t>{</a:t>
            </a:r>
          </a:p>
          <a:p>
            <a:r>
              <a:rPr lang="en-US" sz="2300" dirty="0" smtClean="0"/>
              <a:t>    FILE *</a:t>
            </a:r>
            <a:r>
              <a:rPr lang="en-US" sz="2300" dirty="0" err="1" smtClean="0"/>
              <a:t>fileData</a:t>
            </a:r>
            <a:r>
              <a:rPr lang="en-US" sz="2300" dirty="0" smtClean="0"/>
              <a:t>;</a:t>
            </a:r>
          </a:p>
          <a:p>
            <a:r>
              <a:rPr lang="en-US" sz="2300" dirty="0"/>
              <a:t> </a:t>
            </a:r>
            <a:r>
              <a:rPr lang="en-US" sz="2300" dirty="0" smtClean="0"/>
              <a:t>   char </a:t>
            </a:r>
            <a:r>
              <a:rPr lang="en-US" sz="2300" dirty="0" err="1" smtClean="0"/>
              <a:t>ch</a:t>
            </a:r>
            <a:r>
              <a:rPr lang="en-US" sz="2300" dirty="0" smtClean="0"/>
              <a:t>;</a:t>
            </a:r>
          </a:p>
          <a:p>
            <a:r>
              <a:rPr lang="en-US" sz="2300" dirty="0"/>
              <a:t> </a:t>
            </a:r>
            <a:r>
              <a:rPr lang="en-US" sz="2300" dirty="0" smtClean="0"/>
              <a:t>   </a:t>
            </a:r>
            <a:r>
              <a:rPr lang="en-US" sz="2300" dirty="0" err="1" smtClean="0"/>
              <a:t>int</a:t>
            </a:r>
            <a:r>
              <a:rPr lang="en-US" sz="2300" dirty="0" smtClean="0"/>
              <a:t> </a:t>
            </a:r>
            <a:r>
              <a:rPr lang="en-US" sz="2300" dirty="0" err="1" smtClean="0"/>
              <a:t>i</a:t>
            </a:r>
            <a:r>
              <a:rPr lang="en-US" sz="2300" dirty="0" smtClean="0"/>
              <a:t>;</a:t>
            </a:r>
          </a:p>
          <a:p>
            <a:r>
              <a:rPr lang="en-US" sz="2300" dirty="0"/>
              <a:t> </a:t>
            </a:r>
            <a:r>
              <a:rPr lang="en-US" sz="2300" dirty="0" smtClean="0"/>
              <a:t>   float f;</a:t>
            </a:r>
          </a:p>
          <a:p>
            <a:r>
              <a:rPr lang="en-US" sz="2300" dirty="0"/>
              <a:t> </a:t>
            </a:r>
            <a:r>
              <a:rPr lang="en-US" sz="2300" dirty="0" smtClean="0"/>
              <a:t>   </a:t>
            </a:r>
            <a:r>
              <a:rPr lang="en-US" sz="2300" dirty="0" err="1" smtClean="0"/>
              <a:t>clrscr</a:t>
            </a:r>
            <a:r>
              <a:rPr lang="en-US" sz="2300" dirty="0" smtClean="0"/>
              <a:t>();</a:t>
            </a:r>
          </a:p>
          <a:p>
            <a:r>
              <a:rPr lang="en-US" sz="2300" dirty="0"/>
              <a:t> </a:t>
            </a:r>
            <a:r>
              <a:rPr lang="en-US" sz="2300" dirty="0" smtClean="0"/>
              <a:t>   </a:t>
            </a:r>
            <a:r>
              <a:rPr lang="en-US" sz="2300" dirty="0" err="1" smtClean="0"/>
              <a:t>fileData</a:t>
            </a:r>
            <a:r>
              <a:rPr lang="en-US" sz="2300" dirty="0" smtClean="0"/>
              <a:t> = </a:t>
            </a:r>
            <a:r>
              <a:rPr lang="en-US" sz="2300" dirty="0" err="1" smtClean="0"/>
              <a:t>fopen</a:t>
            </a:r>
            <a:r>
              <a:rPr lang="en-US" sz="2300" dirty="0" smtClean="0"/>
              <a:t>(“</a:t>
            </a:r>
            <a:r>
              <a:rPr lang="en-US" sz="2300" dirty="0" err="1" smtClean="0"/>
              <a:t>test.txt”,”r</a:t>
            </a:r>
            <a:r>
              <a:rPr lang="en-US" sz="2300" dirty="0" smtClean="0"/>
              <a:t>”);</a:t>
            </a:r>
          </a:p>
          <a:p>
            <a:endParaRPr lang="en-US" sz="2300" dirty="0" smtClean="0"/>
          </a:p>
          <a:p>
            <a:r>
              <a:rPr lang="en-US" sz="2300" dirty="0"/>
              <a:t> </a:t>
            </a:r>
            <a:r>
              <a:rPr lang="en-US" sz="2300" dirty="0" smtClean="0"/>
              <a:t>   </a:t>
            </a:r>
            <a:r>
              <a:rPr lang="en-US" sz="2300" dirty="0" err="1" smtClean="0"/>
              <a:t>fscanf</a:t>
            </a:r>
            <a:r>
              <a:rPr lang="en-US" sz="2300" dirty="0" smtClean="0"/>
              <a:t>(</a:t>
            </a:r>
            <a:r>
              <a:rPr lang="en-US" sz="2300" dirty="0" err="1" smtClean="0"/>
              <a:t>fileData</a:t>
            </a:r>
            <a:r>
              <a:rPr lang="en-US" sz="2300" dirty="0" smtClean="0"/>
              <a:t>,”%d %c %</a:t>
            </a:r>
            <a:r>
              <a:rPr lang="en-US" sz="2300" dirty="0" err="1" smtClean="0"/>
              <a:t>f”,</a:t>
            </a:r>
            <a:r>
              <a:rPr lang="en-US" sz="2300" dirty="0" err="1"/>
              <a:t>i</a:t>
            </a:r>
            <a:r>
              <a:rPr lang="en-US" sz="2300" dirty="0" err="1" smtClean="0"/>
              <a:t>,ch,f</a:t>
            </a:r>
            <a:r>
              <a:rPr lang="en-US" sz="2300" dirty="0" smtClean="0"/>
              <a:t>);</a:t>
            </a:r>
          </a:p>
          <a:p>
            <a:r>
              <a:rPr lang="en-US" sz="2300" dirty="0" smtClean="0"/>
              <a:t>    </a:t>
            </a:r>
            <a:r>
              <a:rPr lang="en-US" sz="2300" dirty="0" err="1" smtClean="0"/>
              <a:t>printf</a:t>
            </a:r>
            <a:r>
              <a:rPr lang="en-US" sz="2300" dirty="0" smtClean="0"/>
              <a:t>(“the value of </a:t>
            </a:r>
            <a:r>
              <a:rPr lang="en-US" sz="2300" dirty="0" err="1" smtClean="0"/>
              <a:t>i</a:t>
            </a:r>
            <a:r>
              <a:rPr lang="en-US" sz="2300" dirty="0" smtClean="0"/>
              <a:t> = %d </a:t>
            </a:r>
            <a:r>
              <a:rPr lang="en-US" sz="2300" dirty="0" err="1" smtClean="0"/>
              <a:t>ch</a:t>
            </a:r>
            <a:r>
              <a:rPr lang="en-US" sz="2300" dirty="0" smtClean="0"/>
              <a:t>= %c and f=%</a:t>
            </a:r>
            <a:r>
              <a:rPr lang="en-US" sz="2300" dirty="0" err="1" smtClean="0"/>
              <a:t>f”,i,ch,f</a:t>
            </a:r>
            <a:r>
              <a:rPr lang="en-US" sz="2300" dirty="0" smtClean="0"/>
              <a:t>);</a:t>
            </a:r>
          </a:p>
          <a:p>
            <a:r>
              <a:rPr lang="en-US" sz="2300" dirty="0"/>
              <a:t> </a:t>
            </a:r>
            <a:r>
              <a:rPr lang="en-US" sz="2300" dirty="0" smtClean="0"/>
              <a:t>   </a:t>
            </a:r>
            <a:r>
              <a:rPr lang="en-US" sz="2300" dirty="0" err="1" smtClean="0"/>
              <a:t>fclose</a:t>
            </a:r>
            <a:r>
              <a:rPr lang="en-US" sz="2300" dirty="0" smtClean="0"/>
              <a:t>(</a:t>
            </a:r>
            <a:r>
              <a:rPr lang="en-US" sz="2300" dirty="0" err="1" smtClean="0"/>
              <a:t>fileData</a:t>
            </a:r>
            <a:r>
              <a:rPr lang="en-US" sz="2300" dirty="0" smtClean="0"/>
              <a:t>);</a:t>
            </a:r>
          </a:p>
          <a:p>
            <a:r>
              <a:rPr lang="en-US" sz="2300" dirty="0"/>
              <a:t> </a:t>
            </a:r>
            <a:r>
              <a:rPr lang="en-US" sz="2300" dirty="0" smtClean="0"/>
              <a:t>   </a:t>
            </a:r>
            <a:r>
              <a:rPr lang="en-US" sz="2300" dirty="0" err="1" smtClean="0"/>
              <a:t>getch</a:t>
            </a:r>
            <a:r>
              <a:rPr lang="en-US" sz="2300" dirty="0" smtClean="0"/>
              <a:t>();</a:t>
            </a:r>
            <a:endParaRPr lang="en-US" sz="2300" dirty="0"/>
          </a:p>
          <a:p>
            <a:r>
              <a:rPr lang="en-US" sz="2300" dirty="0" smtClean="0"/>
              <a:t>}</a:t>
            </a:r>
            <a:endParaRPr lang="en-US" sz="2300" dirty="0"/>
          </a:p>
        </p:txBody>
      </p:sp>
      <p:sp>
        <p:nvSpPr>
          <p:cNvPr id="10" name="Line Callout 1 (Accent Bar) 9"/>
          <p:cNvSpPr/>
          <p:nvPr/>
        </p:nvSpPr>
        <p:spPr>
          <a:xfrm>
            <a:off x="5105400" y="4191000"/>
            <a:ext cx="2971800" cy="990600"/>
          </a:xfrm>
          <a:prstGeom prst="accentCallout1">
            <a:avLst>
              <a:gd name="adj1" fmla="val 66444"/>
              <a:gd name="adj2" fmla="val -8333"/>
              <a:gd name="adj3" fmla="val 93353"/>
              <a:gd name="adj4" fmla="val -6627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reading formatted data from file</a:t>
            </a:r>
            <a:endParaRPr lang="en-US" dirty="0"/>
          </a:p>
        </p:txBody>
      </p:sp>
      <p:sp>
        <p:nvSpPr>
          <p:cNvPr id="8" name="Line Callout 1 (Accent Bar) 7"/>
          <p:cNvSpPr/>
          <p:nvPr/>
        </p:nvSpPr>
        <p:spPr>
          <a:xfrm>
            <a:off x="5105400" y="3124200"/>
            <a:ext cx="2971800" cy="990600"/>
          </a:xfrm>
          <a:prstGeom prst="accentCallout1">
            <a:avLst>
              <a:gd name="adj1" fmla="val 18750"/>
              <a:gd name="adj2" fmla="val -8333"/>
              <a:gd name="adj3" fmla="val 130962"/>
              <a:gd name="adj4" fmla="val -4038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Opening  a file in read mode</a:t>
            </a:r>
            <a:endParaRPr lang="en-US" dirty="0"/>
          </a:p>
        </p:txBody>
      </p:sp>
      <p:sp>
        <p:nvSpPr>
          <p:cNvPr id="9" name="Line Callout 1 (Accent Bar) 8"/>
          <p:cNvSpPr/>
          <p:nvPr/>
        </p:nvSpPr>
        <p:spPr>
          <a:xfrm>
            <a:off x="5105400" y="6172200"/>
            <a:ext cx="2971800" cy="381000"/>
          </a:xfrm>
          <a:prstGeom prst="accentCallout1">
            <a:avLst>
              <a:gd name="adj1" fmla="val 35673"/>
              <a:gd name="adj2" fmla="val -8333"/>
              <a:gd name="adj3" fmla="val -37654"/>
              <a:gd name="adj4" fmla="val -880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Closing a file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28006" y="1981200"/>
            <a:ext cx="6249194" cy="1981994"/>
            <a:chOff x="1828006" y="1981200"/>
            <a:chExt cx="6249194" cy="1981994"/>
          </a:xfrm>
        </p:grpSpPr>
        <p:sp>
          <p:nvSpPr>
            <p:cNvPr id="6" name="Line Callout 1 (Accent Bar) 5"/>
            <p:cNvSpPr/>
            <p:nvPr/>
          </p:nvSpPr>
          <p:spPr>
            <a:xfrm>
              <a:off x="5105400" y="1981200"/>
              <a:ext cx="2971800" cy="990600"/>
            </a:xfrm>
            <a:prstGeom prst="accentCallout1">
              <a:avLst>
                <a:gd name="adj1" fmla="val 58750"/>
                <a:gd name="adj2" fmla="val -8333"/>
                <a:gd name="adj3" fmla="val 163270"/>
                <a:gd name="adj4" fmla="val -11012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Declaring identifier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5400000">
              <a:off x="1409700" y="3543300"/>
              <a:ext cx="838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C4EA-1513-4C2B-9175-F0F278A70B6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  <p:bldP spid="10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Example of Reading and Writing Files together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0" y="1447800"/>
            <a:ext cx="8686800" cy="5410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>
                <a:cs typeface="Times New Roman" pitchFamily="18" charset="0"/>
              </a:rPr>
              <a:t>#include &lt;</a:t>
            </a:r>
            <a:r>
              <a:rPr lang="en-US" sz="2400" dirty="0" err="1" smtClean="0">
                <a:cs typeface="Times New Roman" pitchFamily="18" charset="0"/>
              </a:rPr>
              <a:t>stdio.h</a:t>
            </a:r>
            <a:r>
              <a:rPr lang="en-US" sz="2400" dirty="0" smtClean="0">
                <a:cs typeface="Times New Roman" pitchFamily="18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>
                <a:cs typeface="Times New Roman" pitchFamily="18" charset="0"/>
              </a:rPr>
              <a:t>void main ( 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>
                <a:cs typeface="Times New Roman" pitchFamily="18" charset="0"/>
              </a:rPr>
              <a:t>   FILE *</a:t>
            </a:r>
            <a:r>
              <a:rPr lang="en-US" sz="2400" dirty="0" err="1" smtClean="0">
                <a:cs typeface="Times New Roman" pitchFamily="18" charset="0"/>
              </a:rPr>
              <a:t>outfile</a:t>
            </a:r>
            <a:r>
              <a:rPr lang="en-US" sz="2400" dirty="0" smtClean="0">
                <a:cs typeface="Times New Roman" pitchFamily="18" charset="0"/>
              </a:rPr>
              <a:t>, *</a:t>
            </a:r>
            <a:r>
              <a:rPr lang="en-US" sz="2400" dirty="0" err="1" smtClean="0">
                <a:cs typeface="Times New Roman" pitchFamily="18" charset="0"/>
              </a:rPr>
              <a:t>infile</a:t>
            </a:r>
            <a:r>
              <a:rPr lang="en-US" sz="2400" dirty="0" smtClean="0">
                <a:cs typeface="Times New Roman" pitchFamily="18" charset="0"/>
              </a:rPr>
              <a:t> 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>
                <a:cs typeface="Times New Roman" pitchFamily="18" charset="0"/>
              </a:rPr>
              <a:t>   </a:t>
            </a:r>
            <a:r>
              <a:rPr lang="en-US" sz="2400" dirty="0" err="1" smtClean="0">
                <a:cs typeface="Times New Roman" pitchFamily="18" charset="0"/>
              </a:rPr>
              <a:t>int</a:t>
            </a:r>
            <a:r>
              <a:rPr lang="en-US" sz="2400" dirty="0" smtClean="0">
                <a:cs typeface="Times New Roman" pitchFamily="18" charset="0"/>
              </a:rPr>
              <a:t> b = 5, f 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>
                <a:cs typeface="Times New Roman" pitchFamily="18" charset="0"/>
              </a:rPr>
              <a:t>   float a = 13.72, c = 6.68, e, g ;</a:t>
            </a:r>
          </a:p>
          <a:p>
            <a:pPr eaLnBrk="1" hangingPunct="1">
              <a:lnSpc>
                <a:spcPct val="50000"/>
              </a:lnSpc>
              <a:buFontTx/>
              <a:buNone/>
              <a:defRPr/>
            </a:pPr>
            <a:r>
              <a:rPr lang="en-US" sz="2400" dirty="0" smtClean="0">
                <a:cs typeface="Times New Roman" pitchFamily="18" charset="0"/>
              </a:rPr>
              <a:t>   </a:t>
            </a:r>
            <a:r>
              <a:rPr lang="en-US" sz="2400" dirty="0" err="1" smtClean="0">
                <a:cs typeface="Times New Roman" pitchFamily="18" charset="0"/>
              </a:rPr>
              <a:t>outfile</a:t>
            </a:r>
            <a:r>
              <a:rPr lang="en-US" sz="2400" dirty="0" smtClean="0">
                <a:cs typeface="Times New Roman" pitchFamily="18" charset="0"/>
              </a:rPr>
              <a:t> = </a:t>
            </a:r>
            <a:r>
              <a:rPr lang="en-US" sz="2400" dirty="0" err="1" smtClean="0">
                <a:cs typeface="Times New Roman" pitchFamily="18" charset="0"/>
              </a:rPr>
              <a:t>fopen</a:t>
            </a:r>
            <a:r>
              <a:rPr lang="en-US" sz="2400" dirty="0" smtClean="0">
                <a:cs typeface="Times New Roman" pitchFamily="18" charset="0"/>
              </a:rPr>
              <a:t> (“data.txt", "w") 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>
                <a:cs typeface="Times New Roman" pitchFamily="18" charset="0"/>
              </a:rPr>
              <a:t>   </a:t>
            </a:r>
            <a:r>
              <a:rPr lang="en-US" sz="2400" dirty="0" err="1" smtClean="0">
                <a:cs typeface="Times New Roman" pitchFamily="18" charset="0"/>
              </a:rPr>
              <a:t>fprintf</a:t>
            </a:r>
            <a:r>
              <a:rPr lang="en-US" sz="2400" dirty="0" smtClean="0">
                <a:cs typeface="Times New Roman" pitchFamily="18" charset="0"/>
              </a:rPr>
              <a:t> (</a:t>
            </a:r>
            <a:r>
              <a:rPr lang="en-US" sz="2400" dirty="0" err="1" smtClean="0">
                <a:cs typeface="Times New Roman" pitchFamily="18" charset="0"/>
              </a:rPr>
              <a:t>outfile</a:t>
            </a:r>
            <a:r>
              <a:rPr lang="en-US" sz="2400" dirty="0" smtClean="0">
                <a:cs typeface="Times New Roman" pitchFamily="18" charset="0"/>
              </a:rPr>
              <a:t>, “ %f %d %f ", a, b, c) 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>
                <a:cs typeface="Times New Roman" pitchFamily="18" charset="0"/>
              </a:rPr>
              <a:t>   </a:t>
            </a:r>
            <a:r>
              <a:rPr lang="en-US" sz="2400" dirty="0" err="1" smtClean="0">
                <a:cs typeface="Times New Roman" pitchFamily="18" charset="0"/>
              </a:rPr>
              <a:t>fclose</a:t>
            </a:r>
            <a:r>
              <a:rPr lang="en-US" sz="2400" dirty="0" smtClean="0">
                <a:cs typeface="Times New Roman" pitchFamily="18" charset="0"/>
              </a:rPr>
              <a:t> (</a:t>
            </a:r>
            <a:r>
              <a:rPr lang="en-US" sz="2400" dirty="0" err="1" smtClean="0">
                <a:cs typeface="Times New Roman" pitchFamily="18" charset="0"/>
              </a:rPr>
              <a:t>outfile</a:t>
            </a:r>
            <a:r>
              <a:rPr lang="en-US" sz="2400" dirty="0" smtClean="0">
                <a:cs typeface="Times New Roman" pitchFamily="18" charset="0"/>
              </a:rPr>
              <a:t>) 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>
                <a:cs typeface="Times New Roman" pitchFamily="18" charset="0"/>
              </a:rPr>
              <a:t>   </a:t>
            </a:r>
            <a:r>
              <a:rPr lang="en-US" sz="2400" dirty="0" err="1" smtClean="0">
                <a:cs typeface="Times New Roman" pitchFamily="18" charset="0"/>
              </a:rPr>
              <a:t>infile</a:t>
            </a:r>
            <a:r>
              <a:rPr lang="en-US" sz="2400" dirty="0" smtClean="0">
                <a:cs typeface="Times New Roman" pitchFamily="18" charset="0"/>
              </a:rPr>
              <a:t> = </a:t>
            </a:r>
            <a:r>
              <a:rPr lang="en-US" sz="2400" dirty="0" err="1" smtClean="0">
                <a:cs typeface="Times New Roman" pitchFamily="18" charset="0"/>
              </a:rPr>
              <a:t>fopen</a:t>
            </a:r>
            <a:r>
              <a:rPr lang="en-US" sz="2400" dirty="0" smtClean="0">
                <a:cs typeface="Times New Roman" pitchFamily="18" charset="0"/>
              </a:rPr>
              <a:t> (“data.txt", "r") 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>
                <a:cs typeface="Times New Roman" pitchFamily="18" charset="0"/>
              </a:rPr>
              <a:t>   </a:t>
            </a:r>
            <a:r>
              <a:rPr lang="en-US" sz="2400" dirty="0" err="1" smtClean="0">
                <a:cs typeface="Times New Roman" pitchFamily="18" charset="0"/>
              </a:rPr>
              <a:t>fscanf</a:t>
            </a:r>
            <a:r>
              <a:rPr lang="en-US" sz="2400" dirty="0" smtClean="0">
                <a:cs typeface="Times New Roman" pitchFamily="18" charset="0"/>
              </a:rPr>
              <a:t> (</a:t>
            </a:r>
            <a:r>
              <a:rPr lang="en-US" sz="2400" dirty="0" err="1" smtClean="0">
                <a:cs typeface="Times New Roman" pitchFamily="18" charset="0"/>
              </a:rPr>
              <a:t>infile</a:t>
            </a:r>
            <a:r>
              <a:rPr lang="en-US" sz="2400" dirty="0" smtClean="0">
                <a:cs typeface="Times New Roman" pitchFamily="18" charset="0"/>
              </a:rPr>
              <a:t>,"%f %d %f", &amp;e, &amp;f, &amp;g) 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>
                <a:cs typeface="Times New Roman" pitchFamily="18" charset="0"/>
              </a:rPr>
              <a:t>   </a:t>
            </a:r>
            <a:r>
              <a:rPr lang="en-US" sz="2400" dirty="0" err="1" smtClean="0">
                <a:cs typeface="Times New Roman" pitchFamily="18" charset="0"/>
              </a:rPr>
              <a:t>printf</a:t>
            </a:r>
            <a:r>
              <a:rPr lang="en-US" sz="2400" dirty="0" smtClean="0">
                <a:cs typeface="Times New Roman" pitchFamily="18" charset="0"/>
              </a:rPr>
              <a:t> (“ %f %d %f \n ", a, b, c) 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>
                <a:cs typeface="Times New Roman" pitchFamily="18" charset="0"/>
              </a:rPr>
              <a:t>   </a:t>
            </a:r>
            <a:r>
              <a:rPr lang="en-US" sz="2400" dirty="0" err="1" smtClean="0">
                <a:cs typeface="Times New Roman" pitchFamily="18" charset="0"/>
              </a:rPr>
              <a:t>printf</a:t>
            </a:r>
            <a:r>
              <a:rPr lang="en-US" sz="2400" dirty="0" smtClean="0">
                <a:cs typeface="Times New Roman" pitchFamily="18" charset="0"/>
              </a:rPr>
              <a:t> (“ %f %d %f \n ", e, f, g) 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>
                <a:cs typeface="Times New Roman" pitchFamily="18" charset="0"/>
              </a:rPr>
              <a:t>   </a:t>
            </a:r>
            <a:r>
              <a:rPr lang="en-US" sz="2400" dirty="0" err="1" smtClean="0">
                <a:cs typeface="Times New Roman" pitchFamily="18" charset="0"/>
              </a:rPr>
              <a:t>fclose</a:t>
            </a:r>
            <a:r>
              <a:rPr lang="en-US" sz="2400" dirty="0" smtClean="0">
                <a:cs typeface="Times New Roman" pitchFamily="18" charset="0"/>
              </a:rPr>
              <a:t>(</a:t>
            </a:r>
            <a:r>
              <a:rPr lang="en-US" sz="2400" dirty="0" err="1" smtClean="0">
                <a:cs typeface="Times New Roman" pitchFamily="18" charset="0"/>
              </a:rPr>
              <a:t>infile</a:t>
            </a:r>
            <a:r>
              <a:rPr lang="en-US" sz="2400" dirty="0" smtClean="0">
                <a:cs typeface="Times New Roman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</p:txBody>
      </p:sp>
      <p:grpSp>
        <p:nvGrpSpPr>
          <p:cNvPr id="2" name="Group 3"/>
          <p:cNvGrpSpPr/>
          <p:nvPr/>
        </p:nvGrpSpPr>
        <p:grpSpPr>
          <a:xfrm>
            <a:off x="3886200" y="1524000"/>
            <a:ext cx="4267200" cy="1676400"/>
            <a:chOff x="1828006" y="1981200"/>
            <a:chExt cx="6249194" cy="1981994"/>
          </a:xfrm>
        </p:grpSpPr>
        <p:sp>
          <p:nvSpPr>
            <p:cNvPr id="5" name="Line Callout 1 (Accent Bar) 4"/>
            <p:cNvSpPr/>
            <p:nvPr/>
          </p:nvSpPr>
          <p:spPr>
            <a:xfrm>
              <a:off x="5105400" y="1981200"/>
              <a:ext cx="2971800" cy="990600"/>
            </a:xfrm>
            <a:prstGeom prst="accentCallout1">
              <a:avLst>
                <a:gd name="adj1" fmla="val 58750"/>
                <a:gd name="adj2" fmla="val -8333"/>
                <a:gd name="adj3" fmla="val 163270"/>
                <a:gd name="adj4" fmla="val -11012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Declaring identifier</a:t>
              </a:r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5400000">
              <a:off x="1409700" y="3543300"/>
              <a:ext cx="838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Line Callout 1 (Accent Bar) 9"/>
          <p:cNvSpPr/>
          <p:nvPr/>
        </p:nvSpPr>
        <p:spPr>
          <a:xfrm>
            <a:off x="6172200" y="2514600"/>
            <a:ext cx="2438400" cy="685800"/>
          </a:xfrm>
          <a:prstGeom prst="accentCallout1">
            <a:avLst>
              <a:gd name="adj1" fmla="val 52083"/>
              <a:gd name="adj2" fmla="val -8333"/>
              <a:gd name="adj3" fmla="val 168740"/>
              <a:gd name="adj4" fmla="val -7725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Opening  a file in write mode</a:t>
            </a:r>
            <a:endParaRPr lang="en-US" dirty="0"/>
          </a:p>
        </p:txBody>
      </p:sp>
      <p:sp>
        <p:nvSpPr>
          <p:cNvPr id="11" name="Line Callout 1 (Accent Bar) 10"/>
          <p:cNvSpPr/>
          <p:nvPr/>
        </p:nvSpPr>
        <p:spPr>
          <a:xfrm>
            <a:off x="6172200" y="3429000"/>
            <a:ext cx="2667000" cy="609600"/>
          </a:xfrm>
          <a:prstGeom prst="accentCallout1">
            <a:avLst>
              <a:gd name="adj1" fmla="val 51250"/>
              <a:gd name="adj2" fmla="val -8904"/>
              <a:gd name="adj3" fmla="val 103462"/>
              <a:gd name="adj4" fmla="val -5124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Writing formatted text to the file ‘data.txt’ </a:t>
            </a:r>
            <a:endParaRPr lang="en-US" dirty="0"/>
          </a:p>
        </p:txBody>
      </p:sp>
      <p:sp>
        <p:nvSpPr>
          <p:cNvPr id="12" name="Line Callout 1 (Accent Bar) 11"/>
          <p:cNvSpPr/>
          <p:nvPr/>
        </p:nvSpPr>
        <p:spPr>
          <a:xfrm>
            <a:off x="6172200" y="4191000"/>
            <a:ext cx="2667000" cy="609600"/>
          </a:xfrm>
          <a:prstGeom prst="accentCallout1">
            <a:avLst>
              <a:gd name="adj1" fmla="val 53750"/>
              <a:gd name="adj2" fmla="val -7762"/>
              <a:gd name="adj3" fmla="val 40962"/>
              <a:gd name="adj4" fmla="val -14324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Closing </a:t>
            </a:r>
            <a:r>
              <a:rPr lang="en-US" dirty="0" err="1" smtClean="0"/>
              <a:t>outfile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3" name="Line Callout 1 (Accent Bar) 12"/>
          <p:cNvSpPr/>
          <p:nvPr/>
        </p:nvSpPr>
        <p:spPr>
          <a:xfrm>
            <a:off x="6172200" y="4953000"/>
            <a:ext cx="2667000" cy="609600"/>
          </a:xfrm>
          <a:prstGeom prst="accentCallout1">
            <a:avLst>
              <a:gd name="adj1" fmla="val 51250"/>
              <a:gd name="adj2" fmla="val -7762"/>
              <a:gd name="adj3" fmla="val -21538"/>
              <a:gd name="adj4" fmla="val -7352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Opening the file in read mode  ‘data.txt’ </a:t>
            </a:r>
            <a:endParaRPr lang="en-US" dirty="0"/>
          </a:p>
        </p:txBody>
      </p:sp>
      <p:sp>
        <p:nvSpPr>
          <p:cNvPr id="14" name="Line Callout 1 (Accent Bar) 13"/>
          <p:cNvSpPr/>
          <p:nvPr/>
        </p:nvSpPr>
        <p:spPr>
          <a:xfrm>
            <a:off x="6172200" y="5638800"/>
            <a:ext cx="2667000" cy="609600"/>
          </a:xfrm>
          <a:prstGeom prst="accentCallout1">
            <a:avLst>
              <a:gd name="adj1" fmla="val 38750"/>
              <a:gd name="adj2" fmla="val -8333"/>
              <a:gd name="adj3" fmla="val -61538"/>
              <a:gd name="adj4" fmla="val -5067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Reading formatted text from the file ‘data.txt’ </a:t>
            </a:r>
            <a:endParaRPr lang="en-US" dirty="0"/>
          </a:p>
        </p:txBody>
      </p:sp>
      <p:sp>
        <p:nvSpPr>
          <p:cNvPr id="15" name="Line Callout 1 (Accent Bar) 14"/>
          <p:cNvSpPr/>
          <p:nvPr/>
        </p:nvSpPr>
        <p:spPr>
          <a:xfrm>
            <a:off x="6172200" y="6324600"/>
            <a:ext cx="2667000" cy="609600"/>
          </a:xfrm>
          <a:prstGeom prst="accentCallout1">
            <a:avLst>
              <a:gd name="adj1" fmla="val 18750"/>
              <a:gd name="adj2" fmla="val -8333"/>
              <a:gd name="adj3" fmla="val -9038"/>
              <a:gd name="adj4" fmla="val -15695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Closing </a:t>
            </a:r>
            <a:r>
              <a:rPr lang="en-US" dirty="0" err="1" smtClean="0"/>
              <a:t>infile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C4EA-1513-4C2B-9175-F0F278A70B6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16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16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16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16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16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11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11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11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11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11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11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11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11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11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11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End of File(EOF)	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sz="4000" dirty="0" smtClean="0"/>
              <a:t>EOF indicates "end of file".</a:t>
            </a:r>
          </a:p>
          <a:p>
            <a:pPr>
              <a:lnSpc>
                <a:spcPct val="80000"/>
              </a:lnSpc>
              <a:defRPr/>
            </a:pPr>
            <a:r>
              <a:rPr lang="en-US" sz="4000" dirty="0" smtClean="0"/>
              <a:t>The value of EOF is -1.</a:t>
            </a:r>
          </a:p>
          <a:p>
            <a:pPr>
              <a:lnSpc>
                <a:spcPct val="80000"/>
              </a:lnSpc>
              <a:defRPr/>
            </a:pPr>
            <a:r>
              <a:rPr lang="en-US" sz="4000" dirty="0" smtClean="0"/>
              <a:t>If you're typing at the terminal and you want to provoke an end-of-file, use CTRL-D (</a:t>
            </a:r>
            <a:r>
              <a:rPr lang="en-US" sz="4000" dirty="0" err="1" smtClean="0"/>
              <a:t>unix</a:t>
            </a:r>
            <a:r>
              <a:rPr lang="en-US" sz="4000" dirty="0" smtClean="0"/>
              <a:t>-style systems) or CTRL-Z (Windows). Then after all the input has been read, </a:t>
            </a:r>
            <a:r>
              <a:rPr lang="en-US" sz="4000" dirty="0" err="1" smtClean="0"/>
              <a:t>getc</a:t>
            </a:r>
            <a:r>
              <a:rPr lang="en-US" sz="4000" dirty="0" smtClean="0"/>
              <a:t>() will return EOF, and hence </a:t>
            </a:r>
            <a:r>
              <a:rPr lang="en-US" sz="4000" dirty="0" err="1" smtClean="0">
                <a:solidFill>
                  <a:srgbClr val="0000FF"/>
                </a:solidFill>
              </a:rPr>
              <a:t>getc</a:t>
            </a:r>
            <a:r>
              <a:rPr lang="en-US" sz="4000" dirty="0" smtClean="0">
                <a:solidFill>
                  <a:srgbClr val="0000FF"/>
                </a:solidFill>
              </a:rPr>
              <a:t>() != EOF</a:t>
            </a:r>
            <a:r>
              <a:rPr lang="en-US" sz="4000" dirty="0" smtClean="0"/>
              <a:t> will be false, and the loop will terminate.</a:t>
            </a:r>
          </a:p>
          <a:p>
            <a:pPr>
              <a:lnSpc>
                <a:spcPct val="80000"/>
              </a:lnSpc>
              <a:defRPr/>
            </a:pPr>
            <a:r>
              <a:rPr lang="en-US" sz="4000" dirty="0" smtClean="0"/>
              <a:t>A function </a:t>
            </a:r>
            <a:r>
              <a:rPr lang="en-US" sz="4000" dirty="0" err="1" smtClean="0">
                <a:solidFill>
                  <a:srgbClr val="0000FF"/>
                </a:solidFill>
              </a:rPr>
              <a:t>feof</a:t>
            </a:r>
            <a:r>
              <a:rPr lang="en-US" sz="4000" dirty="0" smtClean="0">
                <a:solidFill>
                  <a:srgbClr val="0000FF"/>
                </a:solidFill>
              </a:rPr>
              <a:t>(</a:t>
            </a:r>
            <a:r>
              <a:rPr lang="en-US" sz="4000" dirty="0" err="1" smtClean="0">
                <a:solidFill>
                  <a:srgbClr val="0000FF"/>
                </a:solidFill>
              </a:rPr>
              <a:t>fileData</a:t>
            </a:r>
            <a:r>
              <a:rPr lang="en-US" sz="4000" dirty="0" smtClean="0">
                <a:solidFill>
                  <a:srgbClr val="0000FF"/>
                </a:solidFill>
              </a:rPr>
              <a:t>)</a:t>
            </a:r>
            <a:r>
              <a:rPr lang="en-US" sz="4000" dirty="0" smtClean="0"/>
              <a:t> can also be used to read till end of the file.</a:t>
            </a:r>
          </a:p>
          <a:p>
            <a:pPr>
              <a:lnSpc>
                <a:spcPct val="80000"/>
              </a:lnSpc>
              <a:buNone/>
              <a:defRPr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/>
              <a:t>		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C4EA-1513-4C2B-9175-F0F278A70B6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of EOF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GB" sz="8000" dirty="0" smtClean="0"/>
              <a:t>#include &lt;</a:t>
            </a:r>
            <a:r>
              <a:rPr lang="en-GB" sz="8000" dirty="0" err="1" smtClean="0"/>
              <a:t>stdio.h</a:t>
            </a:r>
            <a:r>
              <a:rPr lang="en-GB" sz="8000" dirty="0" smtClean="0"/>
              <a:t>&gt;</a:t>
            </a:r>
            <a:endParaRPr lang="en-US" sz="8000" dirty="0" smtClean="0"/>
          </a:p>
          <a:p>
            <a:pPr>
              <a:buNone/>
            </a:pPr>
            <a:r>
              <a:rPr lang="en-GB" sz="8000" dirty="0" smtClean="0"/>
              <a:t> </a:t>
            </a:r>
            <a:endParaRPr lang="en-US" sz="8000" dirty="0" smtClean="0"/>
          </a:p>
          <a:p>
            <a:pPr>
              <a:buNone/>
            </a:pPr>
            <a:r>
              <a:rPr lang="en-GB" sz="8000" dirty="0" smtClean="0"/>
              <a:t>void main() </a:t>
            </a:r>
            <a:endParaRPr lang="en-US" sz="8000" dirty="0" smtClean="0"/>
          </a:p>
          <a:p>
            <a:pPr>
              <a:buNone/>
            </a:pPr>
            <a:r>
              <a:rPr lang="en-GB" sz="8000" dirty="0" smtClean="0"/>
              <a:t>{ </a:t>
            </a:r>
            <a:endParaRPr lang="en-US" sz="8000" dirty="0" smtClean="0"/>
          </a:p>
          <a:p>
            <a:pPr>
              <a:buNone/>
            </a:pPr>
            <a:r>
              <a:rPr lang="en-GB" sz="8000" dirty="0" smtClean="0"/>
              <a:t>	FILE  *</a:t>
            </a:r>
            <a:r>
              <a:rPr lang="en-GB" sz="8000" dirty="0" err="1" smtClean="0"/>
              <a:t>fileData</a:t>
            </a:r>
            <a:r>
              <a:rPr lang="en-GB" sz="8000" dirty="0" smtClean="0"/>
              <a:t>; </a:t>
            </a:r>
            <a:endParaRPr lang="en-US" sz="8000" dirty="0" smtClean="0"/>
          </a:p>
          <a:p>
            <a:pPr>
              <a:buNone/>
            </a:pPr>
            <a:r>
              <a:rPr lang="en-GB" sz="8000" dirty="0" smtClean="0"/>
              <a:t>	</a:t>
            </a:r>
            <a:r>
              <a:rPr lang="en-GB" sz="8000" dirty="0" err="1" smtClean="0"/>
              <a:t>int</a:t>
            </a:r>
            <a:r>
              <a:rPr lang="en-GB" sz="8000" dirty="0" smtClean="0"/>
              <a:t> c ; </a:t>
            </a:r>
            <a:endParaRPr lang="en-US" sz="8000" dirty="0" smtClean="0"/>
          </a:p>
          <a:p>
            <a:pPr>
              <a:buNone/>
            </a:pPr>
            <a:r>
              <a:rPr lang="en-GB" sz="8000" dirty="0" smtClean="0"/>
              <a:t>	char filename[40] ;</a:t>
            </a:r>
            <a:endParaRPr lang="en-US" sz="8000" dirty="0" smtClean="0"/>
          </a:p>
          <a:p>
            <a:pPr>
              <a:buNone/>
            </a:pPr>
            <a:r>
              <a:rPr lang="en-GB" sz="8000" dirty="0" smtClean="0"/>
              <a:t> 	</a:t>
            </a:r>
            <a:r>
              <a:rPr lang="en-GB" sz="8000" dirty="0" err="1" smtClean="0"/>
              <a:t>printf</a:t>
            </a:r>
            <a:r>
              <a:rPr lang="en-GB" sz="8000" dirty="0" smtClean="0"/>
              <a:t>(“Enter file to be displayed: “);</a:t>
            </a:r>
            <a:endParaRPr lang="en-US" sz="8000" dirty="0" smtClean="0"/>
          </a:p>
          <a:p>
            <a:pPr>
              <a:buNone/>
            </a:pPr>
            <a:r>
              <a:rPr lang="en-GB" sz="8000" dirty="0" smtClean="0"/>
              <a:t>	gets( filename ) ;</a:t>
            </a:r>
            <a:endParaRPr lang="en-US" sz="8000" dirty="0" smtClean="0"/>
          </a:p>
          <a:p>
            <a:pPr>
              <a:buNone/>
            </a:pPr>
            <a:r>
              <a:rPr lang="en-GB" sz="8000" dirty="0" smtClean="0"/>
              <a:t> 	</a:t>
            </a:r>
            <a:r>
              <a:rPr lang="en-GB" sz="8000" dirty="0" err="1" smtClean="0"/>
              <a:t>fileData</a:t>
            </a:r>
            <a:r>
              <a:rPr lang="en-GB" sz="8000" dirty="0" smtClean="0"/>
              <a:t> = </a:t>
            </a:r>
            <a:r>
              <a:rPr lang="en-GB" sz="8000" dirty="0" err="1" smtClean="0"/>
              <a:t>fopen</a:t>
            </a:r>
            <a:r>
              <a:rPr lang="en-GB" sz="8000" dirty="0" smtClean="0"/>
              <a:t>( filename, “r”);  </a:t>
            </a:r>
            <a:endParaRPr lang="en-US" sz="8000" dirty="0" smtClean="0"/>
          </a:p>
          <a:p>
            <a:pPr>
              <a:buNone/>
            </a:pPr>
            <a:r>
              <a:rPr lang="en-GB" sz="8000" dirty="0" smtClean="0"/>
              <a:t> 	c = </a:t>
            </a:r>
            <a:r>
              <a:rPr lang="en-GB" sz="8000" dirty="0" err="1" smtClean="0"/>
              <a:t>getc</a:t>
            </a:r>
            <a:r>
              <a:rPr lang="en-GB" sz="8000" dirty="0" smtClean="0"/>
              <a:t>( </a:t>
            </a:r>
            <a:r>
              <a:rPr lang="en-GB" sz="8000" dirty="0" err="1" smtClean="0"/>
              <a:t>fileData</a:t>
            </a:r>
            <a:r>
              <a:rPr lang="en-GB" sz="8000" dirty="0" smtClean="0"/>
              <a:t> ) ; 		 </a:t>
            </a:r>
            <a:endParaRPr lang="en-US" sz="8000" dirty="0" smtClean="0"/>
          </a:p>
          <a:p>
            <a:pPr>
              <a:buNone/>
            </a:pPr>
            <a:r>
              <a:rPr lang="en-GB" sz="8000" dirty="0" smtClean="0"/>
              <a:t> 	while (  c != EOF ) </a:t>
            </a:r>
            <a:endParaRPr lang="en-US" sz="8000" dirty="0" smtClean="0"/>
          </a:p>
          <a:p>
            <a:pPr>
              <a:buNone/>
            </a:pPr>
            <a:r>
              <a:rPr lang="en-GB" sz="8000" dirty="0" smtClean="0"/>
              <a:t>	{</a:t>
            </a:r>
            <a:endParaRPr lang="en-US" sz="8000" dirty="0" smtClean="0"/>
          </a:p>
          <a:p>
            <a:pPr>
              <a:buNone/>
            </a:pPr>
            <a:r>
              <a:rPr lang="en-GB" sz="8000" dirty="0" smtClean="0"/>
              <a:t>		</a:t>
            </a:r>
            <a:r>
              <a:rPr lang="en-GB" sz="8000" dirty="0" err="1" smtClean="0"/>
              <a:t>putchar</a:t>
            </a:r>
            <a:r>
              <a:rPr lang="en-GB" sz="8000" dirty="0" smtClean="0"/>
              <a:t>(c);		</a:t>
            </a:r>
            <a:endParaRPr lang="en-US" sz="8000" dirty="0" smtClean="0"/>
          </a:p>
          <a:p>
            <a:pPr>
              <a:buNone/>
            </a:pPr>
            <a:r>
              <a:rPr lang="en-GB" sz="8000" dirty="0" smtClean="0"/>
              <a:t>		c = </a:t>
            </a:r>
            <a:r>
              <a:rPr lang="en-GB" sz="8000" dirty="0" err="1" smtClean="0"/>
              <a:t>getc</a:t>
            </a:r>
            <a:r>
              <a:rPr lang="en-GB" sz="8000" dirty="0" smtClean="0"/>
              <a:t> ( </a:t>
            </a:r>
            <a:r>
              <a:rPr lang="en-GB" sz="8000" dirty="0" err="1" smtClean="0"/>
              <a:t>fileData</a:t>
            </a:r>
            <a:r>
              <a:rPr lang="en-GB" sz="8000" dirty="0" smtClean="0"/>
              <a:t> ); 	</a:t>
            </a:r>
            <a:endParaRPr lang="en-US" sz="8000" dirty="0" smtClean="0"/>
          </a:p>
          <a:p>
            <a:pPr>
              <a:buNone/>
            </a:pPr>
            <a:r>
              <a:rPr lang="en-GB" sz="8000" dirty="0" smtClean="0"/>
              <a:t>	}</a:t>
            </a:r>
            <a:endParaRPr lang="en-US" sz="8000" dirty="0" smtClean="0"/>
          </a:p>
          <a:p>
            <a:pPr>
              <a:buNone/>
            </a:pPr>
            <a:r>
              <a:rPr lang="en-GB" sz="8000" dirty="0" smtClean="0"/>
              <a:t> </a:t>
            </a:r>
            <a:endParaRPr lang="en-US" sz="8000" dirty="0" smtClean="0"/>
          </a:p>
          <a:p>
            <a:pPr>
              <a:buNone/>
            </a:pPr>
            <a:r>
              <a:rPr lang="en-GB" sz="8000" dirty="0" smtClean="0"/>
              <a:t>	</a:t>
            </a:r>
            <a:r>
              <a:rPr lang="en-GB" sz="8000" dirty="0" err="1" smtClean="0"/>
              <a:t>fclose</a:t>
            </a:r>
            <a:r>
              <a:rPr lang="en-GB" sz="8000" dirty="0" smtClean="0"/>
              <a:t>( </a:t>
            </a:r>
            <a:r>
              <a:rPr lang="en-GB" sz="8000" dirty="0" err="1" smtClean="0"/>
              <a:t>fileData</a:t>
            </a:r>
            <a:r>
              <a:rPr lang="en-GB" sz="8000" dirty="0" smtClean="0"/>
              <a:t> ); </a:t>
            </a:r>
            <a:endParaRPr lang="en-US" sz="8000" dirty="0" smtClean="0"/>
          </a:p>
          <a:p>
            <a:pPr>
              <a:buNone/>
            </a:pPr>
            <a:r>
              <a:rPr lang="en-GB" sz="8000" dirty="0" smtClean="0"/>
              <a:t>}</a:t>
            </a:r>
            <a:endParaRPr lang="en-US" sz="8000" dirty="0" smtClean="0"/>
          </a:p>
          <a:p>
            <a:pPr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00" y="2438400"/>
            <a:ext cx="5257800" cy="2819400"/>
            <a:chOff x="1828006" y="1981200"/>
            <a:chExt cx="6249194" cy="1981994"/>
          </a:xfrm>
        </p:grpSpPr>
        <p:sp>
          <p:nvSpPr>
            <p:cNvPr id="5" name="Line Callout 1 (Accent Bar) 4"/>
            <p:cNvSpPr/>
            <p:nvPr/>
          </p:nvSpPr>
          <p:spPr>
            <a:xfrm>
              <a:off x="5105400" y="1981200"/>
              <a:ext cx="2971800" cy="990600"/>
            </a:xfrm>
            <a:prstGeom prst="accentCallout1">
              <a:avLst>
                <a:gd name="adj1" fmla="val 58750"/>
                <a:gd name="adj2" fmla="val -8333"/>
                <a:gd name="adj3" fmla="val 163270"/>
                <a:gd name="adj4" fmla="val -11012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Loop to terminate with EOF or -1</a:t>
              </a:r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5400000">
              <a:off x="1409700" y="3543300"/>
              <a:ext cx="838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C4EA-1513-4C2B-9175-F0F278A70B6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Use of </a:t>
            </a:r>
            <a:r>
              <a:rPr lang="en-US" dirty="0" err="1" smtClean="0"/>
              <a:t>feof</a:t>
            </a:r>
            <a:r>
              <a:rPr lang="en-US" dirty="0" smtClean="0"/>
              <a:t>()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#include &lt;</a:t>
            </a:r>
            <a:r>
              <a:rPr lang="en-US" sz="2000" dirty="0" err="1" smtClean="0"/>
              <a:t>stdio.h</a:t>
            </a:r>
            <a:r>
              <a:rPr lang="en-US" sz="2000" dirty="0" smtClean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#include&lt;</a:t>
            </a:r>
            <a:r>
              <a:rPr lang="en-US" sz="2000" dirty="0" err="1" smtClean="0"/>
              <a:t>conio.h</a:t>
            </a:r>
            <a:r>
              <a:rPr lang="en-US" sz="2000" dirty="0" smtClean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void main()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char </a:t>
            </a:r>
            <a:r>
              <a:rPr lang="en-US" sz="2000" dirty="0" err="1" smtClean="0"/>
              <a:t>ch</a:t>
            </a:r>
            <a:r>
              <a:rPr lang="en-US" sz="2000" dirty="0" smtClean="0"/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FILE *</a:t>
            </a:r>
            <a:r>
              <a:rPr lang="en-US" sz="2000" dirty="0" err="1" smtClean="0"/>
              <a:t>fileData</a:t>
            </a:r>
            <a:r>
              <a:rPr lang="en-US" sz="2000" dirty="0" smtClean="0"/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err="1" smtClean="0"/>
              <a:t>clrscr</a:t>
            </a:r>
            <a:r>
              <a:rPr lang="en-US" sz="2000" dirty="0" smtClean="0"/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err="1" smtClean="0"/>
              <a:t>fp</a:t>
            </a:r>
            <a:r>
              <a:rPr lang="en-US" sz="2000" dirty="0" smtClean="0"/>
              <a:t>=</a:t>
            </a:r>
            <a:r>
              <a:rPr lang="en-US" sz="2000" dirty="0" err="1" smtClean="0"/>
              <a:t>fopen</a:t>
            </a:r>
            <a:r>
              <a:rPr lang="en-US" sz="2000" dirty="0" smtClean="0"/>
              <a:t>(“</a:t>
            </a:r>
            <a:r>
              <a:rPr lang="en-US" sz="2000" dirty="0" err="1" smtClean="0"/>
              <a:t>test.txt","r</a:t>
            </a:r>
            <a:r>
              <a:rPr lang="en-US" sz="2000" dirty="0" smtClean="0"/>
              <a:t>");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while(!</a:t>
            </a:r>
            <a:r>
              <a:rPr lang="en-US" sz="2000" dirty="0" err="1" smtClean="0"/>
              <a:t>feof</a:t>
            </a:r>
            <a:r>
              <a:rPr lang="en-US" sz="2000" dirty="0" smtClean="0"/>
              <a:t>(</a:t>
            </a:r>
            <a:r>
              <a:rPr lang="en-US" sz="2000" dirty="0" err="1" smtClean="0"/>
              <a:t>fp</a:t>
            </a:r>
            <a:r>
              <a:rPr lang="en-US" sz="2000" dirty="0" smtClean="0"/>
              <a:t>))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err="1" smtClean="0"/>
              <a:t>ch</a:t>
            </a:r>
            <a:r>
              <a:rPr lang="en-US" sz="2000" dirty="0" smtClean="0"/>
              <a:t>=</a:t>
            </a:r>
            <a:r>
              <a:rPr lang="en-US" sz="2000" dirty="0" err="1" smtClean="0"/>
              <a:t>getc</a:t>
            </a:r>
            <a:r>
              <a:rPr lang="en-US" sz="2000" dirty="0" smtClean="0"/>
              <a:t>(</a:t>
            </a:r>
            <a:r>
              <a:rPr lang="en-US" sz="2000" dirty="0" err="1" smtClean="0"/>
              <a:t>fp</a:t>
            </a:r>
            <a:r>
              <a:rPr lang="en-US" sz="2000" dirty="0" smtClean="0"/>
              <a:t>);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err="1" smtClean="0"/>
              <a:t>printf</a:t>
            </a:r>
            <a:r>
              <a:rPr lang="en-US" sz="2000" dirty="0" smtClean="0"/>
              <a:t>("\</a:t>
            </a:r>
            <a:r>
              <a:rPr lang="en-US" sz="2000" dirty="0" err="1" smtClean="0"/>
              <a:t>n%c",ch</a:t>
            </a:r>
            <a:r>
              <a:rPr lang="en-US" sz="2000" dirty="0" smtClean="0"/>
              <a:t>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err="1" smtClean="0"/>
              <a:t>getch</a:t>
            </a:r>
            <a:r>
              <a:rPr lang="en-US" sz="2000" dirty="0" smtClean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sz="24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429000" y="2286000"/>
            <a:ext cx="5257800" cy="2819400"/>
            <a:chOff x="1828006" y="1981200"/>
            <a:chExt cx="6249194" cy="1981994"/>
          </a:xfrm>
        </p:grpSpPr>
        <p:sp>
          <p:nvSpPr>
            <p:cNvPr id="5" name="Line Callout 1 (Accent Bar) 4"/>
            <p:cNvSpPr/>
            <p:nvPr/>
          </p:nvSpPr>
          <p:spPr>
            <a:xfrm>
              <a:off x="5105400" y="1981200"/>
              <a:ext cx="2971800" cy="990600"/>
            </a:xfrm>
            <a:prstGeom prst="accentCallout1">
              <a:avLst>
                <a:gd name="adj1" fmla="val 58750"/>
                <a:gd name="adj2" fmla="val -8333"/>
                <a:gd name="adj3" fmla="val 163270"/>
                <a:gd name="adj4" fmla="val -11012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Loop to </a:t>
              </a:r>
              <a:r>
                <a:rPr lang="en-US" dirty="0" err="1" smtClean="0"/>
                <a:t>terminats</a:t>
              </a:r>
              <a:r>
                <a:rPr lang="en-US" dirty="0" smtClean="0"/>
                <a:t> with </a:t>
              </a:r>
              <a:r>
                <a:rPr lang="en-US" dirty="0" err="1" smtClean="0"/>
                <a:t>feof</a:t>
              </a:r>
              <a:r>
                <a:rPr lang="en-US" dirty="0" smtClean="0"/>
                <a:t> ()</a:t>
              </a:r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5400000">
              <a:off x="1409700" y="3543300"/>
              <a:ext cx="838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C4EA-1513-4C2B-9175-F0F278A70B6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77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77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77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77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77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7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7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7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7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7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17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17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7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7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7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7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7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17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17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7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77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177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177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77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77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177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177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177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177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77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and write block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and writes block of data from/to stream.</a:t>
            </a:r>
          </a:p>
          <a:p>
            <a:r>
              <a:rPr lang="en-US" dirty="0" smtClean="0"/>
              <a:t>Arrays are used to store the block of data to write or read.</a:t>
            </a:r>
          </a:p>
          <a:p>
            <a:r>
              <a:rPr lang="en-US" dirty="0" smtClean="0"/>
              <a:t>It uses binary stream to read and write data to a file.</a:t>
            </a:r>
          </a:p>
          <a:p>
            <a:r>
              <a:rPr lang="en-US" dirty="0" smtClean="0"/>
              <a:t>Functions used in read and write block of data in form of bytes are:</a:t>
            </a:r>
          </a:p>
          <a:p>
            <a:pPr lvl="1"/>
            <a:r>
              <a:rPr lang="en-US" dirty="0" err="1" smtClean="0"/>
              <a:t>fwrite</a:t>
            </a:r>
            <a:r>
              <a:rPr lang="en-US" dirty="0" smtClean="0"/>
              <a:t>() – Writes block of data to file.</a:t>
            </a:r>
          </a:p>
          <a:p>
            <a:pPr lvl="1"/>
            <a:r>
              <a:rPr lang="en-US" dirty="0" err="1" smtClean="0"/>
              <a:t>fread</a:t>
            </a:r>
            <a:r>
              <a:rPr lang="en-US" dirty="0" smtClean="0"/>
              <a:t>() – Reads block of from file.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C4EA-1513-4C2B-9175-F0F278A70B6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fwrite</a:t>
            </a:r>
            <a:r>
              <a:rPr lang="en-US" dirty="0" smtClean="0"/>
              <a:t>()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0" y="685800"/>
            <a:ext cx="9144000" cy="5791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Declaration: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solidFill>
                  <a:srgbClr val="006600"/>
                </a:solidFill>
              </a:rPr>
              <a:t>   </a:t>
            </a:r>
            <a:r>
              <a:rPr lang="en-US" sz="2000" dirty="0" err="1" smtClean="0">
                <a:solidFill>
                  <a:srgbClr val="0066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size_t</a:t>
            </a:r>
            <a:r>
              <a:rPr lang="en-US" sz="2000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rgbClr val="0066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fwrite</a:t>
            </a:r>
            <a:r>
              <a:rPr lang="en-US" sz="2000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(const void *</a:t>
            </a:r>
            <a:r>
              <a:rPr lang="en-US" sz="2000" dirty="0" err="1" smtClean="0">
                <a:solidFill>
                  <a:srgbClr val="0066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ptr</a:t>
            </a:r>
            <a:r>
              <a:rPr lang="en-US" sz="2000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, </a:t>
            </a:r>
            <a:r>
              <a:rPr lang="en-US" sz="2000" dirty="0" err="1" smtClean="0">
                <a:solidFill>
                  <a:srgbClr val="0066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size_t</a:t>
            </a:r>
            <a:r>
              <a:rPr lang="en-US" sz="2000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size, </a:t>
            </a:r>
            <a:r>
              <a:rPr lang="en-US" sz="2000" dirty="0" err="1" smtClean="0">
                <a:solidFill>
                  <a:srgbClr val="0066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size_t</a:t>
            </a:r>
            <a:r>
              <a:rPr lang="en-US" sz="2000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n, FILE*stream);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>
              <a:solidFill>
                <a:srgbClr val="0066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80000"/>
              </a:lnSpc>
              <a:defRPr/>
            </a:pPr>
            <a:r>
              <a:rPr lang="en-US" sz="2000" dirty="0" smtClean="0"/>
              <a:t>Writes an array of </a:t>
            </a:r>
            <a:r>
              <a:rPr lang="en-US" sz="2000" b="1" i="1" dirty="0" smtClean="0"/>
              <a:t>n</a:t>
            </a:r>
            <a:r>
              <a:rPr lang="en-US" sz="2000" dirty="0" smtClean="0"/>
              <a:t> elements, each one with a size of </a:t>
            </a:r>
            <a:r>
              <a:rPr lang="en-US" sz="2000" b="1" i="1" dirty="0" smtClean="0"/>
              <a:t>size</a:t>
            </a:r>
            <a:r>
              <a:rPr lang="en-US" sz="2000" dirty="0" smtClean="0"/>
              <a:t> bytes, from the block of memory pointed by </a:t>
            </a:r>
            <a:r>
              <a:rPr lang="en-US" sz="2000" b="1" i="1" dirty="0" err="1" smtClean="0"/>
              <a:t>ptr</a:t>
            </a:r>
            <a:r>
              <a:rPr lang="en-US" sz="2000" dirty="0" smtClean="0"/>
              <a:t> to the current position in the </a:t>
            </a:r>
            <a:r>
              <a:rPr lang="en-US" sz="2000" b="1" i="1" dirty="0" smtClean="0"/>
              <a:t>stream</a:t>
            </a:r>
            <a:r>
              <a:rPr lang="en-US" sz="2000" dirty="0" smtClean="0"/>
              <a:t>.</a:t>
            </a:r>
          </a:p>
          <a:p>
            <a:pPr>
              <a:lnSpc>
                <a:spcPct val="80000"/>
              </a:lnSpc>
              <a:defRPr/>
            </a:pPr>
            <a:r>
              <a:rPr lang="en-US" sz="2000" dirty="0" smtClean="0"/>
              <a:t>The </a:t>
            </a:r>
            <a:r>
              <a:rPr lang="en-US" sz="2000" i="1" dirty="0" smtClean="0"/>
              <a:t>position indicator</a:t>
            </a:r>
            <a:r>
              <a:rPr lang="en-US" sz="2000" dirty="0" smtClean="0"/>
              <a:t> of the stream is advanced by the total number of bytes written.</a:t>
            </a:r>
          </a:p>
          <a:p>
            <a:pPr>
              <a:lnSpc>
                <a:spcPct val="80000"/>
              </a:lnSpc>
              <a:defRPr/>
            </a:pPr>
            <a:r>
              <a:rPr lang="en-US" sz="2000" dirty="0" smtClean="0"/>
              <a:t>Writes them sequentially to </a:t>
            </a:r>
            <a:r>
              <a:rPr lang="en-US" sz="2000" i="1" dirty="0" smtClean="0"/>
              <a:t>stream as bytes.</a:t>
            </a:r>
            <a:endParaRPr lang="en-US" sz="2000" dirty="0" smtClean="0"/>
          </a:p>
          <a:p>
            <a:pPr>
              <a:lnSpc>
                <a:spcPct val="80000"/>
              </a:lnSpc>
              <a:defRPr/>
            </a:pPr>
            <a:endParaRPr lang="en-US" sz="2000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 </a:t>
            </a:r>
            <a:r>
              <a:rPr lang="en-US" sz="2000" dirty="0" err="1" smtClean="0"/>
              <a:t>fwrite</a:t>
            </a:r>
            <a:r>
              <a:rPr lang="en-US" sz="2000" dirty="0" smtClean="0"/>
              <a:t> appends a specified number of equal-sized data items to an output file.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  </a:t>
            </a:r>
            <a:r>
              <a:rPr lang="en-US" sz="2000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ptr</a:t>
            </a:r>
            <a:r>
              <a:rPr lang="en-US" sz="20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       = Pointer to any object; the data written begins at </a:t>
            </a:r>
            <a:r>
              <a:rPr lang="en-US" sz="2000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ptr</a:t>
            </a:r>
            <a:endParaRPr lang="en-US" sz="2000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 size      = Length of each item of data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 n          =Number of data items to be appended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 stream = file pointer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C4EA-1513-4C2B-9175-F0F278A70B6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0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0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0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0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0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0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0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0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0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0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0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0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0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0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0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0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0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0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0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0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Use of </a:t>
            </a:r>
            <a:r>
              <a:rPr lang="en-US" dirty="0" err="1" smtClean="0"/>
              <a:t>fwrite</a:t>
            </a:r>
            <a:r>
              <a:rPr lang="en-US" dirty="0" smtClean="0"/>
              <a:t>()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32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Example: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/>
              <a:t>#include &lt;</a:t>
            </a:r>
            <a:r>
              <a:rPr lang="en-US" sz="2400" dirty="0" err="1" smtClean="0"/>
              <a:t>stdio.h</a:t>
            </a:r>
            <a:r>
              <a:rPr lang="en-US" sz="2400" dirty="0" smtClean="0"/>
              <a:t>&gt;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/>
              <a:t>void main()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char a[10]={'1','2','3','4','5','6','7','8','9','a'};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FILE *</a:t>
            </a:r>
            <a:r>
              <a:rPr lang="en-US" sz="2000" dirty="0" err="1" smtClean="0"/>
              <a:t>fileData</a:t>
            </a:r>
            <a:r>
              <a:rPr lang="en-US" sz="2000" dirty="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err="1" smtClean="0"/>
              <a:t>fileData</a:t>
            </a:r>
            <a:r>
              <a:rPr lang="en-US" sz="2000" dirty="0" smtClean="0"/>
              <a:t>=</a:t>
            </a:r>
            <a:r>
              <a:rPr lang="en-US" sz="2000" dirty="0" err="1" smtClean="0"/>
              <a:t>fopen</a:t>
            </a:r>
            <a:r>
              <a:rPr lang="en-US" sz="2000" dirty="0" smtClean="0"/>
              <a:t>(“test2.txt","w");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err="1" smtClean="0"/>
              <a:t>fwrite</a:t>
            </a:r>
            <a:r>
              <a:rPr lang="en-US" sz="2000" dirty="0" smtClean="0"/>
              <a:t>(a,1,10,fileData);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err="1" smtClean="0"/>
              <a:t>fclose</a:t>
            </a:r>
            <a:r>
              <a:rPr lang="en-US" sz="2000" dirty="0" smtClean="0"/>
              <a:t>(</a:t>
            </a:r>
            <a:r>
              <a:rPr lang="en-US" sz="2000" dirty="0" err="1" smtClean="0"/>
              <a:t>fileData</a:t>
            </a:r>
            <a:r>
              <a:rPr lang="en-US" sz="2000" dirty="0" smtClean="0"/>
              <a:t>);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/>
              <a:t>} </a:t>
            </a:r>
          </a:p>
        </p:txBody>
      </p:sp>
      <p:sp>
        <p:nvSpPr>
          <p:cNvPr id="4" name="Line Callout 1 (Accent Bar) 3"/>
          <p:cNvSpPr/>
          <p:nvPr/>
        </p:nvSpPr>
        <p:spPr>
          <a:xfrm>
            <a:off x="5562600" y="3810000"/>
            <a:ext cx="2667000" cy="609600"/>
          </a:xfrm>
          <a:prstGeom prst="accentCallout1">
            <a:avLst>
              <a:gd name="adj1" fmla="val 53750"/>
              <a:gd name="adj2" fmla="val -7762"/>
              <a:gd name="adj3" fmla="val 68462"/>
              <a:gd name="adj4" fmla="val -5695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Writing block of data.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C4EA-1513-4C2B-9175-F0F278A70B6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3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3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3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3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3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is a File?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A </a:t>
            </a:r>
            <a:r>
              <a:rPr lang="en-US" sz="2800" i="1" dirty="0" smtClean="0"/>
              <a:t>file</a:t>
            </a:r>
            <a:r>
              <a:rPr lang="en-US" sz="2800" dirty="0" smtClean="0"/>
              <a:t> is a collection of related data that a computers treats as a single unit.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Computers store files to secondary storage so that the contents of files remain intact when a computer shuts down.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When a computer reads a file, it copies the file from the storage device to memory; when it writes to a file, it transfers data from memory to the storage device.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C uses a structure called </a:t>
            </a:r>
            <a:r>
              <a:rPr lang="en-US" sz="28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FILE</a:t>
            </a:r>
            <a:r>
              <a:rPr lang="en-US" sz="2800" dirty="0" smtClean="0"/>
              <a:t> (defined in </a:t>
            </a:r>
            <a:r>
              <a:rPr lang="en-US" sz="2800" b="1" dirty="0" err="1" smtClean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stdio.h</a:t>
            </a:r>
            <a:r>
              <a:rPr lang="en-US" sz="2800" dirty="0" smtClean="0"/>
              <a:t>) to store the attributes of a file.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C4EA-1513-4C2B-9175-F0F278A70B6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i="1" dirty="0" err="1" smtClean="0"/>
              <a:t>fread</a:t>
            </a:r>
            <a:r>
              <a:rPr lang="en-US" dirty="0" smtClean="0"/>
              <a:t> ()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400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en-US" sz="2400" dirty="0" err="1" smtClean="0">
                <a:solidFill>
                  <a:srgbClr val="0066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size_t</a:t>
            </a:r>
            <a:r>
              <a:rPr lang="en-US" sz="2400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fread</a:t>
            </a:r>
            <a:r>
              <a:rPr lang="en-US" sz="2400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(void *</a:t>
            </a:r>
            <a:r>
              <a:rPr lang="en-US" sz="2400" dirty="0" err="1" smtClean="0">
                <a:solidFill>
                  <a:srgbClr val="0066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ptr</a:t>
            </a:r>
            <a:r>
              <a:rPr lang="en-US" sz="2400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, </a:t>
            </a:r>
            <a:r>
              <a:rPr lang="en-US" sz="2400" dirty="0" err="1" smtClean="0">
                <a:solidFill>
                  <a:srgbClr val="0066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size_t</a:t>
            </a:r>
            <a:r>
              <a:rPr lang="en-US" sz="2400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size, </a:t>
            </a:r>
            <a:r>
              <a:rPr lang="en-US" sz="2400" dirty="0" err="1" smtClean="0">
                <a:solidFill>
                  <a:srgbClr val="0066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size_t</a:t>
            </a:r>
            <a:r>
              <a:rPr lang="en-US" sz="2400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n, FILE *stream);</a:t>
            </a:r>
          </a:p>
          <a:p>
            <a:pPr>
              <a:lnSpc>
                <a:spcPct val="80000"/>
              </a:lnSpc>
              <a:buNone/>
              <a:defRPr/>
            </a:pPr>
            <a:endParaRPr lang="en-US" sz="2400" dirty="0" smtClean="0">
              <a:solidFill>
                <a:srgbClr val="0066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dirty="0" smtClean="0"/>
              <a:t>Read block of data from stream.</a:t>
            </a:r>
          </a:p>
          <a:p>
            <a:pPr>
              <a:lnSpc>
                <a:spcPct val="80000"/>
              </a:lnSpc>
              <a:defRPr/>
            </a:pPr>
            <a:r>
              <a:rPr lang="en-US" sz="2400" dirty="0" smtClean="0"/>
              <a:t>Reads an array of </a:t>
            </a:r>
            <a:r>
              <a:rPr lang="en-US" sz="2400" i="1" dirty="0" smtClean="0"/>
              <a:t>n</a:t>
            </a:r>
            <a:r>
              <a:rPr lang="en-US" sz="2400" dirty="0" smtClean="0"/>
              <a:t> elements, each one with a size of </a:t>
            </a:r>
            <a:r>
              <a:rPr lang="en-US" sz="2400" i="1" dirty="0" smtClean="0"/>
              <a:t>size</a:t>
            </a:r>
            <a:r>
              <a:rPr lang="en-US" sz="2400" dirty="0" smtClean="0"/>
              <a:t> bytes, from the </a:t>
            </a:r>
            <a:r>
              <a:rPr lang="en-US" sz="2400" i="1" dirty="0" smtClean="0"/>
              <a:t>stream</a:t>
            </a:r>
            <a:r>
              <a:rPr lang="en-US" sz="2400" dirty="0" smtClean="0"/>
              <a:t> and stores them in the block of memory specified by </a:t>
            </a:r>
            <a:r>
              <a:rPr lang="en-US" sz="2400" i="1" dirty="0" err="1" smtClean="0"/>
              <a:t>ptr</a:t>
            </a:r>
            <a:r>
              <a:rPr lang="en-US" sz="2400" dirty="0" smtClean="0"/>
              <a:t>.</a:t>
            </a:r>
          </a:p>
          <a:p>
            <a:pPr>
              <a:lnSpc>
                <a:spcPct val="80000"/>
              </a:lnSpc>
              <a:defRPr/>
            </a:pPr>
            <a:r>
              <a:rPr lang="en-US" sz="2400" dirty="0" smtClean="0"/>
              <a:t>The position indicator of the stream is advanced by the total amount of bytes read.</a:t>
            </a:r>
          </a:p>
          <a:p>
            <a:pPr>
              <a:lnSpc>
                <a:spcPct val="80000"/>
              </a:lnSpc>
              <a:defRPr/>
            </a:pPr>
            <a:r>
              <a:rPr lang="en-US" sz="2400" dirty="0" smtClean="0"/>
              <a:t>The total amount of bytes read if successful is (</a:t>
            </a:r>
            <a:r>
              <a:rPr lang="en-US" sz="2400" dirty="0" err="1" smtClean="0"/>
              <a:t>sizeXcount</a:t>
            </a:r>
            <a:r>
              <a:rPr lang="en-US" sz="2400" dirty="0" smtClean="0"/>
              <a:t>).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400" dirty="0" smtClean="0">
              <a:solidFill>
                <a:srgbClr val="00CCFF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/>
              <a:t> </a:t>
            </a:r>
            <a:r>
              <a:rPr lang="en-US" sz="2400" i="1" dirty="0" err="1" smtClean="0"/>
              <a:t>fread</a:t>
            </a:r>
            <a:r>
              <a:rPr lang="en-US" sz="2400" i="1" dirty="0" smtClean="0"/>
              <a:t> reads a specified number of equal-sized data items from an input stream into a block.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i="1" dirty="0" smtClean="0"/>
              <a:t>  </a:t>
            </a:r>
            <a:r>
              <a:rPr lang="en-US" sz="2400" i="1" dirty="0" err="1" smtClean="0"/>
              <a:t>ptr</a:t>
            </a:r>
            <a:r>
              <a:rPr lang="en-US" sz="2400" i="1" dirty="0" smtClean="0"/>
              <a:t>        = Points to a block into which data is read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i="1" dirty="0" smtClean="0"/>
              <a:t>  size      = Length of each item read, in bytes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i="1" dirty="0" smtClean="0"/>
              <a:t>  n          = Number of items read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i="1" dirty="0" smtClean="0"/>
              <a:t>  stream = file pointer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C4EA-1513-4C2B-9175-F0F278A70B6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9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9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9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9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9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9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9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9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9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9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Use of </a:t>
            </a:r>
            <a:r>
              <a:rPr lang="en-US" b="1" dirty="0" err="1" smtClean="0"/>
              <a:t>fread</a:t>
            </a:r>
            <a:r>
              <a:rPr lang="en-US" b="1" dirty="0" smtClean="0"/>
              <a:t>()</a:t>
            </a:r>
            <a:endParaRPr lang="en-US" dirty="0" smtClean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400" b="1" i="1" dirty="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/>
              <a:t>#include &lt;</a:t>
            </a:r>
            <a:r>
              <a:rPr lang="en-US" sz="2400" dirty="0" err="1" smtClean="0"/>
              <a:t>stdio.h</a:t>
            </a:r>
            <a:r>
              <a:rPr lang="en-US" sz="2400" dirty="0" smtClean="0"/>
              <a:t>&gt;  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/>
              <a:t>void main()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/>
              <a:t>{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/>
              <a:t>	FILE *</a:t>
            </a:r>
            <a:r>
              <a:rPr lang="en-US" sz="2400" dirty="0" err="1" smtClean="0"/>
              <a:t>fileData</a:t>
            </a:r>
            <a:r>
              <a:rPr lang="en-US" sz="2400" dirty="0" smtClean="0"/>
              <a:t>;  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/>
              <a:t> 	char buffer[11];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/>
              <a:t> 	</a:t>
            </a:r>
            <a:r>
              <a:rPr lang="en-US" sz="2400" dirty="0" err="1" smtClean="0"/>
              <a:t>fileData</a:t>
            </a:r>
            <a:r>
              <a:rPr lang="en-US" sz="2400" dirty="0" smtClean="0"/>
              <a:t> = </a:t>
            </a:r>
            <a:r>
              <a:rPr lang="en-US" sz="2400" dirty="0" err="1" smtClean="0"/>
              <a:t>fopen</a:t>
            </a:r>
            <a:r>
              <a:rPr lang="en-US" sz="2400" dirty="0" smtClean="0"/>
              <a:t>(“test2.txt”, “r”);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/>
              <a:t>	buffer[10] = 0;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/>
              <a:t>	</a:t>
            </a:r>
            <a:r>
              <a:rPr lang="en-US" sz="2400" dirty="0" err="1" smtClean="0"/>
              <a:t>fread</a:t>
            </a:r>
            <a:r>
              <a:rPr lang="en-US" sz="2400" dirty="0" smtClean="0"/>
              <a:t>(buffer, 1, 10, </a:t>
            </a:r>
            <a:r>
              <a:rPr lang="en-US" sz="2400" dirty="0" err="1" smtClean="0"/>
              <a:t>fileData</a:t>
            </a:r>
            <a:r>
              <a:rPr lang="en-US" sz="2400" dirty="0" smtClean="0"/>
              <a:t>);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/>
              <a:t>	</a:t>
            </a:r>
            <a:r>
              <a:rPr lang="en-US" sz="2400" dirty="0" err="1" smtClean="0"/>
              <a:t>fclose</a:t>
            </a:r>
            <a:r>
              <a:rPr lang="en-US" sz="2400" dirty="0" smtClean="0"/>
              <a:t>(</a:t>
            </a:r>
            <a:r>
              <a:rPr lang="en-US" sz="2400" dirty="0" err="1" smtClean="0"/>
              <a:t>fileData</a:t>
            </a:r>
            <a:r>
              <a:rPr lang="en-US" sz="2400" dirty="0" smtClean="0"/>
              <a:t>);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/>
              <a:t>	</a:t>
            </a:r>
            <a:r>
              <a:rPr lang="en-US" sz="2400" dirty="0" err="1" smtClean="0"/>
              <a:t>printf</a:t>
            </a:r>
            <a:r>
              <a:rPr lang="en-US" sz="2400" dirty="0" smtClean="0"/>
              <a:t>("first 10 characters of the file:\</a:t>
            </a:r>
            <a:r>
              <a:rPr lang="en-US" sz="2400" dirty="0" err="1" smtClean="0"/>
              <a:t>n%s</a:t>
            </a:r>
            <a:r>
              <a:rPr lang="en-US" sz="2400" dirty="0" smtClean="0"/>
              <a:t>\n", buffer);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 smtClean="0"/>
              <a:t> </a:t>
            </a:r>
          </a:p>
        </p:txBody>
      </p:sp>
      <p:sp>
        <p:nvSpPr>
          <p:cNvPr id="4" name="Line Callout 1 (Accent Bar) 3"/>
          <p:cNvSpPr/>
          <p:nvPr/>
        </p:nvSpPr>
        <p:spPr>
          <a:xfrm>
            <a:off x="5943600" y="3581400"/>
            <a:ext cx="2667000" cy="609600"/>
          </a:xfrm>
          <a:prstGeom prst="accentCallout1">
            <a:avLst>
              <a:gd name="adj1" fmla="val 53750"/>
              <a:gd name="adj2" fmla="val -7762"/>
              <a:gd name="adj3" fmla="val 68462"/>
              <a:gd name="adj4" fmla="val -5695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Reading block of data.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C4EA-1513-4C2B-9175-F0F278A70B6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2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2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2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2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2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2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2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2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2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2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2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2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12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12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2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fflush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fseek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ftell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C4EA-1513-4C2B-9175-F0F278A70B6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fflush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the given </a:t>
            </a:r>
            <a:r>
              <a:rPr lang="en-US" i="1" dirty="0" smtClean="0"/>
              <a:t>stream</a:t>
            </a:r>
            <a:r>
              <a:rPr lang="en-US" dirty="0" smtClean="0"/>
              <a:t> was open for writing (or if it was open for updating and the last i/o operation was an output operation) any unwritten data in its output buffer is written to the file.</a:t>
            </a:r>
          </a:p>
          <a:p>
            <a:r>
              <a:rPr lang="en-US" dirty="0" smtClean="0"/>
              <a:t>When a file is closed, either because of a call to </a:t>
            </a:r>
            <a:r>
              <a:rPr lang="en-US" dirty="0" err="1" smtClean="0">
                <a:hlinkClick r:id="rId2"/>
              </a:rPr>
              <a:t>fclose</a:t>
            </a:r>
            <a:r>
              <a:rPr lang="en-US" dirty="0" smtClean="0"/>
              <a:t> or because the program terminates, all the buffers associated with it are automatically flushed.</a:t>
            </a:r>
          </a:p>
          <a:p>
            <a:pPr lvl="1"/>
            <a:r>
              <a:rPr lang="en-US" dirty="0" smtClean="0"/>
              <a:t>Syntax:</a:t>
            </a:r>
          </a:p>
          <a:p>
            <a:pPr lvl="1">
              <a:buNone/>
            </a:pPr>
            <a:r>
              <a:rPr lang="en-US" dirty="0" smtClean="0"/>
              <a:t>			</a:t>
            </a:r>
            <a:r>
              <a:rPr lang="en-US" dirty="0" err="1" smtClean="0">
                <a:solidFill>
                  <a:srgbClr val="0000FF"/>
                </a:solidFill>
              </a:rPr>
              <a:t>fflush</a:t>
            </a:r>
            <a:r>
              <a:rPr lang="en-US" dirty="0" smtClean="0">
                <a:solidFill>
                  <a:srgbClr val="0000FF"/>
                </a:solidFill>
              </a:rPr>
              <a:t> (</a:t>
            </a:r>
            <a:r>
              <a:rPr lang="en-US" dirty="0" err="1" smtClean="0">
                <a:solidFill>
                  <a:srgbClr val="0000FF"/>
                </a:solidFill>
              </a:rPr>
              <a:t>fileData</a:t>
            </a:r>
            <a:r>
              <a:rPr lang="en-US" dirty="0" smtClean="0">
                <a:solidFill>
                  <a:srgbClr val="0000FF"/>
                </a:solidFill>
              </a:rPr>
              <a:t>);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C4EA-1513-4C2B-9175-F0F278A70B6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fseek</a:t>
            </a:r>
            <a:r>
              <a:rPr lang="en-US" dirty="0" smtClean="0"/>
              <a:t>()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dirty="0" smtClean="0"/>
              <a:t>This function sets the file position indicator for the stream pointed to by stream or you can say it seeks a specified place within a file and modify it.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dirty="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i="1" dirty="0" smtClean="0"/>
              <a:t> 		</a:t>
            </a:r>
            <a:r>
              <a:rPr lang="en-US" sz="2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SEEK_SET 	 Seeks from beginning of file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		SEEK_CUR 	 Seeks from current position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		SEEK_END 	 Seeks from end of file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/>
              <a:t>Syntax :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       </a:t>
            </a:r>
            <a:r>
              <a:rPr lang="en-US" dirty="0" err="1" smtClean="0">
                <a:solidFill>
                  <a:srgbClr val="0000FF"/>
                </a:solidFill>
              </a:rPr>
              <a:t>fseek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fileData</a:t>
            </a:r>
            <a:r>
              <a:rPr lang="en-US" dirty="0" smtClean="0">
                <a:solidFill>
                  <a:srgbClr val="0000FF"/>
                </a:solidFill>
              </a:rPr>
              <a:t>, 6, SEEK_SET);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     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C4EA-1513-4C2B-9175-F0F278A70B6F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ftell</a:t>
            </a:r>
            <a:r>
              <a:rPr lang="en-US" dirty="0" smtClean="0"/>
              <a:t>() 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/>
              <a:t> </a:t>
            </a:r>
            <a:r>
              <a:rPr lang="en-US" dirty="0" smtClean="0"/>
              <a:t>"</a:t>
            </a:r>
            <a:r>
              <a:rPr lang="en-US" dirty="0" err="1" smtClean="0"/>
              <a:t>ftell</a:t>
            </a:r>
            <a:r>
              <a:rPr lang="en-US" dirty="0" smtClean="0"/>
              <a:t>" returns the current position for input or output on the file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dirty="0" smtClean="0"/>
              <a:t>Syntax: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/>
              <a:t>			</a:t>
            </a:r>
            <a:r>
              <a:rPr lang="en-US" dirty="0" err="1" smtClean="0">
                <a:solidFill>
                  <a:srgbClr val="0000FF"/>
                </a:solidFill>
              </a:rPr>
              <a:t>ftell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fileData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err="1" smtClean="0"/>
              <a:t>e.g</a:t>
            </a:r>
            <a:endParaRPr lang="en-US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dirty="0" smtClean="0"/>
              <a:t>  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("The file pointer is at byte %ld\n", </a:t>
            </a:r>
            <a:r>
              <a:rPr lang="en-US" sz="2400" dirty="0" err="1" smtClean="0"/>
              <a:t>ftell</a:t>
            </a:r>
            <a:r>
              <a:rPr lang="en-US" sz="2400" dirty="0" smtClean="0"/>
              <a:t>(stream));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C4EA-1513-4C2B-9175-F0F278A70B6F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8686800" cy="6248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What is a File?</a:t>
            </a:r>
          </a:p>
          <a:p>
            <a:r>
              <a:rPr lang="en-US" dirty="0" smtClean="0"/>
              <a:t>C uses a structure called </a:t>
            </a:r>
            <a:r>
              <a:rPr lang="en-US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FILE</a:t>
            </a:r>
            <a:r>
              <a:rPr lang="en-US" dirty="0" smtClean="0"/>
              <a:t> and function ref. defined in </a:t>
            </a:r>
            <a:r>
              <a:rPr lang="en-US" b="1" dirty="0" err="1" smtClean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stdio.h</a:t>
            </a:r>
            <a:r>
              <a:rPr lang="en-US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.</a:t>
            </a:r>
          </a:p>
          <a:p>
            <a:r>
              <a:rPr lang="en-US" dirty="0" smtClean="0"/>
              <a:t>Steps in Processing a File</a:t>
            </a:r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Opening</a:t>
            </a:r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Reading/Writing</a:t>
            </a:r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Closing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File opening modes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r, w, a (</a:t>
            </a:r>
            <a:r>
              <a:rPr lang="en-US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r+,w+,a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+)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Basic file operations.</a:t>
            </a:r>
          </a:p>
          <a:p>
            <a:pPr lvl="1"/>
            <a:r>
              <a:rPr lang="en-US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fopen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().</a:t>
            </a:r>
          </a:p>
          <a:p>
            <a:pPr lvl="1"/>
            <a:r>
              <a:rPr lang="en-US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putc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()</a:t>
            </a:r>
          </a:p>
          <a:p>
            <a:pPr lvl="1"/>
            <a:r>
              <a:rPr lang="en-US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getc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()</a:t>
            </a:r>
          </a:p>
          <a:p>
            <a:pPr lvl="1"/>
            <a:r>
              <a:rPr lang="en-US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fprintf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()</a:t>
            </a:r>
          </a:p>
          <a:p>
            <a:pPr lvl="1"/>
            <a:r>
              <a:rPr lang="en-US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fscanf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()</a:t>
            </a:r>
          </a:p>
          <a:p>
            <a:pPr lvl="1"/>
            <a:r>
              <a:rPr lang="en-US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fread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()</a:t>
            </a:r>
          </a:p>
          <a:p>
            <a:pPr lvl="1"/>
            <a:r>
              <a:rPr lang="en-US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fwrite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()</a:t>
            </a:r>
          </a:p>
          <a:p>
            <a:pPr lvl="1"/>
            <a:r>
              <a:rPr lang="en-US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fclose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()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Additional Functions</a:t>
            </a:r>
          </a:p>
          <a:p>
            <a:pPr lvl="1"/>
            <a:r>
              <a:rPr lang="en-US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fflush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()</a:t>
            </a:r>
          </a:p>
          <a:p>
            <a:pPr lvl="1"/>
            <a:r>
              <a:rPr lang="en-US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fseek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()</a:t>
            </a:r>
          </a:p>
          <a:p>
            <a:pPr lvl="1"/>
            <a:r>
              <a:rPr lang="en-US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ftell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()</a:t>
            </a:r>
          </a:p>
          <a:p>
            <a:endParaRPr lang="en-US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C4EA-1513-4C2B-9175-F0F278A70B6F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Steps in Processing a File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dirty="0" smtClean="0"/>
              <a:t> Create the stream via a pointer variable using the </a:t>
            </a:r>
            <a:r>
              <a:rPr lang="en-US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FILE</a:t>
            </a:r>
            <a:r>
              <a:rPr lang="en-US" dirty="0" smtClean="0"/>
              <a:t> structure: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FILE *p;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dirty="0" smtClean="0"/>
              <a:t> Open the file, associating the stream name with the file name.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dirty="0" smtClean="0"/>
              <a:t> Read or write the data.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dirty="0" smtClean="0"/>
              <a:t> Close the file.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C4EA-1513-4C2B-9175-F0F278A70B6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basic file operations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err="1" smtClean="0"/>
              <a:t>fopen</a:t>
            </a:r>
            <a:r>
              <a:rPr lang="en-US" sz="2800" dirty="0" smtClean="0"/>
              <a:t> - open a file- specify how its opened (read/write) and type (binary/text)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err="1" smtClean="0"/>
              <a:t>fclose</a:t>
            </a:r>
            <a:r>
              <a:rPr lang="en-US" sz="2800" dirty="0" smtClean="0"/>
              <a:t> - close an opened file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err="1" smtClean="0"/>
              <a:t>fread</a:t>
            </a:r>
            <a:r>
              <a:rPr lang="en-US" sz="2800" dirty="0" smtClean="0"/>
              <a:t> - read from a file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err="1" smtClean="0"/>
              <a:t>fwrite</a:t>
            </a:r>
            <a:r>
              <a:rPr lang="en-US" sz="2800" dirty="0" smtClean="0"/>
              <a:t> - write to a file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err="1" smtClean="0"/>
              <a:t>fseek</a:t>
            </a:r>
            <a:r>
              <a:rPr lang="en-US" sz="2800" dirty="0" smtClean="0"/>
              <a:t>/</a:t>
            </a:r>
            <a:r>
              <a:rPr lang="en-US" sz="2800" dirty="0" err="1" smtClean="0"/>
              <a:t>fsetpos</a:t>
            </a:r>
            <a:r>
              <a:rPr lang="en-US" sz="2800" dirty="0" smtClean="0"/>
              <a:t> - move a file pointer to somewhere in a file.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err="1" smtClean="0"/>
              <a:t>ftell</a:t>
            </a:r>
            <a:r>
              <a:rPr lang="en-US" sz="2800" dirty="0" smtClean="0"/>
              <a:t>/</a:t>
            </a:r>
            <a:r>
              <a:rPr lang="en-US" sz="2800" dirty="0" err="1" smtClean="0"/>
              <a:t>fgetpos</a:t>
            </a:r>
            <a:r>
              <a:rPr lang="en-US" sz="2800" dirty="0" smtClean="0"/>
              <a:t> - tell you where the file pointer is located.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 smtClean="0">
              <a:solidFill>
                <a:schemeClr val="hlink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C4EA-1513-4C2B-9175-F0F278A70B6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File Open Modes</a:t>
            </a:r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8372475" cy="381635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C4EA-1513-4C2B-9175-F0F278A70B6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/>
              <a:t>Additionally, 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r+ - open for reading and writing, start at beginning</a:t>
            </a:r>
          </a:p>
          <a:p>
            <a:pPr eaLnBrk="1" hangingPunct="1">
              <a:defRPr/>
            </a:pPr>
            <a:r>
              <a:rPr lang="en-US" dirty="0" smtClean="0"/>
              <a:t>w+ - open for reading and writing (overwrite file)</a:t>
            </a:r>
          </a:p>
          <a:p>
            <a:pPr eaLnBrk="1" hangingPunct="1">
              <a:defRPr/>
            </a:pPr>
            <a:r>
              <a:rPr lang="en-US" dirty="0" smtClean="0"/>
              <a:t>a+ - open for reading and writing (append if file exists) </a:t>
            </a: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C4EA-1513-4C2B-9175-F0F278A70B6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File Open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The file open function (</a:t>
            </a:r>
            <a:r>
              <a:rPr lang="en-US" b="1" dirty="0" err="1" smtClean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fopen</a:t>
            </a:r>
            <a:r>
              <a:rPr lang="en-US" dirty="0" smtClean="0"/>
              <a:t>) serves two purposes: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It makes the connection between the physical file and the stream.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It creates “a program file structure to store the information” C needs to process the file.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Syntax: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2800" i="1" dirty="0" smtClean="0">
                <a:solidFill>
                  <a:srgbClr val="0000FF"/>
                </a:solidFill>
              </a:rPr>
              <a:t>FILE *</a:t>
            </a:r>
            <a:r>
              <a:rPr lang="en-US" sz="2800" i="1" dirty="0" err="1" smtClean="0">
                <a:solidFill>
                  <a:srgbClr val="0000FF"/>
                </a:solidFill>
              </a:rPr>
              <a:t>filepointer</a:t>
            </a:r>
            <a:r>
              <a:rPr lang="en-US" sz="2800" i="1" dirty="0" smtClean="0">
                <a:solidFill>
                  <a:srgbClr val="0000FF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2800" i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</a:t>
            </a:r>
            <a:r>
              <a:rPr lang="en-US" sz="2800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filepointer</a:t>
            </a:r>
            <a:r>
              <a:rPr lang="en-US" sz="28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=</a:t>
            </a:r>
            <a:r>
              <a:rPr lang="en-US" sz="28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fopen</a:t>
            </a:r>
            <a:r>
              <a:rPr lang="en-US" sz="28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(“filename”, “mode”);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C4EA-1513-4C2B-9175-F0F278A70B6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More On </a:t>
            </a:r>
            <a:r>
              <a:rPr lang="en-US" b="1" dirty="0" err="1" smtClean="0">
                <a:solidFill>
                  <a:schemeClr val="hlink"/>
                </a:solidFill>
                <a:latin typeface="Courier New" pitchFamily="49" charset="0"/>
              </a:rPr>
              <a:t>fopen</a:t>
            </a:r>
            <a:r>
              <a:rPr lang="en-US" b="1" dirty="0" smtClean="0">
                <a:solidFill>
                  <a:schemeClr val="hlink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3200" dirty="0" smtClean="0"/>
              <a:t>The file mode tells C how the program will use the file.</a:t>
            </a:r>
          </a:p>
          <a:p>
            <a:pPr eaLnBrk="1" hangingPunct="1">
              <a:defRPr/>
            </a:pPr>
            <a:r>
              <a:rPr lang="en-US" sz="3200" dirty="0" smtClean="0"/>
              <a:t>The filename indicates the system name and location for the file.</a:t>
            </a:r>
          </a:p>
          <a:p>
            <a:pPr eaLnBrk="1" hangingPunct="1">
              <a:defRPr/>
            </a:pPr>
            <a:r>
              <a:rPr lang="en-US" sz="3200" dirty="0" smtClean="0"/>
              <a:t>We assign the return value of </a:t>
            </a:r>
            <a:r>
              <a:rPr lang="en-US" sz="3200" b="1" dirty="0" err="1" smtClean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fopen</a:t>
            </a:r>
            <a:r>
              <a:rPr lang="en-US" sz="3200" dirty="0" smtClean="0"/>
              <a:t> to our pointer variable:</a:t>
            </a:r>
          </a:p>
          <a:p>
            <a:pPr eaLnBrk="1" hangingPunct="1">
              <a:defRPr/>
            </a:pPr>
            <a:endParaRPr lang="en-US" sz="3200" dirty="0" smtClean="0"/>
          </a:p>
          <a:p>
            <a:pPr lvl="1" eaLnBrk="1" hangingPunct="1">
              <a:buFontTx/>
              <a:buNone/>
              <a:defRPr/>
            </a:pPr>
            <a:r>
              <a:rPr 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FILE *</a:t>
            </a:r>
            <a:r>
              <a:rPr lang="en-US" sz="2400" dirty="0" err="1" smtClean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fileData</a:t>
            </a:r>
            <a:r>
              <a:rPr 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</a:t>
            </a:r>
            <a:r>
              <a:rPr lang="en-US" sz="2400" dirty="0" err="1" smtClean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fileData</a:t>
            </a:r>
            <a:r>
              <a:rPr 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= </a:t>
            </a:r>
            <a:r>
              <a:rPr lang="en-US" sz="2400" dirty="0" err="1" smtClean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fopen</a:t>
            </a:r>
            <a:r>
              <a:rPr 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(“test.txt”, “w”);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C4EA-1513-4C2B-9175-F0F278A70B6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1794</TotalTime>
  <Words>1609</Words>
  <Application>Microsoft Office PowerPoint</Application>
  <PresentationFormat>On-screen Show (4:3)</PresentationFormat>
  <Paragraphs>416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UNIT-III</vt:lpstr>
      <vt:lpstr>File Handling in C</vt:lpstr>
      <vt:lpstr>What is a File?</vt:lpstr>
      <vt:lpstr>Steps in Processing a File</vt:lpstr>
      <vt:lpstr>The basic file operations</vt:lpstr>
      <vt:lpstr>File Open Modes</vt:lpstr>
      <vt:lpstr>Additionally, </vt:lpstr>
      <vt:lpstr>File Open</vt:lpstr>
      <vt:lpstr>More On fopen()</vt:lpstr>
      <vt:lpstr>Use of fopen()</vt:lpstr>
      <vt:lpstr>Closing a File</vt:lpstr>
      <vt:lpstr>Use of fclose()</vt:lpstr>
      <vt:lpstr>Read and write a character</vt:lpstr>
      <vt:lpstr>putc()</vt:lpstr>
      <vt:lpstr>Use of putc()</vt:lpstr>
      <vt:lpstr>getc() </vt:lpstr>
      <vt:lpstr>Use of getc()</vt:lpstr>
      <vt:lpstr>Read and write formatted data</vt:lpstr>
      <vt:lpstr>fprintf() </vt:lpstr>
      <vt:lpstr>Use of fprintf()</vt:lpstr>
      <vt:lpstr>fscanf() </vt:lpstr>
      <vt:lpstr>Use of fscanf()</vt:lpstr>
      <vt:lpstr>Example of Reading and Writing Files together</vt:lpstr>
      <vt:lpstr>End of File(EOF) </vt:lpstr>
      <vt:lpstr>Use of EOF</vt:lpstr>
      <vt:lpstr>Use of feof()</vt:lpstr>
      <vt:lpstr>Read and write block of data</vt:lpstr>
      <vt:lpstr>fwrite()</vt:lpstr>
      <vt:lpstr>Use of fwrite()</vt:lpstr>
      <vt:lpstr>fread ()</vt:lpstr>
      <vt:lpstr>Use of fread()</vt:lpstr>
      <vt:lpstr>Additional Functions</vt:lpstr>
      <vt:lpstr>fflush()</vt:lpstr>
      <vt:lpstr>fseek()</vt:lpstr>
      <vt:lpstr>ftell() </vt:lpstr>
      <vt:lpstr>Summary</vt:lpstr>
    </vt:vector>
  </TitlesOfParts>
  <Company>Indiana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Handling in C</dc:title>
  <dc:creator>Bob &amp; Anna Molnar</dc:creator>
  <cp:lastModifiedBy>MRCEW</cp:lastModifiedBy>
  <cp:revision>163</cp:revision>
  <dcterms:created xsi:type="dcterms:W3CDTF">2006-06-26T20:51:00Z</dcterms:created>
  <dcterms:modified xsi:type="dcterms:W3CDTF">2021-03-27T09:00:02Z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