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1" r:id="rId24"/>
    <p:sldId id="280" r:id="rId25"/>
    <p:sldId id="278" r:id="rId26"/>
    <p:sldId id="279" r:id="rId27"/>
    <p:sldId id="282" r:id="rId28"/>
    <p:sldId id="283" r:id="rId29"/>
    <p:sldId id="28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1" d="100"/>
          <a:sy n="81" d="100"/>
        </p:scale>
        <p:origin x="-1044" y="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UNIT-V</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Search</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 </a:t>
            </a:r>
            <a:r>
              <a:rPr lang="en-US" dirty="0" smtClean="0"/>
              <a:t>It is also called </a:t>
            </a:r>
            <a:r>
              <a:rPr lang="en-US" dirty="0" smtClean="0">
                <a:solidFill>
                  <a:srgbClr val="FF0000"/>
                </a:solidFill>
              </a:rPr>
              <a:t>Sequential search</a:t>
            </a:r>
            <a:r>
              <a:rPr lang="en-US" dirty="0" smtClean="0"/>
              <a:t>. It is a method of searching (or) finding a particular element is present (or) not, in the list of given array elements. It sequentially checks the searching element with each element of the array. If match is found, then it prints “searching element is present” otherwise it prints “searching element is not present”. </a:t>
            </a:r>
          </a:p>
          <a:p>
            <a:r>
              <a:rPr lang="en-IN" dirty="0" smtClean="0"/>
              <a:t>          The time complexity of the linear search is F(n)= </a:t>
            </a:r>
            <a:r>
              <a:rPr lang="en-IN" dirty="0" smtClean="0">
                <a:solidFill>
                  <a:srgbClr val="FF0000"/>
                </a:solidFill>
              </a:rPr>
              <a:t>O(n</a:t>
            </a:r>
            <a:r>
              <a:rPr lang="en-IN" dirty="0" smtClean="0"/>
              <a:t>), because each element in an array is compared only once.</a:t>
            </a:r>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04800"/>
            <a:ext cx="8229600" cy="5821363"/>
          </a:xfrm>
        </p:spPr>
        <p:txBody>
          <a:bodyPr>
            <a:normAutofit fontScale="47500" lnSpcReduction="20000"/>
          </a:bodyPr>
          <a:lstStyle/>
          <a:p>
            <a:pPr>
              <a:buNone/>
            </a:pPr>
            <a:r>
              <a:rPr lang="en-US" b="1" dirty="0" smtClean="0"/>
              <a:t>Algorithm:</a:t>
            </a:r>
            <a:endParaRPr lang="en-US" dirty="0" smtClean="0"/>
          </a:p>
          <a:p>
            <a:r>
              <a:rPr lang="en-US" dirty="0" smtClean="0"/>
              <a:t>Step 1: Start the program.</a:t>
            </a:r>
          </a:p>
          <a:p>
            <a:r>
              <a:rPr lang="en-US" dirty="0" smtClean="0"/>
              <a:t>Step 2: Declare the variables a[30], n, </a:t>
            </a:r>
            <a:r>
              <a:rPr lang="en-US" dirty="0" err="1" smtClean="0"/>
              <a:t>i</a:t>
            </a:r>
            <a:r>
              <a:rPr lang="en-US" dirty="0" smtClean="0"/>
              <a:t>, search, flag=0.</a:t>
            </a:r>
          </a:p>
          <a:p>
            <a:r>
              <a:rPr lang="en-US" dirty="0" smtClean="0"/>
              <a:t>Step 3: Read the ‘n’ value</a:t>
            </a:r>
          </a:p>
          <a:p>
            <a:r>
              <a:rPr lang="en-US" dirty="0" smtClean="0"/>
              <a:t>Step 4: for </a:t>
            </a:r>
            <a:r>
              <a:rPr lang="en-US" dirty="0" err="1" smtClean="0"/>
              <a:t>i</a:t>
            </a:r>
            <a:r>
              <a:rPr lang="en-US" dirty="0" smtClean="0"/>
              <a:t> in 1 to n insteps of 1 do </a:t>
            </a:r>
          </a:p>
          <a:p>
            <a:r>
              <a:rPr lang="en-US" dirty="0" smtClean="0"/>
              <a:t>begin</a:t>
            </a:r>
          </a:p>
          <a:p>
            <a:r>
              <a:rPr lang="en-US" dirty="0" smtClean="0"/>
              <a:t>                                           Read the array elements a[</a:t>
            </a:r>
            <a:r>
              <a:rPr lang="en-US" dirty="0" err="1" smtClean="0"/>
              <a:t>i</a:t>
            </a:r>
            <a:r>
              <a:rPr lang="en-US" dirty="0" smtClean="0"/>
              <a:t>]</a:t>
            </a:r>
          </a:p>
          <a:p>
            <a:r>
              <a:rPr lang="en-US" dirty="0" smtClean="0"/>
              <a:t>           End</a:t>
            </a:r>
          </a:p>
          <a:p>
            <a:r>
              <a:rPr lang="en-US" dirty="0" smtClean="0"/>
              <a:t>Step 5:   Read the Searching Element ‘Search’</a:t>
            </a:r>
          </a:p>
          <a:p>
            <a:r>
              <a:rPr lang="en-US" dirty="0" smtClean="0"/>
              <a:t>Step 6:   for </a:t>
            </a:r>
            <a:r>
              <a:rPr lang="en-US" dirty="0" err="1" smtClean="0"/>
              <a:t>i</a:t>
            </a:r>
            <a:r>
              <a:rPr lang="en-US" dirty="0" smtClean="0"/>
              <a:t> in 1 to n insteps of 1 do </a:t>
            </a:r>
          </a:p>
          <a:p>
            <a:r>
              <a:rPr lang="en-US" dirty="0" smtClean="0"/>
              <a:t>begin</a:t>
            </a:r>
          </a:p>
          <a:p>
            <a:r>
              <a:rPr lang="en-US" dirty="0" smtClean="0"/>
              <a:t>   if    a[</a:t>
            </a:r>
            <a:r>
              <a:rPr lang="en-US" dirty="0" err="1" smtClean="0"/>
              <a:t>i</a:t>
            </a:r>
            <a:r>
              <a:rPr lang="en-US" dirty="0" smtClean="0"/>
              <a:t>] == search     then</a:t>
            </a:r>
          </a:p>
          <a:p>
            <a:r>
              <a:rPr lang="en-US" dirty="0" smtClean="0"/>
              <a:t>                                       begin</a:t>
            </a:r>
          </a:p>
          <a:p>
            <a:r>
              <a:rPr lang="en-US" dirty="0" smtClean="0"/>
              <a:t>         flag=1;</a:t>
            </a:r>
          </a:p>
          <a:p>
            <a:r>
              <a:rPr lang="en-US" dirty="0" smtClean="0"/>
              <a:t>         break;</a:t>
            </a:r>
          </a:p>
          <a:p>
            <a:r>
              <a:rPr lang="en-US" dirty="0" smtClean="0"/>
              <a:t>     end.</a:t>
            </a:r>
          </a:p>
          <a:p>
            <a:r>
              <a:rPr lang="en-US" dirty="0" smtClean="0"/>
              <a:t> Step 7: Check the condition  if     flag == 1     then</a:t>
            </a:r>
          </a:p>
          <a:p>
            <a:r>
              <a:rPr lang="en-US" dirty="0" smtClean="0"/>
              <a:t>Print searching value is present.</a:t>
            </a:r>
          </a:p>
          <a:p>
            <a:r>
              <a:rPr lang="en-US" dirty="0" smtClean="0"/>
              <a:t>else</a:t>
            </a:r>
          </a:p>
          <a:p>
            <a:r>
              <a:rPr lang="en-US" dirty="0" smtClean="0"/>
              <a:t>Print searching value is not present.</a:t>
            </a:r>
          </a:p>
          <a:p>
            <a:r>
              <a:rPr lang="en-US" dirty="0" smtClean="0"/>
              <a:t>	Step 8: Stop the process.</a:t>
            </a:r>
          </a:p>
          <a:p>
            <a:r>
              <a:rPr lang="en-US" b="1" dirty="0" smtClean="0"/>
              <a:t> </a:t>
            </a:r>
            <a:endParaRPr lang="en-US"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04800"/>
            <a:ext cx="8229600" cy="5821363"/>
          </a:xfrm>
        </p:spPr>
        <p:txBody>
          <a:bodyPr>
            <a:normAutofit fontScale="40000" lnSpcReduction="20000"/>
          </a:bodyPr>
          <a:lstStyle/>
          <a:p>
            <a:r>
              <a:rPr lang="en-US" dirty="0" smtClean="0"/>
              <a:t>Void main ( )</a:t>
            </a:r>
          </a:p>
          <a:p>
            <a:r>
              <a:rPr lang="en-US" dirty="0" smtClean="0"/>
              <a:t>{</a:t>
            </a:r>
          </a:p>
          <a:p>
            <a:r>
              <a:rPr lang="en-US" dirty="0" err="1" smtClean="0"/>
              <a:t>int</a:t>
            </a:r>
            <a:r>
              <a:rPr lang="en-US" dirty="0" smtClean="0"/>
              <a:t> a[30], </a:t>
            </a:r>
            <a:r>
              <a:rPr lang="en-US" dirty="0" err="1" smtClean="0"/>
              <a:t>i</a:t>
            </a:r>
            <a:r>
              <a:rPr lang="en-US" dirty="0" smtClean="0"/>
              <a:t>, n, search, flag=0;</a:t>
            </a:r>
          </a:p>
          <a:p>
            <a:r>
              <a:rPr lang="en-US" dirty="0" err="1" smtClean="0"/>
              <a:t>printf</a:t>
            </a:r>
            <a:r>
              <a:rPr lang="en-US" dirty="0" smtClean="0"/>
              <a:t> (“Enter the value of n:” );</a:t>
            </a:r>
          </a:p>
          <a:p>
            <a:r>
              <a:rPr lang="en-US" dirty="0" err="1" smtClean="0"/>
              <a:t>scanf</a:t>
            </a:r>
            <a:r>
              <a:rPr lang="en-US" dirty="0" smtClean="0"/>
              <a:t> (“%d”, &amp;n);</a:t>
            </a:r>
          </a:p>
          <a:p>
            <a:r>
              <a:rPr lang="en-US" dirty="0" smtClean="0"/>
              <a:t>for (</a:t>
            </a:r>
            <a:r>
              <a:rPr lang="en-US" dirty="0" err="1" smtClean="0"/>
              <a:t>i</a:t>
            </a:r>
            <a:r>
              <a:rPr lang="en-US" dirty="0" smtClean="0"/>
              <a:t>=0; </a:t>
            </a:r>
            <a:r>
              <a:rPr lang="en-US" dirty="0" err="1" smtClean="0"/>
              <a:t>i</a:t>
            </a:r>
            <a:r>
              <a:rPr lang="en-US" dirty="0" smtClean="0"/>
              <a:t>&lt;=n-1; </a:t>
            </a:r>
            <a:r>
              <a:rPr lang="en-US" dirty="0" err="1" smtClean="0"/>
              <a:t>i</a:t>
            </a:r>
            <a:r>
              <a:rPr lang="en-US" dirty="0" smtClean="0"/>
              <a:t>++)</a:t>
            </a:r>
          </a:p>
          <a:p>
            <a:r>
              <a:rPr lang="en-US" dirty="0" smtClean="0"/>
              <a:t>{</a:t>
            </a:r>
          </a:p>
          <a:p>
            <a:r>
              <a:rPr lang="en-US" dirty="0" err="1" smtClean="0"/>
              <a:t>printf</a:t>
            </a:r>
            <a:r>
              <a:rPr lang="en-US" dirty="0" smtClean="0"/>
              <a:t> (“Enter the element of array:” );</a:t>
            </a:r>
          </a:p>
          <a:p>
            <a:r>
              <a:rPr lang="en-US" dirty="0" err="1" smtClean="0"/>
              <a:t>scanf</a:t>
            </a:r>
            <a:r>
              <a:rPr lang="en-US" dirty="0" smtClean="0"/>
              <a:t> (“%d”, &amp;a[</a:t>
            </a:r>
            <a:r>
              <a:rPr lang="en-US" dirty="0" err="1" smtClean="0"/>
              <a:t>i</a:t>
            </a:r>
            <a:r>
              <a:rPr lang="en-US" dirty="0" smtClean="0"/>
              <a:t>]);</a:t>
            </a:r>
          </a:p>
          <a:p>
            <a:r>
              <a:rPr lang="en-US" dirty="0" smtClean="0"/>
              <a:t>}</a:t>
            </a:r>
          </a:p>
          <a:p>
            <a:r>
              <a:rPr lang="en-US" dirty="0" smtClean="0"/>
              <a:t> </a:t>
            </a:r>
          </a:p>
          <a:p>
            <a:r>
              <a:rPr lang="en-US" dirty="0" err="1" smtClean="0"/>
              <a:t>printf</a:t>
            </a:r>
            <a:r>
              <a:rPr lang="en-US" dirty="0" smtClean="0"/>
              <a:t> (“Enter the searching element:” );</a:t>
            </a:r>
          </a:p>
          <a:p>
            <a:r>
              <a:rPr lang="en-US" dirty="0" err="1" smtClean="0"/>
              <a:t>scanf</a:t>
            </a:r>
            <a:r>
              <a:rPr lang="en-US" dirty="0" smtClean="0"/>
              <a:t> (“%d”, &amp;search);</a:t>
            </a:r>
          </a:p>
          <a:p>
            <a:r>
              <a:rPr lang="en-US" dirty="0" smtClean="0"/>
              <a:t>for (</a:t>
            </a:r>
            <a:r>
              <a:rPr lang="en-US" dirty="0" err="1" smtClean="0"/>
              <a:t>i</a:t>
            </a:r>
            <a:r>
              <a:rPr lang="en-US" dirty="0" smtClean="0"/>
              <a:t>=0; </a:t>
            </a:r>
            <a:r>
              <a:rPr lang="en-US" dirty="0" err="1" smtClean="0"/>
              <a:t>i</a:t>
            </a:r>
            <a:r>
              <a:rPr lang="en-US" dirty="0" smtClean="0"/>
              <a:t>&lt;=n-1; </a:t>
            </a:r>
            <a:r>
              <a:rPr lang="en-US" dirty="0" err="1" smtClean="0"/>
              <a:t>i</a:t>
            </a:r>
            <a:r>
              <a:rPr lang="en-US" dirty="0" smtClean="0"/>
              <a:t>++)</a:t>
            </a:r>
          </a:p>
          <a:p>
            <a:r>
              <a:rPr lang="en-US" dirty="0" smtClean="0"/>
              <a:t>{</a:t>
            </a:r>
          </a:p>
          <a:p>
            <a:r>
              <a:rPr lang="en-US" dirty="0" smtClean="0"/>
              <a:t>if (a[</a:t>
            </a:r>
            <a:r>
              <a:rPr lang="en-US" dirty="0" err="1" smtClean="0"/>
              <a:t>i</a:t>
            </a:r>
            <a:r>
              <a:rPr lang="en-US" dirty="0" smtClean="0"/>
              <a:t>] == search)</a:t>
            </a:r>
          </a:p>
          <a:p>
            <a:r>
              <a:rPr lang="en-US" dirty="0" smtClean="0"/>
              <a:t>{</a:t>
            </a:r>
          </a:p>
          <a:p>
            <a:r>
              <a:rPr lang="en-US" dirty="0" smtClean="0"/>
              <a:t>flag=1;</a:t>
            </a:r>
          </a:p>
          <a:p>
            <a:r>
              <a:rPr lang="en-US" dirty="0" smtClean="0"/>
              <a:t>break;</a:t>
            </a:r>
          </a:p>
          <a:p>
            <a:r>
              <a:rPr lang="en-US" dirty="0" smtClean="0"/>
              <a:t>}</a:t>
            </a:r>
          </a:p>
          <a:p>
            <a:r>
              <a:rPr lang="en-US" dirty="0" smtClean="0"/>
              <a:t>            }</a:t>
            </a:r>
          </a:p>
          <a:p>
            <a:r>
              <a:rPr lang="en-US" dirty="0" smtClean="0"/>
              <a:t>If (flag == 1)</a:t>
            </a:r>
          </a:p>
          <a:p>
            <a:r>
              <a:rPr lang="en-US" dirty="0" err="1" smtClean="0"/>
              <a:t>printf</a:t>
            </a:r>
            <a:r>
              <a:rPr lang="en-US" dirty="0" smtClean="0"/>
              <a:t> (“The searching value is present in the list”);</a:t>
            </a:r>
          </a:p>
          <a:p>
            <a:r>
              <a:rPr lang="en-US" dirty="0" smtClean="0"/>
              <a:t>else</a:t>
            </a:r>
          </a:p>
          <a:p>
            <a:r>
              <a:rPr lang="en-US" dirty="0" err="1" smtClean="0"/>
              <a:t>printf</a:t>
            </a:r>
            <a:r>
              <a:rPr lang="en-US" dirty="0" smtClean="0"/>
              <a:t> (“The searching value is not present in the list”);</a:t>
            </a:r>
          </a:p>
          <a:p>
            <a:r>
              <a:rPr lang="en-US" dirty="0" smtClean="0"/>
              <a: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Binary Search</a:t>
            </a:r>
            <a:endParaRPr lang="en-US" dirty="0"/>
          </a:p>
        </p:txBody>
      </p:sp>
      <p:sp>
        <p:nvSpPr>
          <p:cNvPr id="3" name="Content Placeholder 2"/>
          <p:cNvSpPr>
            <a:spLocks noGrp="1"/>
          </p:cNvSpPr>
          <p:nvPr>
            <p:ph idx="1"/>
          </p:nvPr>
        </p:nvSpPr>
        <p:spPr/>
        <p:txBody>
          <a:bodyPr/>
          <a:lstStyle/>
          <a:p>
            <a:r>
              <a:rPr lang="en-US" dirty="0" smtClean="0"/>
              <a:t>It is a method of searching (or) finding a particular element present in the list of array elements or Not. It is a method of searching (or) finding a particular element present in the list of array elements or Not.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81000"/>
            <a:ext cx="8229600" cy="5745163"/>
          </a:xfrm>
        </p:spPr>
        <p:txBody>
          <a:bodyPr>
            <a:normAutofit fontScale="92500" lnSpcReduction="20000"/>
          </a:bodyPr>
          <a:lstStyle/>
          <a:p>
            <a:r>
              <a:rPr lang="en-US" b="1" u="sng" dirty="0" smtClean="0"/>
              <a:t>Procedure:</a:t>
            </a:r>
          </a:p>
          <a:p>
            <a:r>
              <a:rPr lang="en-US" dirty="0" smtClean="0"/>
              <a:t> 1) In Binary search, it starts searching the element from Mid position of the array. </a:t>
            </a:r>
          </a:p>
          <a:p>
            <a:r>
              <a:rPr lang="en-US" dirty="0" smtClean="0"/>
              <a:t>2) If the searching element is greater than to mid value then it proceeds towards right side to search the element.  </a:t>
            </a:r>
          </a:p>
          <a:p>
            <a:r>
              <a:rPr lang="en-US" dirty="0" smtClean="0"/>
              <a:t>3) If the searching element is lesser than to Mid value then it proceeds towards left side to search the element. </a:t>
            </a:r>
          </a:p>
          <a:p>
            <a:r>
              <a:rPr lang="en-US" dirty="0" smtClean="0"/>
              <a:t>4) If searching element is found in the list of array, then it prints “searching element is present” otherwise it prints “searching element is not present”.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a:bodyPr>
          <a:lstStyle/>
          <a:p>
            <a:r>
              <a:rPr lang="en-US" u="sng" dirty="0" smtClean="0">
                <a:solidFill>
                  <a:srgbClr val="FF0000"/>
                </a:solidFill>
              </a:rPr>
              <a:t>Note</a:t>
            </a:r>
            <a:r>
              <a:rPr lang="en-US" u="sng" dirty="0" smtClean="0"/>
              <a:t>:</a:t>
            </a:r>
            <a:r>
              <a:rPr lang="en-US" dirty="0" smtClean="0"/>
              <a:t> To implement Binary search, </a:t>
            </a:r>
            <a:r>
              <a:rPr lang="en-US" b="1" u="sng" dirty="0" smtClean="0"/>
              <a:t>the list of array elements must be in Sorted order</a:t>
            </a:r>
            <a:r>
              <a:rPr lang="en-US" dirty="0" smtClean="0"/>
              <a:t> (either Ascending or Descending).</a:t>
            </a:r>
          </a:p>
          <a:p>
            <a:r>
              <a:rPr lang="en-US" dirty="0" smtClean="0"/>
              <a:t> </a:t>
            </a:r>
            <a:r>
              <a:rPr lang="en-US" u="sng" dirty="0" smtClean="0"/>
              <a:t>Binary search is more efficient and faster than linear search</a:t>
            </a:r>
            <a:r>
              <a:rPr lang="en-US" dirty="0" smtClean="0"/>
              <a:t> because it starts finding the element from middle position, by the way number of comparisons will be reduced and execution time also becomes reduced. </a:t>
            </a:r>
          </a:p>
          <a:p>
            <a:r>
              <a:rPr lang="en-US" dirty="0" smtClean="0"/>
              <a:t>The time complexity of binary search is O (n*( log</a:t>
            </a:r>
            <a:r>
              <a:rPr lang="en-US" baseline="-25000" dirty="0" smtClean="0"/>
              <a:t>2</a:t>
            </a:r>
            <a:r>
              <a:rPr lang="en-US" i="1" dirty="0" smtClean="0"/>
              <a:t>n</a:t>
            </a:r>
            <a:r>
              <a:rPr lang="en-US" dirty="0" smtClean="0"/>
              <a:t>)), because the number of comparisons required to search one element in the list is not more than log</a:t>
            </a:r>
            <a:r>
              <a:rPr lang="en-US" baseline="-25000" dirty="0" smtClean="0"/>
              <a:t>2</a:t>
            </a:r>
            <a:r>
              <a:rPr lang="en-US" i="1" dirty="0" smtClean="0"/>
              <a:t>n</a:t>
            </a:r>
            <a:r>
              <a:rPr lang="en-US" dirty="0" smtClean="0"/>
              <a:t>,   where n is the size of the list.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6629400"/>
          </a:xfrm>
        </p:spPr>
        <p:txBody>
          <a:bodyPr>
            <a:normAutofit fontScale="25000" lnSpcReduction="20000"/>
          </a:bodyPr>
          <a:lstStyle/>
          <a:p>
            <a:r>
              <a:rPr lang="en-US" b="1" dirty="0" smtClean="0"/>
              <a:t>Algorithm:</a:t>
            </a:r>
            <a:endParaRPr lang="en-US" dirty="0" smtClean="0"/>
          </a:p>
          <a:p>
            <a:r>
              <a:rPr lang="en-US" sz="7200" dirty="0" smtClean="0"/>
              <a:t>Step 1: Start the program.</a:t>
            </a:r>
          </a:p>
          <a:p>
            <a:r>
              <a:rPr lang="en-US" sz="7200" dirty="0" smtClean="0"/>
              <a:t>	Step 2: Declare the variables a[15], n, </a:t>
            </a:r>
            <a:r>
              <a:rPr lang="en-US" sz="7200" dirty="0" err="1" smtClean="0"/>
              <a:t>i</a:t>
            </a:r>
            <a:r>
              <a:rPr lang="en-US" sz="7200" dirty="0" smtClean="0"/>
              <a:t>, search, flag=0, LB, UB, Mid.</a:t>
            </a:r>
          </a:p>
          <a:p>
            <a:r>
              <a:rPr lang="en-US" sz="7200" dirty="0" smtClean="0"/>
              <a:t>	Step 3: Read the ‘n’ value</a:t>
            </a:r>
          </a:p>
          <a:p>
            <a:r>
              <a:rPr lang="en-US" sz="7200" dirty="0" smtClean="0"/>
              <a:t>	Step 4: for </a:t>
            </a:r>
            <a:r>
              <a:rPr lang="en-US" sz="7200" dirty="0" err="1" smtClean="0"/>
              <a:t>i</a:t>
            </a:r>
            <a:r>
              <a:rPr lang="en-US" sz="7200" dirty="0" smtClean="0"/>
              <a:t> in 1 to n insteps of 1 do </a:t>
            </a:r>
          </a:p>
          <a:p>
            <a:r>
              <a:rPr lang="en-US" sz="7200" dirty="0" smtClean="0"/>
              <a:t>begin</a:t>
            </a:r>
          </a:p>
          <a:p>
            <a:r>
              <a:rPr lang="en-US" sz="7200" dirty="0" smtClean="0"/>
              <a:t>         Read the array elements a[</a:t>
            </a:r>
            <a:r>
              <a:rPr lang="en-US" sz="7200" dirty="0" err="1" smtClean="0"/>
              <a:t>i</a:t>
            </a:r>
            <a:r>
              <a:rPr lang="en-US" sz="7200" dirty="0" smtClean="0"/>
              <a:t>]</a:t>
            </a:r>
          </a:p>
          <a:p>
            <a:r>
              <a:rPr lang="en-US" sz="7200" dirty="0" smtClean="0"/>
              <a:t>           End</a:t>
            </a:r>
          </a:p>
          <a:p>
            <a:r>
              <a:rPr lang="en-US" sz="7200" dirty="0" smtClean="0"/>
              <a:t>          Step 5:   Read the Searching Element ‘Search’</a:t>
            </a:r>
          </a:p>
          <a:p>
            <a:r>
              <a:rPr lang="en-US" sz="7200" dirty="0" smtClean="0"/>
              <a:t>          Step 6:   Assign LB=0 and UB=n-1.</a:t>
            </a:r>
          </a:p>
          <a:p>
            <a:r>
              <a:rPr lang="en-US" sz="7200" dirty="0" smtClean="0"/>
              <a:t>          Step 7:   While (LB &lt;= UB)</a:t>
            </a:r>
          </a:p>
          <a:p>
            <a:r>
              <a:rPr lang="en-US" sz="7200" dirty="0" smtClean="0"/>
              <a:t>		      begin </a:t>
            </a:r>
          </a:p>
          <a:p>
            <a:r>
              <a:rPr lang="en-US" sz="7200" dirty="0" smtClean="0"/>
              <a:t>                    Mid= (LB+UB)/2;</a:t>
            </a:r>
          </a:p>
          <a:p>
            <a:r>
              <a:rPr lang="en-US" sz="7200" dirty="0" smtClean="0"/>
              <a:t>            If  a[mid] &gt; search    then</a:t>
            </a:r>
          </a:p>
          <a:p>
            <a:r>
              <a:rPr lang="en-US" sz="7200" dirty="0" smtClean="0"/>
              <a:t>                     UB=mid-1;</a:t>
            </a:r>
          </a:p>
          <a:p>
            <a:r>
              <a:rPr lang="en-US" sz="7200" dirty="0" smtClean="0"/>
              <a:t>                  else</a:t>
            </a:r>
          </a:p>
          <a:p>
            <a:r>
              <a:rPr lang="en-US" sz="7200" dirty="0" smtClean="0"/>
              <a:t>            If a[mid] &lt; search     then </a:t>
            </a:r>
          </a:p>
          <a:p>
            <a:r>
              <a:rPr lang="en-US" sz="7200" dirty="0" smtClean="0"/>
              <a:t>                      LB=mid+1;</a:t>
            </a:r>
          </a:p>
          <a:p>
            <a:r>
              <a:rPr lang="en-US" sz="7200" dirty="0" smtClean="0"/>
              <a:t>                  else</a:t>
            </a:r>
          </a:p>
          <a:p>
            <a:r>
              <a:rPr lang="en-US" sz="7200" dirty="0" smtClean="0"/>
              <a:t>                      begin</a:t>
            </a:r>
          </a:p>
          <a:p>
            <a:r>
              <a:rPr lang="en-US" sz="7200" dirty="0" smtClean="0"/>
              <a:t>                          flag=1;</a:t>
            </a:r>
          </a:p>
          <a:p>
            <a:r>
              <a:rPr lang="en-US" sz="7200" dirty="0" smtClean="0"/>
              <a:t>                          break;</a:t>
            </a:r>
          </a:p>
          <a:p>
            <a:r>
              <a:rPr lang="en-US" sz="7200" dirty="0" smtClean="0"/>
              <a:t>                       end.</a:t>
            </a:r>
          </a:p>
          <a:p>
            <a:r>
              <a:rPr lang="en-US" sz="7200" dirty="0" smtClean="0"/>
              <a:t>                   end.</a:t>
            </a:r>
          </a:p>
          <a:p>
            <a:r>
              <a:rPr lang="en-US" sz="7200" b="1" dirty="0" smtClean="0"/>
              <a:t> </a:t>
            </a:r>
            <a:endParaRPr lang="en-US" sz="7200" dirty="0" smtClean="0"/>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Step 8: Check the condition  if    flag == 1     then</a:t>
            </a:r>
          </a:p>
          <a:p>
            <a:r>
              <a:rPr lang="en-US" dirty="0" smtClean="0"/>
              <a:t>Print searching value is present.</a:t>
            </a:r>
          </a:p>
          <a:p>
            <a:r>
              <a:rPr lang="en-US" dirty="0" smtClean="0"/>
              <a:t>else</a:t>
            </a:r>
          </a:p>
          <a:p>
            <a:r>
              <a:rPr lang="en-US" dirty="0" smtClean="0"/>
              <a:t>Print searching value is not present.</a:t>
            </a:r>
          </a:p>
          <a:p>
            <a:r>
              <a:rPr lang="en-US" dirty="0" smtClean="0"/>
              <a:t>	Step 9: Stop the process.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04800"/>
            <a:ext cx="8229600" cy="5821363"/>
          </a:xfrm>
        </p:spPr>
        <p:txBody>
          <a:bodyPr>
            <a:normAutofit fontScale="32500" lnSpcReduction="20000"/>
          </a:bodyPr>
          <a:lstStyle/>
          <a:p>
            <a:r>
              <a:rPr lang="en-US" b="1" dirty="0" smtClean="0"/>
              <a:t>/*Write a program to implement Binary Search */</a:t>
            </a:r>
            <a:endParaRPr lang="en-US" dirty="0" smtClean="0"/>
          </a:p>
          <a:p>
            <a:r>
              <a:rPr lang="en-US" dirty="0" smtClean="0"/>
              <a:t>Void main ( )</a:t>
            </a:r>
          </a:p>
          <a:p>
            <a:r>
              <a:rPr lang="en-US" dirty="0" smtClean="0"/>
              <a:t>{</a:t>
            </a:r>
          </a:p>
          <a:p>
            <a:r>
              <a:rPr lang="en-US" dirty="0" err="1" smtClean="0"/>
              <a:t>int</a:t>
            </a:r>
            <a:r>
              <a:rPr lang="en-US" dirty="0" smtClean="0"/>
              <a:t> a[15], </a:t>
            </a:r>
            <a:r>
              <a:rPr lang="en-US" dirty="0" err="1" smtClean="0"/>
              <a:t>i</a:t>
            </a:r>
            <a:r>
              <a:rPr lang="en-US" dirty="0" smtClean="0"/>
              <a:t>, n, search, LB, UB, mid, flag=0;</a:t>
            </a:r>
          </a:p>
          <a:p>
            <a:r>
              <a:rPr lang="en-US" dirty="0" err="1" smtClean="0"/>
              <a:t>printf</a:t>
            </a:r>
            <a:r>
              <a:rPr lang="en-US" dirty="0" smtClean="0"/>
              <a:t> (“Enter maximum number of elements in array:” );</a:t>
            </a:r>
          </a:p>
          <a:p>
            <a:r>
              <a:rPr lang="en-US" dirty="0" err="1" smtClean="0"/>
              <a:t>scanf</a:t>
            </a:r>
            <a:r>
              <a:rPr lang="en-US" dirty="0" smtClean="0"/>
              <a:t> (“%d”, &amp;n);</a:t>
            </a:r>
          </a:p>
          <a:p>
            <a:r>
              <a:rPr lang="en-US" dirty="0" smtClean="0"/>
              <a:t>for (</a:t>
            </a:r>
            <a:r>
              <a:rPr lang="en-US" dirty="0" err="1" smtClean="0"/>
              <a:t>i</a:t>
            </a:r>
            <a:r>
              <a:rPr lang="en-US" dirty="0" smtClean="0"/>
              <a:t>=0; </a:t>
            </a:r>
            <a:r>
              <a:rPr lang="en-US" dirty="0" err="1" smtClean="0"/>
              <a:t>i</a:t>
            </a:r>
            <a:r>
              <a:rPr lang="en-US" dirty="0" smtClean="0"/>
              <a:t>&lt;=n-1; </a:t>
            </a:r>
            <a:r>
              <a:rPr lang="en-US" dirty="0" err="1" smtClean="0"/>
              <a:t>i</a:t>
            </a:r>
            <a:r>
              <a:rPr lang="en-US" dirty="0" smtClean="0"/>
              <a:t>++)</a:t>
            </a:r>
          </a:p>
          <a:p>
            <a:r>
              <a:rPr lang="en-US" dirty="0" smtClean="0"/>
              <a:t>{</a:t>
            </a:r>
          </a:p>
          <a:p>
            <a:r>
              <a:rPr lang="en-US" dirty="0" err="1" smtClean="0"/>
              <a:t>printf</a:t>
            </a:r>
            <a:r>
              <a:rPr lang="en-US" dirty="0" smtClean="0"/>
              <a:t> (“Enter the element of array:” );</a:t>
            </a:r>
          </a:p>
          <a:p>
            <a:r>
              <a:rPr lang="en-US" dirty="0" err="1" smtClean="0"/>
              <a:t>scanf</a:t>
            </a:r>
            <a:r>
              <a:rPr lang="en-US" dirty="0" smtClean="0"/>
              <a:t> (“%d”, &amp;a[</a:t>
            </a:r>
            <a:r>
              <a:rPr lang="en-US" dirty="0" err="1" smtClean="0"/>
              <a:t>i</a:t>
            </a:r>
            <a:r>
              <a:rPr lang="en-US" dirty="0" smtClean="0"/>
              <a:t>]);</a:t>
            </a:r>
          </a:p>
          <a:p>
            <a:r>
              <a:rPr lang="en-US" dirty="0" smtClean="0"/>
              <a:t>}</a:t>
            </a:r>
          </a:p>
          <a:p>
            <a:r>
              <a:rPr lang="en-US" dirty="0" smtClean="0"/>
              <a:t> </a:t>
            </a:r>
          </a:p>
          <a:p>
            <a:r>
              <a:rPr lang="en-US" dirty="0" err="1" smtClean="0"/>
              <a:t>printf</a:t>
            </a:r>
            <a:r>
              <a:rPr lang="en-US" dirty="0" smtClean="0"/>
              <a:t> (“Enter the searching element:” );</a:t>
            </a:r>
          </a:p>
          <a:p>
            <a:r>
              <a:rPr lang="en-US" dirty="0" err="1" smtClean="0"/>
              <a:t>scanf</a:t>
            </a:r>
            <a:r>
              <a:rPr lang="en-US" dirty="0" smtClean="0"/>
              <a:t> (“%d”, &amp;search);</a:t>
            </a:r>
          </a:p>
          <a:p>
            <a:r>
              <a:rPr lang="en-US" dirty="0" smtClean="0"/>
              <a:t> </a:t>
            </a:r>
          </a:p>
          <a:p>
            <a:r>
              <a:rPr lang="en-US" dirty="0" smtClean="0"/>
              <a:t>LB=0; UB=n-1;</a:t>
            </a:r>
          </a:p>
          <a:p>
            <a:r>
              <a:rPr lang="en-US" dirty="0" smtClean="0"/>
              <a:t>	While (LB &lt;= UB)</a:t>
            </a:r>
          </a:p>
          <a:p>
            <a:r>
              <a:rPr lang="en-US" dirty="0" smtClean="0"/>
              <a:t>	{ </a:t>
            </a:r>
          </a:p>
          <a:p>
            <a:r>
              <a:rPr lang="en-US" dirty="0" smtClean="0"/>
              <a:t>mid= (LB+UB)/2;</a:t>
            </a:r>
          </a:p>
          <a:p>
            <a:r>
              <a:rPr lang="en-US" dirty="0" smtClean="0"/>
              <a:t>If( a[mid] &gt; search)</a:t>
            </a:r>
          </a:p>
          <a:p>
            <a:r>
              <a:rPr lang="en-US" dirty="0" smtClean="0"/>
              <a:t>  	UB=mid-1;</a:t>
            </a:r>
          </a:p>
          <a:p>
            <a:r>
              <a:rPr lang="en-US" dirty="0" smtClean="0"/>
              <a:t>else</a:t>
            </a:r>
          </a:p>
          <a:p>
            <a:r>
              <a:rPr lang="en-US" dirty="0" smtClean="0"/>
              <a:t>If (a[mid] &lt; search) </a:t>
            </a:r>
          </a:p>
          <a:p>
            <a:r>
              <a:rPr lang="en-US" dirty="0" smtClean="0"/>
              <a:t>  	LB=mid+1;</a:t>
            </a:r>
          </a:p>
          <a:p>
            <a:r>
              <a:rPr lang="en-US" dirty="0" smtClean="0"/>
              <a:t>else</a:t>
            </a:r>
          </a:p>
          <a:p>
            <a:r>
              <a:rPr lang="en-US" dirty="0" smtClean="0"/>
              <a:t>{ </a:t>
            </a:r>
          </a:p>
          <a:p>
            <a:r>
              <a:rPr lang="en-US" dirty="0" smtClean="0"/>
              <a:t>flag=1;</a:t>
            </a:r>
          </a:p>
          <a:p>
            <a:r>
              <a:rPr lang="en-US" dirty="0" smtClean="0"/>
              <a:t>break;</a:t>
            </a:r>
          </a:p>
          <a:p>
            <a:r>
              <a:rPr lang="en-US" dirty="0" smtClean="0"/>
              <a:t>}</a:t>
            </a:r>
          </a:p>
          <a:p>
            <a:r>
              <a:rPr lang="en-US" dirty="0" smtClean="0"/>
              <a:t>}</a:t>
            </a:r>
          </a:p>
          <a:p>
            <a:r>
              <a:rPr lang="en-US" dirty="0" smtClean="0"/>
              <a:t>If (flag == 1)</a:t>
            </a:r>
          </a:p>
          <a:p>
            <a:r>
              <a:rPr lang="en-US" dirty="0" err="1" smtClean="0"/>
              <a:t>printf</a:t>
            </a:r>
            <a:r>
              <a:rPr lang="en-US" dirty="0" smtClean="0"/>
              <a:t> (“The searching value is present in the list”);</a:t>
            </a:r>
          </a:p>
          <a:p>
            <a:r>
              <a:rPr lang="en-US" dirty="0" smtClean="0"/>
              <a:t>else</a:t>
            </a:r>
          </a:p>
          <a:p>
            <a:r>
              <a:rPr lang="en-US" dirty="0" err="1" smtClean="0"/>
              <a:t>printf</a:t>
            </a:r>
            <a:r>
              <a:rPr lang="en-US" dirty="0" smtClean="0"/>
              <a:t> (“The searching value is not present in the list”);</a:t>
            </a:r>
          </a:p>
          <a:p>
            <a:r>
              <a:rPr lang="en-US" dirty="0" smtClean="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SORTING TECHNIQUES</a:t>
            </a:r>
            <a:endParaRPr lang="en-US" dirty="0"/>
          </a:p>
        </p:txBody>
      </p:sp>
      <p:sp>
        <p:nvSpPr>
          <p:cNvPr id="3" name="Content Placeholder 2"/>
          <p:cNvSpPr>
            <a:spLocks noGrp="1"/>
          </p:cNvSpPr>
          <p:nvPr>
            <p:ph idx="1"/>
          </p:nvPr>
        </p:nvSpPr>
        <p:spPr>
          <a:xfrm>
            <a:off x="457200" y="1371600"/>
            <a:ext cx="8229600" cy="4754563"/>
          </a:xfrm>
        </p:spPr>
        <p:txBody>
          <a:bodyPr>
            <a:normAutofit fontScale="85000" lnSpcReduction="10000"/>
          </a:bodyPr>
          <a:lstStyle/>
          <a:p>
            <a:r>
              <a:rPr lang="en-US" dirty="0" smtClean="0"/>
              <a:t>Sorting is a process of arranging the list of elements either in Ascending (or) Descending order. </a:t>
            </a:r>
          </a:p>
          <a:p>
            <a:r>
              <a:rPr lang="en-US" dirty="0" smtClean="0"/>
              <a:t>There are </a:t>
            </a:r>
            <a:r>
              <a:rPr lang="en-US" u="sng" dirty="0" smtClean="0"/>
              <a:t>different Sorting techniques</a:t>
            </a:r>
            <a:r>
              <a:rPr lang="en-US" dirty="0" smtClean="0"/>
              <a:t> available in “C”</a:t>
            </a:r>
          </a:p>
          <a:p>
            <a:pPr lvl="0"/>
            <a:r>
              <a:rPr lang="en-US" dirty="0" smtClean="0"/>
              <a:t>Bubble Sort</a:t>
            </a:r>
          </a:p>
          <a:p>
            <a:pPr lvl="0"/>
            <a:r>
              <a:rPr lang="en-US" dirty="0" smtClean="0"/>
              <a:t>Insertion Sort</a:t>
            </a:r>
          </a:p>
          <a:p>
            <a:pPr lvl="0"/>
            <a:r>
              <a:rPr lang="en-US" dirty="0" smtClean="0"/>
              <a:t>Selection Sort</a:t>
            </a:r>
          </a:p>
          <a:p>
            <a:pPr lvl="0"/>
            <a:r>
              <a:rPr lang="en-US" dirty="0" smtClean="0"/>
              <a:t>Quick Sort</a:t>
            </a:r>
          </a:p>
          <a:p>
            <a:pPr lvl="0"/>
            <a:r>
              <a:rPr lang="en-US" dirty="0" smtClean="0"/>
              <a:t>Merge Sort</a:t>
            </a:r>
          </a:p>
          <a:p>
            <a:pPr lvl="0"/>
            <a:r>
              <a:rPr lang="en-US" dirty="0" smtClean="0"/>
              <a:t>Heap Sort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Introduction to Algorithms</a:t>
            </a:r>
            <a:r>
              <a:rPr lang="en-US" b="1"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Algorithms for finding roots of a quadratic equations, finding minimum and maximum numbers of a given set, finding if a number is prime number, etc.</a:t>
            </a:r>
          </a:p>
          <a:p>
            <a:r>
              <a:rPr lang="en-US" dirty="0" smtClean="0"/>
              <a:t>Basic searching in an array of elements (linear and binary search techniques),</a:t>
            </a:r>
          </a:p>
          <a:p>
            <a:r>
              <a:rPr lang="en-US" dirty="0" smtClean="0"/>
              <a:t>Basic algorithms to sort array of elements (Bubble, Insertion and Selection sort algorithms), Basic concept of order of complexity through the example programs</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BUBBLE SORT</a:t>
            </a:r>
            <a:endParaRPr lang="en-US" dirty="0"/>
          </a:p>
        </p:txBody>
      </p:sp>
      <p:sp>
        <p:nvSpPr>
          <p:cNvPr id="3" name="Content Placeholder 2"/>
          <p:cNvSpPr>
            <a:spLocks noGrp="1"/>
          </p:cNvSpPr>
          <p:nvPr>
            <p:ph idx="1"/>
          </p:nvPr>
        </p:nvSpPr>
        <p:spPr/>
        <p:txBody>
          <a:bodyPr/>
          <a:lstStyle/>
          <a:p>
            <a:r>
              <a:rPr lang="en-US" dirty="0" smtClean="0"/>
              <a:t>is also called Exchange sort.</a:t>
            </a:r>
          </a:p>
          <a:p>
            <a:r>
              <a:rPr lang="en-US" dirty="0" smtClean="0"/>
              <a:t> Bubble Sort is the simplest sorting algorithm that works by repeatedly swapping the adjacent elements if they are not in sorted order.</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533400"/>
            <a:ext cx="8229600" cy="5592763"/>
          </a:xfrm>
        </p:spPr>
        <p:txBody>
          <a:bodyPr>
            <a:normAutofit fontScale="47500" lnSpcReduction="20000"/>
          </a:bodyPr>
          <a:lstStyle/>
          <a:p>
            <a:r>
              <a:rPr lang="en-US" dirty="0" smtClean="0"/>
              <a:t>Step 1: Start the program.</a:t>
            </a:r>
          </a:p>
          <a:p>
            <a:r>
              <a:rPr lang="en-US" dirty="0" smtClean="0"/>
              <a:t>	Step 2: Declare the variables a[10], n, </a:t>
            </a:r>
            <a:r>
              <a:rPr lang="en-US" dirty="0" err="1" smtClean="0"/>
              <a:t>i</a:t>
            </a:r>
            <a:r>
              <a:rPr lang="en-US" dirty="0" smtClean="0"/>
              <a:t>.</a:t>
            </a:r>
          </a:p>
          <a:p>
            <a:r>
              <a:rPr lang="en-US" dirty="0" smtClean="0"/>
              <a:t>	Step 3: Read the ‘n’ value</a:t>
            </a:r>
          </a:p>
          <a:p>
            <a:r>
              <a:rPr lang="en-US" dirty="0" smtClean="0"/>
              <a:t>	Step 4: for </a:t>
            </a:r>
            <a:r>
              <a:rPr lang="en-US" dirty="0" err="1" smtClean="0"/>
              <a:t>i</a:t>
            </a:r>
            <a:r>
              <a:rPr lang="en-US" dirty="0" smtClean="0"/>
              <a:t> in 1 to n insteps of 1 do </a:t>
            </a:r>
          </a:p>
          <a:p>
            <a:r>
              <a:rPr lang="en-US" dirty="0" smtClean="0"/>
              <a:t>begin</a:t>
            </a:r>
          </a:p>
          <a:p>
            <a:r>
              <a:rPr lang="en-US" dirty="0" smtClean="0"/>
              <a:t>              Read the array elements a[</a:t>
            </a:r>
            <a:r>
              <a:rPr lang="en-US" dirty="0" err="1" smtClean="0"/>
              <a:t>i</a:t>
            </a:r>
            <a:r>
              <a:rPr lang="en-US" dirty="0" smtClean="0"/>
              <a:t>]</a:t>
            </a:r>
          </a:p>
          <a:p>
            <a:r>
              <a:rPr lang="en-US" dirty="0" smtClean="0"/>
              <a:t>           End</a:t>
            </a:r>
          </a:p>
          <a:p>
            <a:r>
              <a:rPr lang="en-US" dirty="0" smtClean="0"/>
              <a:t>Step 5:   for </a:t>
            </a:r>
            <a:r>
              <a:rPr lang="en-US" dirty="0" err="1" smtClean="0"/>
              <a:t>i</a:t>
            </a:r>
            <a:r>
              <a:rPr lang="en-US" dirty="0" smtClean="0"/>
              <a:t>  in 1  to  (n-1) in steps of  1 do</a:t>
            </a:r>
          </a:p>
          <a:p>
            <a:r>
              <a:rPr lang="en-US" dirty="0" smtClean="0"/>
              <a:t>begin</a:t>
            </a:r>
          </a:p>
          <a:p>
            <a:r>
              <a:rPr lang="en-US" dirty="0" smtClean="0"/>
              <a:t>for j in 1 to (n-</a:t>
            </a:r>
            <a:r>
              <a:rPr lang="en-US" dirty="0" err="1" smtClean="0"/>
              <a:t>i</a:t>
            </a:r>
            <a:r>
              <a:rPr lang="en-US" dirty="0" smtClean="0"/>
              <a:t>) in steps of  1 do</a:t>
            </a:r>
          </a:p>
          <a:p>
            <a:r>
              <a:rPr lang="en-US" dirty="0" smtClean="0"/>
              <a:t>begin</a:t>
            </a:r>
          </a:p>
          <a:p>
            <a:r>
              <a:rPr lang="en-US" dirty="0" smtClean="0"/>
              <a:t>If (a[j]&gt; a[j+1])  then</a:t>
            </a:r>
          </a:p>
          <a:p>
            <a:r>
              <a:rPr lang="en-US" dirty="0" smtClean="0"/>
              <a:t>begin</a:t>
            </a:r>
          </a:p>
          <a:p>
            <a:r>
              <a:rPr lang="en-US" dirty="0" smtClean="0"/>
              <a:t>a[j] &lt;-&gt; a[j+1]</a:t>
            </a:r>
          </a:p>
          <a:p>
            <a:r>
              <a:rPr lang="en-US" dirty="0" smtClean="0"/>
              <a:t>end.</a:t>
            </a:r>
          </a:p>
          <a:p>
            <a:r>
              <a:rPr lang="en-US" dirty="0" smtClean="0"/>
              <a:t>end.</a:t>
            </a:r>
          </a:p>
          <a:p>
            <a:r>
              <a:rPr lang="en-US" dirty="0" smtClean="0"/>
              <a:t> end.</a:t>
            </a:r>
          </a:p>
          <a:p>
            <a:r>
              <a:rPr lang="en-US" dirty="0" smtClean="0"/>
              <a:t>          Step 6:  for </a:t>
            </a:r>
            <a:r>
              <a:rPr lang="en-US" dirty="0" err="1" smtClean="0"/>
              <a:t>i</a:t>
            </a:r>
            <a:r>
              <a:rPr lang="en-US" dirty="0" smtClean="0"/>
              <a:t> in 1 to n insteps of 1 do </a:t>
            </a:r>
          </a:p>
          <a:p>
            <a:r>
              <a:rPr lang="en-US" dirty="0" smtClean="0"/>
              <a:t>begin</a:t>
            </a:r>
          </a:p>
          <a:p>
            <a:r>
              <a:rPr lang="en-US" dirty="0" smtClean="0"/>
              <a:t>                                           Print the sorted array  a[</a:t>
            </a:r>
            <a:r>
              <a:rPr lang="en-US" dirty="0" err="1" smtClean="0"/>
              <a:t>i</a:t>
            </a:r>
            <a:r>
              <a:rPr lang="en-US" dirty="0" smtClean="0"/>
              <a:t>]</a:t>
            </a:r>
          </a:p>
          <a:p>
            <a:r>
              <a:rPr lang="en-US" dirty="0" smtClean="0"/>
              <a:t>           End</a:t>
            </a:r>
          </a:p>
          <a:p>
            <a:r>
              <a:rPr lang="en-US" dirty="0" smtClean="0"/>
              <a:t>          Step 7: Stop the process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Selection Sort</a:t>
            </a:r>
            <a:endParaRPr lang="en-US" dirty="0"/>
          </a:p>
        </p:txBody>
      </p:sp>
      <p:sp>
        <p:nvSpPr>
          <p:cNvPr id="3" name="Content Placeholder 2"/>
          <p:cNvSpPr>
            <a:spLocks noGrp="1"/>
          </p:cNvSpPr>
          <p:nvPr>
            <p:ph idx="1"/>
          </p:nvPr>
        </p:nvSpPr>
        <p:spPr/>
        <p:txBody>
          <a:bodyPr/>
          <a:lstStyle/>
          <a:p>
            <a:r>
              <a:rPr lang="en-US" sz="2800" dirty="0" smtClean="0"/>
              <a:t>In Selection sort, the smallest element of the array is exchanged with the first element of the unsorted list of elements (the exchanged element takes the place where smallest element is initially placed). Then the second smallest element is exchanged with the second element of the unsorted list of elements and so on until all the elements are sorted.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Insertion Sort</a:t>
            </a:r>
            <a:r>
              <a:rPr lang="en-US" dirty="0" smtClean="0"/>
              <a:t> </a:t>
            </a:r>
            <a:endParaRPr lang="en-US" dirty="0"/>
          </a:p>
        </p:txBody>
      </p:sp>
      <p:sp>
        <p:nvSpPr>
          <p:cNvPr id="3" name="Content Placeholder 2"/>
          <p:cNvSpPr>
            <a:spLocks noGrp="1"/>
          </p:cNvSpPr>
          <p:nvPr>
            <p:ph idx="1"/>
          </p:nvPr>
        </p:nvSpPr>
        <p:spPr/>
        <p:txBody>
          <a:bodyPr/>
          <a:lstStyle/>
          <a:p>
            <a:r>
              <a:rPr lang="en-US" dirty="0" smtClean="0"/>
              <a:t>is a simple sorting algorithm that works the way we play cards in our hands.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533400"/>
            <a:ext cx="8229600" cy="6324600"/>
          </a:xfrm>
        </p:spPr>
        <p:txBody>
          <a:bodyPr/>
          <a:lstStyle/>
          <a:p>
            <a:endParaRPr lang="en-US" dirty="0"/>
          </a:p>
        </p:txBody>
      </p:sp>
      <p:pic>
        <p:nvPicPr>
          <p:cNvPr id="1026" name="Picture 1" descr="Description: Working of Insertion sort algorithm in programming to sort elements of an array."/>
          <p:cNvPicPr>
            <a:picLocks noChangeAspect="1" noChangeArrowheads="1"/>
          </p:cNvPicPr>
          <p:nvPr/>
        </p:nvPicPr>
        <p:blipFill>
          <a:blip r:embed="rId2"/>
          <a:srcRect/>
          <a:stretch>
            <a:fillRect/>
          </a:stretch>
        </p:blipFill>
        <p:spPr bwMode="auto">
          <a:xfrm>
            <a:off x="762000" y="990600"/>
            <a:ext cx="6705600" cy="55626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Basic Concept of Order of Complexity:</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t>Performance Analysis: </a:t>
            </a:r>
            <a:r>
              <a:rPr lang="en-US" dirty="0" smtClean="0"/>
              <a:t>The efficiency of an Algorithm/Program can be decided by measuring its performance. Performance Analysis of an algorithm is a process of calculating Time &amp; Space required by that Algorithm/ Program to execute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There are two basic parameters involved in order of complexity.</a:t>
            </a:r>
          </a:p>
          <a:p>
            <a:pPr>
              <a:buNone/>
            </a:pPr>
            <a:r>
              <a:rPr lang="en-US" dirty="0" smtClean="0"/>
              <a:t>    1)Time Complexity</a:t>
            </a:r>
          </a:p>
          <a:p>
            <a:pPr>
              <a:buNone/>
            </a:pPr>
            <a:r>
              <a:rPr lang="en-US" dirty="0" smtClean="0"/>
              <a:t>	2) Space Complexity</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Amount of time required by an algorithm to execute is called its time complexity</a:t>
            </a:r>
          </a:p>
          <a:p>
            <a:r>
              <a:rPr lang="en-US" i="1" dirty="0" smtClean="0"/>
              <a:t>:     1) The Time Complexity of Linear search is:               O(n)</a:t>
            </a:r>
            <a:endParaRPr lang="en-US" dirty="0" smtClean="0"/>
          </a:p>
          <a:p>
            <a:r>
              <a:rPr lang="en-US" i="1" dirty="0" smtClean="0"/>
              <a:t>      	 2) The Time Complexity of Binary search is:               O(log n)</a:t>
            </a:r>
            <a:endParaRPr lang="en-US" dirty="0" smtClean="0"/>
          </a:p>
          <a:p>
            <a:r>
              <a:rPr lang="en-US" i="1" dirty="0" smtClean="0"/>
              <a:t>	 3) The Time Complexity of Binary search is:               O(n</a:t>
            </a:r>
            <a:r>
              <a:rPr lang="en-US" i="1" baseline="30000" dirty="0" smtClean="0"/>
              <a:t>2</a:t>
            </a:r>
            <a:r>
              <a:rPr lang="en-US" i="1" dirty="0" smtClean="0"/>
              <a:t>)</a:t>
            </a:r>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Space Complexity</a:t>
            </a:r>
            <a:endParaRPr lang="en-US" dirty="0"/>
          </a:p>
        </p:txBody>
      </p:sp>
      <p:sp>
        <p:nvSpPr>
          <p:cNvPr id="3" name="Content Placeholder 2"/>
          <p:cNvSpPr>
            <a:spLocks noGrp="1"/>
          </p:cNvSpPr>
          <p:nvPr>
            <p:ph idx="1"/>
          </p:nvPr>
        </p:nvSpPr>
        <p:spPr/>
        <p:txBody>
          <a:bodyPr/>
          <a:lstStyle/>
          <a:p>
            <a:r>
              <a:rPr lang="en-US" dirty="0" smtClean="0"/>
              <a:t>The Amount of Memory (or) Space required by an algorithm is called its Space complexity.</a:t>
            </a:r>
          </a:p>
          <a:p>
            <a:r>
              <a:rPr lang="en-US" dirty="0" smtClean="0"/>
              <a:t> To compute Space complexity we consider two factors:</a:t>
            </a:r>
          </a:p>
          <a:p>
            <a:pPr lvl="0"/>
            <a:r>
              <a:rPr lang="en-US" i="1" dirty="0" smtClean="0"/>
              <a:t>Constant (C)</a:t>
            </a:r>
            <a:endParaRPr lang="en-US" dirty="0" smtClean="0"/>
          </a:p>
          <a:p>
            <a:pPr lvl="0"/>
            <a:r>
              <a:rPr lang="en-US" i="1" dirty="0" smtClean="0"/>
              <a:t>Space dependent (SD)</a:t>
            </a:r>
            <a:endParaRPr lang="en-US" dirty="0" smtClean="0"/>
          </a:p>
          <a:p>
            <a:r>
              <a:rPr lang="en-US" i="1" dirty="0" smtClean="0"/>
              <a:t>Space Requirement  S(P) = C + SD</a:t>
            </a:r>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Algorithm</a:t>
            </a:r>
            <a:endParaRPr lang="en-US" dirty="0">
              <a:solidFill>
                <a:srgbClr val="FF0000"/>
              </a:solidFill>
            </a:endParaRPr>
          </a:p>
        </p:txBody>
      </p:sp>
      <p:sp>
        <p:nvSpPr>
          <p:cNvPr id="3" name="Content Placeholder 2"/>
          <p:cNvSpPr>
            <a:spLocks noGrp="1"/>
          </p:cNvSpPr>
          <p:nvPr>
            <p:ph idx="1"/>
          </p:nvPr>
        </p:nvSpPr>
        <p:spPr/>
        <p:txBody>
          <a:bodyPr>
            <a:normAutofit fontScale="70000" lnSpcReduction="20000"/>
          </a:bodyPr>
          <a:lstStyle/>
          <a:p>
            <a:r>
              <a:rPr lang="en-US" dirty="0" smtClean="0">
                <a:solidFill>
                  <a:srgbClr val="FF0000"/>
                </a:solidFill>
              </a:rPr>
              <a:t>Algorithm </a:t>
            </a:r>
            <a:r>
              <a:rPr lang="en-US" dirty="0" smtClean="0"/>
              <a:t>was developed by an Arab mathematician.</a:t>
            </a:r>
          </a:p>
          <a:p>
            <a:r>
              <a:rPr lang="en-US" dirty="0" smtClean="0"/>
              <a:t> Algorithm is a step-by-step logical procedure to solve a given problem. The algorithm can be written in natural language and has some mathematical symbols like &gt;, &lt;, =, != etc. </a:t>
            </a:r>
          </a:p>
          <a:p>
            <a:r>
              <a:rPr lang="en-US" dirty="0" smtClean="0"/>
              <a:t>Before solving a given problem, we need to find the solution of the problem in a systematic, disciplined, non-</a:t>
            </a:r>
            <a:r>
              <a:rPr lang="en-US" dirty="0" err="1" smtClean="0"/>
              <a:t>adhoc</a:t>
            </a:r>
            <a:r>
              <a:rPr lang="en-US" dirty="0" smtClean="0"/>
              <a:t>, Step-by-step way is called Algorithmic approach. Algorithm is a penned strategy (to write) to find a solution.</a:t>
            </a:r>
          </a:p>
          <a:p>
            <a:r>
              <a:rPr lang="en-US" dirty="0" smtClean="0"/>
              <a:t>The algorithm must have the following Properties.</a:t>
            </a:r>
          </a:p>
          <a:p>
            <a:pPr lvl="0"/>
            <a:r>
              <a:rPr lang="en-US" u="sng" dirty="0" smtClean="0">
                <a:solidFill>
                  <a:srgbClr val="FF0000"/>
                </a:solidFill>
              </a:rPr>
              <a:t>Finiteness:</a:t>
            </a:r>
            <a:r>
              <a:rPr lang="en-US" dirty="0" smtClean="0"/>
              <a:t> An algorithm must terminate in a finite number of steps.</a:t>
            </a:r>
          </a:p>
          <a:p>
            <a:pPr lvl="0"/>
            <a:r>
              <a:rPr lang="en-US" u="sng" dirty="0" smtClean="0">
                <a:solidFill>
                  <a:srgbClr val="FF0000"/>
                </a:solidFill>
              </a:rPr>
              <a:t>Definitenes</a:t>
            </a:r>
            <a:r>
              <a:rPr lang="en-US" u="sng" dirty="0" smtClean="0"/>
              <a:t>s:</a:t>
            </a:r>
            <a:r>
              <a:rPr lang="en-US" dirty="0" smtClean="0"/>
              <a:t> Each step of the algorithm must be defined clearly.</a:t>
            </a:r>
          </a:p>
          <a:p>
            <a:pPr lvl="0"/>
            <a:r>
              <a:rPr lang="en-US" u="sng" dirty="0" smtClean="0">
                <a:solidFill>
                  <a:srgbClr val="FF0000"/>
                </a:solidFill>
              </a:rPr>
              <a:t>Effectiveness</a:t>
            </a:r>
            <a:r>
              <a:rPr lang="en-US" dirty="0" smtClean="0"/>
              <a:t>: Each step of the algorithm must be effective. Means easy  conversable to program syntax.</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Roots of quadratic equation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Step 1 : Start</a:t>
            </a:r>
          </a:p>
          <a:p>
            <a:r>
              <a:rPr lang="en-US" dirty="0" smtClean="0"/>
              <a:t>Step 2 : Read the values </a:t>
            </a:r>
            <a:r>
              <a:rPr lang="en-US" dirty="0" err="1" smtClean="0"/>
              <a:t>a,b,c</a:t>
            </a:r>
            <a:endParaRPr lang="en-US" dirty="0" smtClean="0"/>
          </a:p>
          <a:p>
            <a:r>
              <a:rPr lang="en-US" dirty="0" smtClean="0"/>
              <a:t>Step 3 : Calculate d= b*b-4*a*c</a:t>
            </a:r>
          </a:p>
          <a:p>
            <a:r>
              <a:rPr lang="en-US" dirty="0" smtClean="0"/>
              <a:t>Step 4 : If d&lt;0  display roots are imaginary and go to step 10 else proceed for next step</a:t>
            </a:r>
          </a:p>
          <a:p>
            <a:r>
              <a:rPr lang="en-US" dirty="0" smtClean="0"/>
              <a:t>Step 5 : If d == 0 Display roots are real &amp; equal and go to step 7 else proceed to next step</a:t>
            </a:r>
          </a:p>
          <a:p>
            <a:r>
              <a:rPr lang="en-US" dirty="0" smtClean="0"/>
              <a:t>Step 6 : Display roots are real &amp; un equals and go to step 8</a:t>
            </a:r>
          </a:p>
          <a:p>
            <a:r>
              <a:rPr lang="en-US" dirty="0" smtClean="0"/>
              <a:t>Step 7 : Calculate r1 = r2 = - b/(2*a) and go to step 9</a:t>
            </a:r>
          </a:p>
          <a:p>
            <a:r>
              <a:rPr lang="en-US" dirty="0" smtClean="0"/>
              <a:t>Step 8 : Calculate r1 &amp; r2 and go to step 9</a:t>
            </a:r>
          </a:p>
          <a:p>
            <a:pPr>
              <a:buNone/>
            </a:pPr>
            <a:r>
              <a:rPr lang="en-US" dirty="0" smtClean="0"/>
              <a:t>       r1  = -b + </a:t>
            </a:r>
            <a:r>
              <a:rPr lang="en-US" dirty="0" err="1" smtClean="0"/>
              <a:t>sqrt</a:t>
            </a:r>
            <a:r>
              <a:rPr lang="en-US" dirty="0" smtClean="0"/>
              <a:t> ( b * b  - 4*a*c) / ( 2*a)</a:t>
            </a:r>
          </a:p>
          <a:p>
            <a:pPr>
              <a:buNone/>
            </a:pPr>
            <a:r>
              <a:rPr lang="en-US" dirty="0" smtClean="0"/>
              <a:t>       r2  = -b – </a:t>
            </a:r>
            <a:r>
              <a:rPr lang="en-US" dirty="0" err="1" smtClean="0"/>
              <a:t>sqrt</a:t>
            </a:r>
            <a:r>
              <a:rPr lang="en-US" dirty="0" smtClean="0"/>
              <a:t> ( b * b  - 4*a*c) / (2*a)</a:t>
            </a:r>
          </a:p>
          <a:p>
            <a:r>
              <a:rPr lang="en-US" dirty="0" smtClean="0"/>
              <a:t>Step 9 : Display roots  r1 &amp; r2</a:t>
            </a:r>
          </a:p>
          <a:p>
            <a:r>
              <a:rPr lang="en-US" dirty="0" smtClean="0"/>
              <a:t>Step 10 : Stop.</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for Prime  or not</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Step 1 : Start</a:t>
            </a:r>
          </a:p>
          <a:p>
            <a:r>
              <a:rPr lang="en-US" dirty="0" smtClean="0"/>
              <a:t>Step 2 : Read the n</a:t>
            </a:r>
          </a:p>
          <a:p>
            <a:r>
              <a:rPr lang="en-US" dirty="0" smtClean="0"/>
              <a:t>Step 3 : If n is below or equal to 1 </a:t>
            </a:r>
          </a:p>
          <a:p>
            <a:pPr>
              <a:buNone/>
            </a:pPr>
            <a:r>
              <a:rPr lang="en-US" dirty="0" smtClean="0"/>
              <a:t>                   n  &lt; = 1 then go to step</a:t>
            </a:r>
          </a:p>
          <a:p>
            <a:r>
              <a:rPr lang="en-US" dirty="0" smtClean="0"/>
              <a:t>Step 4 : If n = 2 then go to step 12</a:t>
            </a:r>
          </a:p>
          <a:p>
            <a:r>
              <a:rPr lang="en-US" dirty="0" smtClean="0"/>
              <a:t>Step 5 : Assign count = n/2</a:t>
            </a:r>
          </a:p>
          <a:p>
            <a:r>
              <a:rPr lang="en-US" dirty="0" smtClean="0"/>
              <a:t>Step 6 : Assign </a:t>
            </a:r>
            <a:r>
              <a:rPr lang="en-US" dirty="0" err="1" smtClean="0"/>
              <a:t>i</a:t>
            </a:r>
            <a:r>
              <a:rPr lang="en-US" dirty="0" smtClean="0"/>
              <a:t> = 1</a:t>
            </a:r>
          </a:p>
          <a:p>
            <a:r>
              <a:rPr lang="en-US" dirty="0" smtClean="0"/>
              <a:t>Step 7 : Add 1 to </a:t>
            </a:r>
            <a:r>
              <a:rPr lang="en-US" dirty="0" err="1" smtClean="0"/>
              <a:t>i</a:t>
            </a:r>
            <a:r>
              <a:rPr lang="en-US" dirty="0" smtClean="0"/>
              <a:t> and store it in variable </a:t>
            </a:r>
          </a:p>
          <a:p>
            <a:r>
              <a:rPr lang="en-US" dirty="0" smtClean="0"/>
              <a:t>Step 8 : remainder = n % </a:t>
            </a:r>
            <a:r>
              <a:rPr lang="en-US" dirty="0" err="1" smtClean="0"/>
              <a:t>i</a:t>
            </a:r>
            <a:endParaRPr lang="en-US" dirty="0" smtClean="0"/>
          </a:p>
          <a:p>
            <a:r>
              <a:rPr lang="en-US" dirty="0" smtClean="0"/>
              <a:t>Step 9 : If remainder  = 0 then go to step13</a:t>
            </a:r>
          </a:p>
          <a:p>
            <a:r>
              <a:rPr lang="en-US" dirty="0" smtClean="0"/>
              <a:t>Step 10 : Subtract one from count &amp; store it in count</a:t>
            </a:r>
          </a:p>
          <a:p>
            <a:r>
              <a:rPr lang="en-US" dirty="0" smtClean="0"/>
              <a:t>Step 11 : If count is not equal to zero go to step7</a:t>
            </a:r>
          </a:p>
          <a:p>
            <a:r>
              <a:rPr lang="en-US" dirty="0" smtClean="0"/>
              <a:t>Step 12 : Display it is prime number go to step 14</a:t>
            </a:r>
          </a:p>
          <a:p>
            <a:r>
              <a:rPr lang="en-US" dirty="0" smtClean="0"/>
              <a:t>Step 13 : Display it is not prime number</a:t>
            </a:r>
          </a:p>
          <a:p>
            <a:r>
              <a:rPr lang="en-US" dirty="0" smtClean="0"/>
              <a:t>Step 14 : Stop</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finding minimum &amp; maximum numbers of a given et</a:t>
            </a:r>
            <a:endParaRPr lang="en-US" dirty="0"/>
          </a:p>
        </p:txBody>
      </p:sp>
      <p:sp>
        <p:nvSpPr>
          <p:cNvPr id="3" name="Content Placeholder 2"/>
          <p:cNvSpPr>
            <a:spLocks noGrp="1"/>
          </p:cNvSpPr>
          <p:nvPr>
            <p:ph idx="1"/>
          </p:nvPr>
        </p:nvSpPr>
        <p:spPr/>
        <p:txBody>
          <a:bodyPr>
            <a:normAutofit fontScale="25000" lnSpcReduction="20000"/>
          </a:bodyPr>
          <a:lstStyle/>
          <a:p>
            <a:r>
              <a:rPr lang="en-US" sz="5600" dirty="0" smtClean="0"/>
              <a:t>Step 1 : Start</a:t>
            </a:r>
          </a:p>
          <a:p>
            <a:r>
              <a:rPr lang="en-US" sz="5600" dirty="0" smtClean="0"/>
              <a:t>Step 2 : Read n, a [ </a:t>
            </a:r>
            <a:r>
              <a:rPr lang="en-US" sz="5600" dirty="0" err="1" smtClean="0"/>
              <a:t>i</a:t>
            </a:r>
            <a:r>
              <a:rPr lang="en-US" sz="5600" dirty="0" smtClean="0"/>
              <a:t> ] values in array</a:t>
            </a:r>
          </a:p>
          <a:p>
            <a:r>
              <a:rPr lang="en-US" sz="5600" dirty="0" smtClean="0"/>
              <a:t>Step 3 : max = a [ 0 ] ;</a:t>
            </a:r>
          </a:p>
          <a:p>
            <a:pPr>
              <a:buNone/>
            </a:pPr>
            <a:r>
              <a:rPr lang="en-US" sz="5600" dirty="0" smtClean="0"/>
              <a:t>                  min = a [ 0 ] ;</a:t>
            </a:r>
          </a:p>
          <a:p>
            <a:r>
              <a:rPr lang="en-US" sz="5600" dirty="0" smtClean="0"/>
              <a:t>Step 4 : for </a:t>
            </a:r>
            <a:r>
              <a:rPr lang="en-US" sz="5600" dirty="0" err="1" smtClean="0"/>
              <a:t>i</a:t>
            </a:r>
            <a:r>
              <a:rPr lang="en-US" sz="5600" dirty="0" smtClean="0"/>
              <a:t> : 1 to n do increment </a:t>
            </a:r>
            <a:r>
              <a:rPr lang="en-US" sz="5600" dirty="0" err="1" smtClean="0"/>
              <a:t>i</a:t>
            </a:r>
            <a:r>
              <a:rPr lang="en-US" sz="5600" dirty="0" smtClean="0"/>
              <a:t> by 1 </a:t>
            </a:r>
          </a:p>
          <a:p>
            <a:pPr>
              <a:buNone/>
            </a:pPr>
            <a:r>
              <a:rPr lang="en-US" sz="5600" dirty="0" smtClean="0"/>
              <a:t>                 begin</a:t>
            </a:r>
          </a:p>
          <a:p>
            <a:pPr>
              <a:buNone/>
            </a:pPr>
            <a:r>
              <a:rPr lang="en-US" sz="5600" dirty="0" smtClean="0"/>
              <a:t>                          If ( </a:t>
            </a:r>
            <a:r>
              <a:rPr lang="en-US" sz="5600" dirty="0" err="1" smtClean="0"/>
              <a:t>arr</a:t>
            </a:r>
            <a:r>
              <a:rPr lang="en-US" sz="5600" dirty="0" smtClean="0"/>
              <a:t> [ </a:t>
            </a:r>
            <a:r>
              <a:rPr lang="en-US" sz="5600" dirty="0" err="1" smtClean="0"/>
              <a:t>i</a:t>
            </a:r>
            <a:r>
              <a:rPr lang="en-US" sz="5600" dirty="0" smtClean="0"/>
              <a:t> ] &gt; max ) </a:t>
            </a:r>
          </a:p>
          <a:p>
            <a:pPr>
              <a:buNone/>
            </a:pPr>
            <a:r>
              <a:rPr lang="en-US" sz="5600" dirty="0" smtClean="0"/>
              <a:t>                 begin</a:t>
            </a:r>
          </a:p>
          <a:p>
            <a:pPr>
              <a:buNone/>
            </a:pPr>
            <a:r>
              <a:rPr lang="en-US" sz="5600" dirty="0" smtClean="0"/>
              <a:t>                          max = a [ </a:t>
            </a:r>
            <a:r>
              <a:rPr lang="en-US" sz="5600" dirty="0" err="1" smtClean="0"/>
              <a:t>i</a:t>
            </a:r>
            <a:r>
              <a:rPr lang="en-US" sz="5600" dirty="0" smtClean="0"/>
              <a:t> ] ;</a:t>
            </a:r>
          </a:p>
          <a:p>
            <a:pPr>
              <a:buNone/>
            </a:pPr>
            <a:r>
              <a:rPr lang="en-US" sz="5600" dirty="0" smtClean="0"/>
              <a:t>                           end</a:t>
            </a:r>
          </a:p>
          <a:p>
            <a:pPr>
              <a:buNone/>
            </a:pPr>
            <a:r>
              <a:rPr lang="en-US" sz="5600" dirty="0" smtClean="0"/>
              <a:t>                end</a:t>
            </a:r>
          </a:p>
          <a:p>
            <a:r>
              <a:rPr lang="en-US" sz="5600" dirty="0" smtClean="0"/>
              <a:t>Step 5 : Print max element</a:t>
            </a:r>
          </a:p>
          <a:p>
            <a:r>
              <a:rPr lang="en-US" sz="5600" dirty="0" err="1" smtClean="0"/>
              <a:t>Setp</a:t>
            </a:r>
            <a:r>
              <a:rPr lang="en-US" sz="5600" dirty="0" smtClean="0"/>
              <a:t> 6 : for </a:t>
            </a:r>
            <a:r>
              <a:rPr lang="en-US" sz="5600" dirty="0" err="1" smtClean="0"/>
              <a:t>i</a:t>
            </a:r>
            <a:r>
              <a:rPr lang="en-US" sz="5600" dirty="0" smtClean="0"/>
              <a:t> : 1 to n do increment </a:t>
            </a:r>
            <a:r>
              <a:rPr lang="en-US" sz="5600" dirty="0" err="1" smtClean="0"/>
              <a:t>i</a:t>
            </a:r>
            <a:r>
              <a:rPr lang="en-US" sz="5600" dirty="0" smtClean="0"/>
              <a:t> by 1</a:t>
            </a:r>
          </a:p>
          <a:p>
            <a:pPr>
              <a:buNone/>
            </a:pPr>
            <a:r>
              <a:rPr lang="en-US" sz="5600" dirty="0" smtClean="0"/>
              <a:t>               begin</a:t>
            </a:r>
          </a:p>
          <a:p>
            <a:pPr>
              <a:buNone/>
            </a:pPr>
            <a:r>
              <a:rPr lang="en-US" sz="5600" dirty="0" smtClean="0"/>
              <a:t>                          If ( </a:t>
            </a:r>
            <a:r>
              <a:rPr lang="en-US" sz="5600" dirty="0" err="1" smtClean="0"/>
              <a:t>arr</a:t>
            </a:r>
            <a:r>
              <a:rPr lang="en-US" sz="5600" dirty="0" smtClean="0"/>
              <a:t> [ </a:t>
            </a:r>
            <a:r>
              <a:rPr lang="en-US" sz="5600" dirty="0" err="1" smtClean="0"/>
              <a:t>i</a:t>
            </a:r>
            <a:r>
              <a:rPr lang="en-US" sz="5600" dirty="0" smtClean="0"/>
              <a:t> ] &lt; min ) </a:t>
            </a:r>
          </a:p>
          <a:p>
            <a:pPr>
              <a:buNone/>
            </a:pPr>
            <a:r>
              <a:rPr lang="en-US" sz="5600" dirty="0" smtClean="0"/>
              <a:t>                 begin</a:t>
            </a:r>
          </a:p>
          <a:p>
            <a:pPr>
              <a:buNone/>
            </a:pPr>
            <a:r>
              <a:rPr lang="en-US" sz="5600" dirty="0" smtClean="0"/>
              <a:t>                          min = a [ </a:t>
            </a:r>
            <a:r>
              <a:rPr lang="en-US" sz="5600" dirty="0" err="1" smtClean="0"/>
              <a:t>i</a:t>
            </a:r>
            <a:r>
              <a:rPr lang="en-US" sz="5600" dirty="0" smtClean="0"/>
              <a:t> ] ;</a:t>
            </a:r>
          </a:p>
          <a:p>
            <a:pPr>
              <a:buNone/>
            </a:pPr>
            <a:r>
              <a:rPr lang="en-US" sz="5600" dirty="0" smtClean="0"/>
              <a:t>                           end</a:t>
            </a:r>
          </a:p>
          <a:p>
            <a:pPr>
              <a:buNone/>
            </a:pPr>
            <a:r>
              <a:rPr lang="en-US" sz="5600" dirty="0" smtClean="0"/>
              <a:t>                end</a:t>
            </a:r>
          </a:p>
          <a:p>
            <a:pPr>
              <a:buNone/>
            </a:pPr>
            <a:r>
              <a:rPr lang="en-US" sz="5600" dirty="0" err="1" smtClean="0"/>
              <a:t>Setp</a:t>
            </a:r>
            <a:r>
              <a:rPr lang="en-US" sz="5600" dirty="0" smtClean="0"/>
              <a:t>  7 :  Print min element</a:t>
            </a:r>
          </a:p>
          <a:p>
            <a:pPr>
              <a:buNone/>
            </a:pPr>
            <a:r>
              <a:rPr lang="en-US" sz="5600" dirty="0" err="1" smtClean="0"/>
              <a:t>Setp</a:t>
            </a:r>
            <a:r>
              <a:rPr lang="en-US" sz="5600" dirty="0" smtClean="0"/>
              <a:t> 8  : Stop.</a:t>
            </a:r>
          </a:p>
          <a:p>
            <a:pPr>
              <a:buNone/>
            </a:pPr>
            <a:endParaRPr lang="en-US" dirty="0" smtClean="0"/>
          </a:p>
          <a:p>
            <a:pPr>
              <a:buNone/>
            </a:pPr>
            <a:r>
              <a:rPr lang="en-US" dirty="0" smtClean="0"/>
              <a:t>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858000"/>
          </a:xfrm>
        </p:spPr>
        <p:txBody>
          <a:bodyPr>
            <a:noAutofit/>
          </a:bodyPr>
          <a:lstStyle/>
          <a:p>
            <a:pPr>
              <a:buNone/>
            </a:pPr>
            <a:r>
              <a:rPr lang="en-US" sz="1200" dirty="0" smtClean="0"/>
              <a:t> </a:t>
            </a:r>
            <a:r>
              <a:rPr lang="en-US" sz="1300" dirty="0" err="1" smtClean="0"/>
              <a:t>int</a:t>
            </a:r>
            <a:r>
              <a:rPr lang="en-US" sz="1300" dirty="0" smtClean="0"/>
              <a:t> main ( )</a:t>
            </a:r>
          </a:p>
          <a:p>
            <a:pPr>
              <a:buNone/>
            </a:pPr>
            <a:r>
              <a:rPr lang="en-US" sz="1300" dirty="0" smtClean="0"/>
              <a:t>{</a:t>
            </a:r>
          </a:p>
          <a:p>
            <a:pPr>
              <a:buNone/>
            </a:pPr>
            <a:r>
              <a:rPr lang="en-US" sz="1300" dirty="0" smtClean="0"/>
              <a:t>   </a:t>
            </a:r>
            <a:r>
              <a:rPr lang="en-US" sz="1300" dirty="0" err="1" smtClean="0"/>
              <a:t>Int</a:t>
            </a:r>
            <a:r>
              <a:rPr lang="en-US" sz="1300" dirty="0" smtClean="0"/>
              <a:t> </a:t>
            </a:r>
            <a:r>
              <a:rPr lang="en-US" sz="1300" dirty="0" err="1" smtClean="0"/>
              <a:t>arr</a:t>
            </a:r>
            <a:r>
              <a:rPr lang="en-US" sz="1300" dirty="0" smtClean="0"/>
              <a:t> [ 100 ] , max = 0, min = 0 , n , </a:t>
            </a:r>
            <a:r>
              <a:rPr lang="en-US" sz="1300" dirty="0" err="1" smtClean="0"/>
              <a:t>i</a:t>
            </a:r>
            <a:r>
              <a:rPr lang="en-US" sz="1300" dirty="0" smtClean="0"/>
              <a:t>;</a:t>
            </a:r>
          </a:p>
          <a:p>
            <a:pPr>
              <a:buNone/>
            </a:pPr>
            <a:r>
              <a:rPr lang="en-US" sz="1300" dirty="0" smtClean="0"/>
              <a:t>   </a:t>
            </a:r>
            <a:r>
              <a:rPr lang="en-US" sz="1300" dirty="0" err="1" smtClean="0"/>
              <a:t>printf</a:t>
            </a:r>
            <a:r>
              <a:rPr lang="en-US" sz="1300" dirty="0" smtClean="0"/>
              <a:t> (“enter the no .of elements in an array“)</a:t>
            </a:r>
          </a:p>
          <a:p>
            <a:pPr>
              <a:buNone/>
            </a:pPr>
            <a:r>
              <a:rPr lang="en-US" sz="1300" dirty="0" smtClean="0"/>
              <a:t>   </a:t>
            </a:r>
            <a:r>
              <a:rPr lang="en-US" sz="1300" dirty="0" err="1" smtClean="0"/>
              <a:t>scanf</a:t>
            </a:r>
            <a:r>
              <a:rPr lang="en-US" sz="1300" dirty="0" smtClean="0"/>
              <a:t> (“% </a:t>
            </a:r>
            <a:r>
              <a:rPr lang="en-US" sz="1300" dirty="0" err="1" smtClean="0"/>
              <a:t>d”,&amp;n</a:t>
            </a:r>
            <a:r>
              <a:rPr lang="en-US" sz="1300" dirty="0" smtClean="0"/>
              <a:t> );</a:t>
            </a:r>
          </a:p>
          <a:p>
            <a:pPr>
              <a:buNone/>
            </a:pPr>
            <a:r>
              <a:rPr lang="en-US" sz="1300" dirty="0" smtClean="0"/>
              <a:t>   </a:t>
            </a:r>
            <a:r>
              <a:rPr lang="en-US" sz="1300" dirty="0" err="1" smtClean="0"/>
              <a:t>printf</a:t>
            </a:r>
            <a:r>
              <a:rPr lang="en-US" sz="1300" dirty="0" smtClean="0"/>
              <a:t> (“enter the element in to an array”);</a:t>
            </a:r>
          </a:p>
          <a:p>
            <a:pPr>
              <a:buNone/>
            </a:pPr>
            <a:r>
              <a:rPr lang="en-US" sz="1300" dirty="0" smtClean="0"/>
              <a:t>   for ( </a:t>
            </a:r>
            <a:r>
              <a:rPr lang="en-US" sz="1300" dirty="0" err="1" smtClean="0"/>
              <a:t>i</a:t>
            </a:r>
            <a:r>
              <a:rPr lang="en-US" sz="1300" dirty="0" smtClean="0"/>
              <a:t> = 0; </a:t>
            </a:r>
            <a:r>
              <a:rPr lang="en-US" sz="1300" dirty="0" err="1" smtClean="0"/>
              <a:t>i</a:t>
            </a:r>
            <a:r>
              <a:rPr lang="en-US" sz="1300" dirty="0" smtClean="0"/>
              <a:t>&lt;</a:t>
            </a:r>
            <a:r>
              <a:rPr lang="en-US" sz="1300" dirty="0" err="1" smtClean="0"/>
              <a:t>n;i</a:t>
            </a:r>
            <a:r>
              <a:rPr lang="en-US" sz="1300" dirty="0" smtClean="0"/>
              <a:t>++)</a:t>
            </a:r>
          </a:p>
          <a:p>
            <a:pPr>
              <a:buNone/>
            </a:pPr>
            <a:r>
              <a:rPr lang="en-US" sz="1300" dirty="0" smtClean="0"/>
              <a:t>   </a:t>
            </a:r>
            <a:r>
              <a:rPr lang="en-US" sz="1300" dirty="0" err="1" smtClean="0"/>
              <a:t>scanf</a:t>
            </a:r>
            <a:r>
              <a:rPr lang="en-US" sz="1300" dirty="0" smtClean="0"/>
              <a:t> ( “%d”;&amp;</a:t>
            </a:r>
            <a:r>
              <a:rPr lang="en-US" sz="1300" dirty="0" err="1" smtClean="0"/>
              <a:t>arr</a:t>
            </a:r>
            <a:r>
              <a:rPr lang="en-US" sz="1300" dirty="0" smtClean="0"/>
              <a:t>[</a:t>
            </a:r>
            <a:r>
              <a:rPr lang="en-US" sz="1300" dirty="0" err="1" smtClean="0"/>
              <a:t>i</a:t>
            </a:r>
            <a:r>
              <a:rPr lang="en-US" sz="1300" dirty="0" smtClean="0"/>
              <a:t>]);</a:t>
            </a:r>
          </a:p>
          <a:p>
            <a:pPr>
              <a:buNone/>
            </a:pPr>
            <a:r>
              <a:rPr lang="en-US" sz="1300" dirty="0" smtClean="0"/>
              <a:t>   max = </a:t>
            </a:r>
            <a:r>
              <a:rPr lang="en-US" sz="1300" dirty="0" err="1" smtClean="0"/>
              <a:t>arr</a:t>
            </a:r>
            <a:r>
              <a:rPr lang="en-US" sz="1300" dirty="0" smtClean="0"/>
              <a:t> [ 0 ];</a:t>
            </a:r>
          </a:p>
          <a:p>
            <a:pPr>
              <a:buNone/>
            </a:pPr>
            <a:r>
              <a:rPr lang="en-US" sz="1300" dirty="0" smtClean="0"/>
              <a:t>   min = </a:t>
            </a:r>
            <a:r>
              <a:rPr lang="en-US" sz="1300" dirty="0" err="1" smtClean="0"/>
              <a:t>arr</a:t>
            </a:r>
            <a:r>
              <a:rPr lang="en-US" sz="1300" dirty="0" smtClean="0"/>
              <a:t> [ 0 ];</a:t>
            </a:r>
          </a:p>
          <a:p>
            <a:pPr>
              <a:buNone/>
            </a:pPr>
            <a:r>
              <a:rPr lang="en-US" sz="1300" dirty="0" smtClean="0"/>
              <a:t>   for ( </a:t>
            </a:r>
            <a:r>
              <a:rPr lang="en-US" sz="1300" dirty="0" err="1" smtClean="0"/>
              <a:t>i</a:t>
            </a:r>
            <a:r>
              <a:rPr lang="en-US" sz="1300" dirty="0" smtClean="0"/>
              <a:t> = 1; </a:t>
            </a:r>
            <a:r>
              <a:rPr lang="en-US" sz="1300" dirty="0" err="1" smtClean="0"/>
              <a:t>i</a:t>
            </a:r>
            <a:r>
              <a:rPr lang="en-US" sz="1300" dirty="0" smtClean="0"/>
              <a:t> &lt; n ; </a:t>
            </a:r>
            <a:r>
              <a:rPr lang="en-US" sz="1300" dirty="0" err="1" smtClean="0"/>
              <a:t>i</a:t>
            </a:r>
            <a:r>
              <a:rPr lang="en-US" sz="1300" dirty="0" smtClean="0"/>
              <a:t> ++)</a:t>
            </a:r>
          </a:p>
          <a:p>
            <a:pPr>
              <a:buNone/>
            </a:pPr>
            <a:r>
              <a:rPr lang="en-US" sz="1300" dirty="0" smtClean="0"/>
              <a:t> {</a:t>
            </a:r>
          </a:p>
          <a:p>
            <a:pPr>
              <a:buNone/>
            </a:pPr>
            <a:r>
              <a:rPr lang="en-US" sz="1300" dirty="0" smtClean="0"/>
              <a:t>   if  ( </a:t>
            </a:r>
            <a:r>
              <a:rPr lang="en-US" sz="1300" dirty="0" err="1" smtClean="0"/>
              <a:t>arr</a:t>
            </a:r>
            <a:r>
              <a:rPr lang="en-US" sz="1300" dirty="0" smtClean="0"/>
              <a:t> [ </a:t>
            </a:r>
            <a:r>
              <a:rPr lang="en-US" sz="1300" dirty="0" err="1" smtClean="0"/>
              <a:t>i</a:t>
            </a:r>
            <a:r>
              <a:rPr lang="en-US" sz="1300" dirty="0" smtClean="0"/>
              <a:t> ] &gt;  max)</a:t>
            </a:r>
          </a:p>
          <a:p>
            <a:pPr>
              <a:buNone/>
            </a:pPr>
            <a:r>
              <a:rPr lang="en-US" sz="1300" dirty="0" smtClean="0"/>
              <a:t>      {</a:t>
            </a:r>
          </a:p>
          <a:p>
            <a:pPr>
              <a:buNone/>
            </a:pPr>
            <a:r>
              <a:rPr lang="en-US" sz="1300" dirty="0" smtClean="0"/>
              <a:t>          max = </a:t>
            </a:r>
            <a:r>
              <a:rPr lang="en-US" sz="1300" dirty="0" err="1" smtClean="0"/>
              <a:t>arr</a:t>
            </a:r>
            <a:r>
              <a:rPr lang="en-US" sz="1300" dirty="0" smtClean="0"/>
              <a:t> [ </a:t>
            </a:r>
            <a:r>
              <a:rPr lang="en-US" sz="1300" dirty="0" err="1" smtClean="0"/>
              <a:t>i</a:t>
            </a:r>
            <a:r>
              <a:rPr lang="en-US" sz="1300" dirty="0" smtClean="0"/>
              <a:t> ];</a:t>
            </a:r>
          </a:p>
          <a:p>
            <a:pPr>
              <a:buNone/>
            </a:pPr>
            <a:r>
              <a:rPr lang="en-US" sz="1300" dirty="0" smtClean="0"/>
              <a:t>        }</a:t>
            </a:r>
          </a:p>
          <a:p>
            <a:pPr>
              <a:buNone/>
            </a:pPr>
            <a:r>
              <a:rPr lang="en-US" sz="1300" dirty="0" smtClean="0"/>
              <a:t>}</a:t>
            </a:r>
          </a:p>
          <a:p>
            <a:pPr>
              <a:buNone/>
            </a:pPr>
            <a:r>
              <a:rPr lang="en-US" sz="1300" dirty="0" smtClean="0"/>
              <a:t>    for ( </a:t>
            </a:r>
            <a:r>
              <a:rPr lang="en-US" sz="1300" dirty="0" err="1" smtClean="0"/>
              <a:t>i</a:t>
            </a:r>
            <a:r>
              <a:rPr lang="en-US" sz="1300" dirty="0" smtClean="0"/>
              <a:t> = 1; </a:t>
            </a:r>
            <a:r>
              <a:rPr lang="en-US" sz="1300" dirty="0" err="1" smtClean="0"/>
              <a:t>i</a:t>
            </a:r>
            <a:r>
              <a:rPr lang="en-US" sz="1300" dirty="0" smtClean="0"/>
              <a:t> &lt; n ; </a:t>
            </a:r>
            <a:r>
              <a:rPr lang="en-US" sz="1300" dirty="0" err="1" smtClean="0"/>
              <a:t>i</a:t>
            </a:r>
            <a:r>
              <a:rPr lang="en-US" sz="1300" dirty="0" smtClean="0"/>
              <a:t> ++)</a:t>
            </a:r>
          </a:p>
          <a:p>
            <a:pPr>
              <a:buNone/>
            </a:pPr>
            <a:r>
              <a:rPr lang="en-US" sz="1300" dirty="0" smtClean="0"/>
              <a:t>{</a:t>
            </a:r>
          </a:p>
          <a:p>
            <a:pPr>
              <a:buNone/>
            </a:pPr>
            <a:r>
              <a:rPr lang="en-US" sz="1300" dirty="0" smtClean="0"/>
              <a:t>     if  ( </a:t>
            </a:r>
            <a:r>
              <a:rPr lang="en-US" sz="1300" dirty="0" err="1" smtClean="0"/>
              <a:t>arr</a:t>
            </a:r>
            <a:r>
              <a:rPr lang="en-US" sz="1300" dirty="0" smtClean="0"/>
              <a:t> [ </a:t>
            </a:r>
            <a:r>
              <a:rPr lang="en-US" sz="1300" dirty="0" err="1" smtClean="0"/>
              <a:t>i</a:t>
            </a:r>
            <a:r>
              <a:rPr lang="en-US" sz="1300" dirty="0" smtClean="0"/>
              <a:t> ] &lt; min)</a:t>
            </a:r>
          </a:p>
          <a:p>
            <a:pPr>
              <a:buNone/>
            </a:pPr>
            <a:r>
              <a:rPr lang="en-US" sz="1300" dirty="0" smtClean="0"/>
              <a:t>      {</a:t>
            </a:r>
          </a:p>
          <a:p>
            <a:pPr>
              <a:buNone/>
            </a:pPr>
            <a:r>
              <a:rPr lang="en-US" sz="1300" dirty="0" smtClean="0"/>
              <a:t>      min = </a:t>
            </a:r>
            <a:r>
              <a:rPr lang="en-US" sz="1300" dirty="0" err="1" smtClean="0"/>
              <a:t>arr</a:t>
            </a:r>
            <a:r>
              <a:rPr lang="en-US" sz="1300" dirty="0" smtClean="0"/>
              <a:t> [ </a:t>
            </a:r>
            <a:r>
              <a:rPr lang="en-US" sz="1300" dirty="0" err="1" smtClean="0"/>
              <a:t>i</a:t>
            </a:r>
            <a:r>
              <a:rPr lang="en-US" sz="1300" dirty="0" smtClean="0"/>
              <a:t> ];</a:t>
            </a:r>
          </a:p>
          <a:p>
            <a:pPr>
              <a:buNone/>
            </a:pPr>
            <a:r>
              <a:rPr lang="en-US" sz="1300" dirty="0" smtClean="0"/>
              <a:t>     }</a:t>
            </a:r>
          </a:p>
          <a:p>
            <a:pPr>
              <a:buNone/>
            </a:pPr>
            <a:r>
              <a:rPr lang="en-US" sz="1300" dirty="0" smtClean="0"/>
              <a:t>}</a:t>
            </a:r>
          </a:p>
          <a:p>
            <a:pPr>
              <a:buNone/>
            </a:pPr>
            <a:r>
              <a:rPr lang="en-US" sz="1300" dirty="0" smtClean="0"/>
              <a:t>   </a:t>
            </a:r>
            <a:r>
              <a:rPr lang="en-US" sz="1300" dirty="0" err="1" smtClean="0"/>
              <a:t>printf</a:t>
            </a:r>
            <a:r>
              <a:rPr lang="en-US" sz="1300" dirty="0" smtClean="0"/>
              <a:t> ( “ max element = %d”, max);</a:t>
            </a:r>
          </a:p>
          <a:p>
            <a:pPr>
              <a:buNone/>
            </a:pPr>
            <a:r>
              <a:rPr lang="en-US" sz="1300" dirty="0" smtClean="0"/>
              <a:t>    </a:t>
            </a:r>
            <a:r>
              <a:rPr lang="en-US" sz="1300" dirty="0" err="1" smtClean="0"/>
              <a:t>printf</a:t>
            </a:r>
            <a:r>
              <a:rPr lang="en-US" sz="1300" dirty="0" smtClean="0"/>
              <a:t> ( “ min element = %d”, min);</a:t>
            </a:r>
          </a:p>
          <a:p>
            <a:pPr>
              <a:buNone/>
            </a:pPr>
            <a:r>
              <a:rPr lang="en-US" sz="1300" dirty="0" smtClean="0"/>
              <a:t>    return 0;</a:t>
            </a:r>
          </a:p>
          <a:p>
            <a:pPr>
              <a:buNone/>
            </a:pPr>
            <a:r>
              <a:rPr lang="en-US" sz="1300" dirty="0" smtClean="0"/>
              <a:t>}</a:t>
            </a:r>
          </a:p>
          <a:p>
            <a:pPr>
              <a:buNone/>
            </a:pPr>
            <a:r>
              <a:rPr lang="en-US" sz="1200" dirty="0" smtClean="0"/>
              <a:t>   </a:t>
            </a:r>
          </a:p>
          <a:p>
            <a:pPr>
              <a:buNone/>
            </a:pPr>
            <a:r>
              <a:rPr lang="en-US" sz="1200" dirty="0" smtClean="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228600"/>
            <a:ext cx="8229600" cy="5897563"/>
          </a:xfrm>
        </p:spPr>
        <p:txBody>
          <a:bodyPr>
            <a:normAutofit fontScale="40000" lnSpcReduction="20000"/>
          </a:bodyPr>
          <a:lstStyle/>
          <a:p>
            <a:r>
              <a:rPr lang="en-US" dirty="0" smtClean="0"/>
              <a:t>#include&lt;</a:t>
            </a:r>
            <a:r>
              <a:rPr lang="en-US" dirty="0" err="1" smtClean="0"/>
              <a:t>stdio.h</a:t>
            </a:r>
            <a:r>
              <a:rPr lang="en-US" dirty="0" smtClean="0"/>
              <a:t>&gt;</a:t>
            </a:r>
          </a:p>
          <a:p>
            <a:r>
              <a:rPr lang="en-US" dirty="0" smtClean="0"/>
              <a:t>void main( )</a:t>
            </a:r>
          </a:p>
          <a:p>
            <a:r>
              <a:rPr lang="en-US" dirty="0" smtClean="0"/>
              <a:t>{	float a, b, c, d, root1, root2;</a:t>
            </a:r>
          </a:p>
          <a:p>
            <a:r>
              <a:rPr lang="en-US" dirty="0" err="1" smtClean="0"/>
              <a:t>printf</a:t>
            </a:r>
            <a:r>
              <a:rPr lang="en-US" dirty="0" smtClean="0"/>
              <a:t>(“Enter the values of a, b, c of quadratic equation:”);</a:t>
            </a:r>
          </a:p>
          <a:p>
            <a:r>
              <a:rPr lang="en-US" dirty="0" err="1" smtClean="0"/>
              <a:t>scanf</a:t>
            </a:r>
            <a:r>
              <a:rPr lang="en-US" dirty="0" smtClean="0"/>
              <a:t>(“%f %f %f”, &amp;a, &amp;b, &amp;c);</a:t>
            </a:r>
          </a:p>
          <a:p>
            <a:r>
              <a:rPr lang="en-US" dirty="0" smtClean="0"/>
              <a:t>d = b * b – 4 * a * c;</a:t>
            </a:r>
          </a:p>
          <a:p>
            <a:r>
              <a:rPr lang="en-US" dirty="0" smtClean="0"/>
              <a:t>	if (d == 0)</a:t>
            </a:r>
          </a:p>
          <a:p>
            <a:r>
              <a:rPr lang="en-US" dirty="0" smtClean="0"/>
              <a:t>		{</a:t>
            </a:r>
          </a:p>
          <a:p>
            <a:r>
              <a:rPr lang="en-US" dirty="0" smtClean="0"/>
              <a:t>		</a:t>
            </a:r>
            <a:r>
              <a:rPr lang="en-US" dirty="0" err="1" smtClean="0"/>
              <a:t>printf</a:t>
            </a:r>
            <a:r>
              <a:rPr lang="en-US" dirty="0" smtClean="0"/>
              <a:t> (“Both the roots are Equal \n”);</a:t>
            </a:r>
          </a:p>
          <a:p>
            <a:r>
              <a:rPr lang="en-US" dirty="0" smtClean="0"/>
              <a:t> </a:t>
            </a:r>
          </a:p>
          <a:p>
            <a:r>
              <a:rPr lang="en-US" dirty="0" smtClean="0"/>
              <a:t>root1 = -b / (2*a);</a:t>
            </a:r>
          </a:p>
          <a:p>
            <a:r>
              <a:rPr lang="en-US" dirty="0" err="1" smtClean="0"/>
              <a:t>printf</a:t>
            </a:r>
            <a:r>
              <a:rPr lang="en-US" dirty="0" smtClean="0"/>
              <a:t> (“The root is: %0.3f ”, root1);</a:t>
            </a:r>
          </a:p>
          <a:p>
            <a:r>
              <a:rPr lang="en-US" dirty="0" smtClean="0"/>
              <a:t>}</a:t>
            </a:r>
          </a:p>
          <a:p>
            <a:r>
              <a:rPr lang="en-US" dirty="0" smtClean="0"/>
              <a:t>else</a:t>
            </a:r>
          </a:p>
          <a:p>
            <a:r>
              <a:rPr lang="en-US" dirty="0" smtClean="0"/>
              <a:t>if (d &gt; 0)</a:t>
            </a:r>
          </a:p>
          <a:p>
            <a:r>
              <a:rPr lang="en-US" dirty="0" smtClean="0"/>
              <a:t>{</a:t>
            </a:r>
          </a:p>
          <a:p>
            <a:r>
              <a:rPr lang="en-US" dirty="0" err="1" smtClean="0"/>
              <a:t>printf</a:t>
            </a:r>
            <a:r>
              <a:rPr lang="en-US" dirty="0" smtClean="0"/>
              <a:t> (“The roots are Real \n”);</a:t>
            </a:r>
          </a:p>
          <a:p>
            <a:r>
              <a:rPr lang="en-US" dirty="0" smtClean="0"/>
              <a:t>root1 = (-b + </a:t>
            </a:r>
            <a:r>
              <a:rPr lang="en-US" dirty="0" err="1" smtClean="0"/>
              <a:t>sqrt</a:t>
            </a:r>
            <a:r>
              <a:rPr lang="en-US" dirty="0" smtClean="0"/>
              <a:t> (d) ) / (2*a);</a:t>
            </a:r>
          </a:p>
          <a:p>
            <a:r>
              <a:rPr lang="en-US" dirty="0" smtClean="0"/>
              <a:t>root2 = (-b – </a:t>
            </a:r>
            <a:r>
              <a:rPr lang="en-US" dirty="0" err="1" smtClean="0"/>
              <a:t>sqrt</a:t>
            </a:r>
            <a:r>
              <a:rPr lang="en-US" dirty="0" smtClean="0"/>
              <a:t> (d) ) / (2*a);</a:t>
            </a:r>
          </a:p>
          <a:p>
            <a:r>
              <a:rPr lang="en-US" dirty="0" smtClean="0"/>
              <a:t>      </a:t>
            </a:r>
            <a:r>
              <a:rPr lang="en-US" dirty="0" err="1" smtClean="0"/>
              <a:t>printf</a:t>
            </a:r>
            <a:r>
              <a:rPr lang="en-US" dirty="0" smtClean="0"/>
              <a:t> (“The root1 is: %0.3f and The root2 is: %0.2f  ”, root1, root2);</a:t>
            </a:r>
          </a:p>
          <a:p>
            <a:r>
              <a:rPr lang="en-US" dirty="0" smtClean="0"/>
              <a:t>         }</a:t>
            </a:r>
          </a:p>
          <a:p>
            <a:r>
              <a:rPr lang="en-US" dirty="0" smtClean="0"/>
              <a:t>           else  </a:t>
            </a:r>
          </a:p>
          <a:p>
            <a:r>
              <a:rPr lang="en-US" dirty="0" smtClean="0"/>
              <a:t>            {</a:t>
            </a:r>
          </a:p>
          <a:p>
            <a:r>
              <a:rPr lang="en-US" dirty="0" smtClean="0"/>
              <a:t>              </a:t>
            </a:r>
            <a:r>
              <a:rPr lang="en-US" dirty="0" err="1" smtClean="0"/>
              <a:t>printf</a:t>
            </a:r>
            <a:r>
              <a:rPr lang="en-US" dirty="0" smtClean="0"/>
              <a:t> (“The roots are Real and Imaginary \n”);</a:t>
            </a:r>
          </a:p>
          <a:p>
            <a:r>
              <a:rPr lang="en-US" dirty="0" smtClean="0"/>
              <a:t>   </a:t>
            </a:r>
            <a:r>
              <a:rPr lang="en-US" dirty="0" err="1" smtClean="0"/>
              <a:t>printf</a:t>
            </a:r>
            <a:r>
              <a:rPr lang="en-US" dirty="0" smtClean="0"/>
              <a:t> (“The root1 is: %0.3f + </a:t>
            </a:r>
            <a:r>
              <a:rPr lang="en-US" dirty="0" err="1" smtClean="0"/>
              <a:t>i</a:t>
            </a:r>
            <a:r>
              <a:rPr lang="en-US" dirty="0" smtClean="0"/>
              <a:t> %0.3f”, -b/(2*a), </a:t>
            </a:r>
            <a:r>
              <a:rPr lang="en-US" dirty="0" err="1" smtClean="0"/>
              <a:t>sqrt</a:t>
            </a:r>
            <a:r>
              <a:rPr lang="en-US" dirty="0" smtClean="0"/>
              <a:t>(-d)/(2*a));</a:t>
            </a:r>
          </a:p>
          <a:p>
            <a:r>
              <a:rPr lang="en-US" dirty="0" smtClean="0"/>
              <a:t>   </a:t>
            </a:r>
            <a:r>
              <a:rPr lang="en-US" dirty="0" err="1" smtClean="0"/>
              <a:t>printf</a:t>
            </a:r>
            <a:r>
              <a:rPr lang="en-US" dirty="0" smtClean="0"/>
              <a:t> (“\n The root2 is: %0.3f + </a:t>
            </a:r>
            <a:r>
              <a:rPr lang="en-US" dirty="0" err="1" smtClean="0"/>
              <a:t>i</a:t>
            </a:r>
            <a:r>
              <a:rPr lang="en-US" dirty="0" smtClean="0"/>
              <a:t> %0.3f”, -b/(2*a), -</a:t>
            </a:r>
            <a:r>
              <a:rPr lang="en-US" dirty="0" err="1" smtClean="0"/>
              <a:t>sqrt</a:t>
            </a:r>
            <a:r>
              <a:rPr lang="en-US" dirty="0" smtClean="0"/>
              <a:t>(-d)/(2*a));</a:t>
            </a:r>
          </a:p>
          <a:p>
            <a:r>
              <a:rPr lang="en-US" dirty="0" smtClean="0"/>
              <a:t>   }</a:t>
            </a:r>
          </a:p>
          <a:p>
            <a:r>
              <a:rPr lang="en-US" dirty="0" smtClean="0"/>
              <a:t>}   //end of main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SEARCHING TECHNIQUES: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Searching is a process of finding (or) verifying (or) Searching (or) identifying a particular element present in the given list of elements.</a:t>
            </a:r>
          </a:p>
          <a:p>
            <a:r>
              <a:rPr lang="en-US" dirty="0" smtClean="0"/>
              <a:t>There are TWO types of Searching Techniques:</a:t>
            </a:r>
          </a:p>
          <a:p>
            <a:pPr lvl="0"/>
            <a:r>
              <a:rPr lang="en-US" dirty="0" smtClean="0"/>
              <a:t>Linear Search</a:t>
            </a:r>
          </a:p>
          <a:p>
            <a:pPr lvl="0"/>
            <a:r>
              <a:rPr lang="en-US" dirty="0" smtClean="0"/>
              <a:t>Binary Search</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TotalTime>
  <Words>1830</Words>
  <Application>Microsoft Office PowerPoint</Application>
  <PresentationFormat>On-screen Show (4:3)</PresentationFormat>
  <Paragraphs>308</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UNIT-V</vt:lpstr>
      <vt:lpstr>Introduction to Algorithms:</vt:lpstr>
      <vt:lpstr>Algorithm</vt:lpstr>
      <vt:lpstr>Roots of quadratic equation</vt:lpstr>
      <vt:lpstr>Algorithm for Prime  or not</vt:lpstr>
      <vt:lpstr>Algorithm finding minimum &amp; maximum numbers of a given et</vt:lpstr>
      <vt:lpstr>PowerPoint Presentation</vt:lpstr>
      <vt:lpstr>PowerPoint Presentation</vt:lpstr>
      <vt:lpstr> SEARCHING TECHNIQUES: </vt:lpstr>
      <vt:lpstr>Linear Search</vt:lpstr>
      <vt:lpstr>PowerPoint Presentation</vt:lpstr>
      <vt:lpstr>PowerPoint Presentation</vt:lpstr>
      <vt:lpstr>Binary Search</vt:lpstr>
      <vt:lpstr>PowerPoint Presentation</vt:lpstr>
      <vt:lpstr>PowerPoint Presentation</vt:lpstr>
      <vt:lpstr>PowerPoint Presentation</vt:lpstr>
      <vt:lpstr>PowerPoint Presentation</vt:lpstr>
      <vt:lpstr>PowerPoint Presentation</vt:lpstr>
      <vt:lpstr>SORTING TECHNIQUES</vt:lpstr>
      <vt:lpstr>BUBBLE SORT</vt:lpstr>
      <vt:lpstr>PowerPoint Presentation</vt:lpstr>
      <vt:lpstr>Selection Sort</vt:lpstr>
      <vt:lpstr>PowerPoint Presentation</vt:lpstr>
      <vt:lpstr> Insertion Sort </vt:lpstr>
      <vt:lpstr>PowerPoint Presentation</vt:lpstr>
      <vt:lpstr> Basic Concept of Order of Complexity: </vt:lpstr>
      <vt:lpstr>PowerPoint Presentation</vt:lpstr>
      <vt:lpstr>PowerPoint Presentation</vt:lpstr>
      <vt:lpstr>Space Complexity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UNIT-V</dc:title>
  <dc:creator>administ</dc:creator>
  <cp:lastModifiedBy>MRCEW</cp:lastModifiedBy>
  <cp:revision>24</cp:revision>
  <dcterms:created xsi:type="dcterms:W3CDTF">2006-08-16T00:00:00Z</dcterms:created>
  <dcterms:modified xsi:type="dcterms:W3CDTF">2021-03-27T08:58:41Z</dcterms:modified>
</cp:coreProperties>
</file>