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1" r:id="rId1"/>
  </p:sldMasterIdLst>
  <p:sldIdLst>
    <p:sldId id="256" r:id="rId2"/>
    <p:sldId id="257" r:id="rId3"/>
    <p:sldId id="258" r:id="rId4"/>
    <p:sldId id="259" r:id="rId5"/>
    <p:sldId id="260" r:id="rId6"/>
    <p:sldId id="261" r:id="rId7"/>
    <p:sldId id="262" r:id="rId8"/>
    <p:sldId id="263" r:id="rId9"/>
    <p:sldId id="264" r:id="rId1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64" d="100"/>
          <a:sy n="64" d="100"/>
        </p:scale>
        <p:origin x="1482"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8" name="Group 17"/>
          <p:cNvGrpSpPr/>
          <p:nvPr/>
        </p:nvGrpSpPr>
        <p:grpSpPr>
          <a:xfrm>
            <a:off x="0" y="0"/>
            <a:ext cx="9144677" cy="6858000"/>
            <a:chOff x="0" y="0"/>
            <a:chExt cx="9144677" cy="6858000"/>
          </a:xfrm>
        </p:grpSpPr>
        <p:pic>
          <p:nvPicPr>
            <p:cNvPr id="8" name="Picture 7" descr="S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1" name="Rectangle 10"/>
            <p:cNvSpPr/>
            <p:nvPr/>
          </p:nvSpPr>
          <p:spPr>
            <a:xfrm>
              <a:off x="1515532" y="1520422"/>
              <a:ext cx="6112935" cy="3818468"/>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2" name="Picture 11"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959"/>
            <a:stretch/>
          </p:blipFill>
          <p:spPr>
            <a:xfrm>
              <a:off x="0" y="3128434"/>
              <a:ext cx="1664208" cy="612648"/>
            </a:xfrm>
            <a:prstGeom prst="rect">
              <a:avLst/>
            </a:prstGeom>
          </p:spPr>
        </p:pic>
        <p:pic>
          <p:nvPicPr>
            <p:cNvPr id="13" name="Picture 12"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959"/>
            <a:stretch/>
          </p:blipFill>
          <p:spPr>
            <a:xfrm>
              <a:off x="7480469" y="3128434"/>
              <a:ext cx="1664208" cy="612648"/>
            </a:xfrm>
            <a:prstGeom prst="rect">
              <a:avLst/>
            </a:prstGeom>
          </p:spPr>
        </p:pic>
      </p:grpSp>
      <p:sp>
        <p:nvSpPr>
          <p:cNvPr id="2" name="Title 1"/>
          <p:cNvSpPr>
            <a:spLocks noGrp="1"/>
          </p:cNvSpPr>
          <p:nvPr>
            <p:ph type="ctrTitle"/>
          </p:nvPr>
        </p:nvSpPr>
        <p:spPr>
          <a:xfrm>
            <a:off x="1921934" y="1811863"/>
            <a:ext cx="5308866" cy="1515533"/>
          </a:xfrm>
        </p:spPr>
        <p:txBody>
          <a:bodyPr anchor="b">
            <a:noAutofit/>
          </a:bodyPr>
          <a:lstStyle>
            <a:lvl1pPr algn="ct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1921934" y="3598327"/>
            <a:ext cx="5308866" cy="1377651"/>
          </a:xfrm>
        </p:spPr>
        <p:txBody>
          <a:bodyPr anchor="t">
            <a:normAutofit/>
          </a:bodyPr>
          <a:lstStyle>
            <a:lvl1pPr marL="0" indent="0" algn="ctr">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6065417" y="5054602"/>
            <a:ext cx="673276" cy="279400"/>
          </a:xfrm>
        </p:spPr>
        <p:txBody>
          <a:bodyPr/>
          <a:lstStyle/>
          <a:p>
            <a:fld id="{5BCAD085-E8A6-8845-BD4E-CB4CCA059FC4}" type="datetimeFigureOut">
              <a:rPr lang="en-US" smtClean="0"/>
              <a:t>6/30/2025</a:t>
            </a:fld>
            <a:endParaRPr lang="en-US"/>
          </a:p>
        </p:txBody>
      </p:sp>
      <p:sp>
        <p:nvSpPr>
          <p:cNvPr id="5" name="Footer Placeholder 4"/>
          <p:cNvSpPr>
            <a:spLocks noGrp="1"/>
          </p:cNvSpPr>
          <p:nvPr>
            <p:ph type="ftr" sz="quarter" idx="11"/>
          </p:nvPr>
        </p:nvSpPr>
        <p:spPr>
          <a:xfrm>
            <a:off x="1921934" y="5054602"/>
            <a:ext cx="4064860" cy="279400"/>
          </a:xfrm>
        </p:spPr>
        <p:txBody>
          <a:bodyPr/>
          <a:lstStyle/>
          <a:p>
            <a:endParaRPr lang="en-US"/>
          </a:p>
        </p:txBody>
      </p:sp>
      <p:sp>
        <p:nvSpPr>
          <p:cNvPr id="6" name="Slide Number Placeholder 5"/>
          <p:cNvSpPr>
            <a:spLocks noGrp="1"/>
          </p:cNvSpPr>
          <p:nvPr>
            <p:ph type="sldNum" sz="quarter" idx="12"/>
          </p:nvPr>
        </p:nvSpPr>
        <p:spPr>
          <a:xfrm>
            <a:off x="6817317" y="5054602"/>
            <a:ext cx="413483" cy="279400"/>
          </a:xfrm>
        </p:spPr>
        <p:txBody>
          <a:bodyPr/>
          <a:lstStyle/>
          <a:p>
            <a:fld id="{C1FF6DA9-008F-8B48-92A6-B652298478BF}" type="slidenum">
              <a:rPr lang="en-US" smtClean="0"/>
              <a:t>‹#›</a:t>
            </a:fld>
            <a:endParaRPr lang="en-US"/>
          </a:p>
        </p:txBody>
      </p:sp>
      <p:cxnSp>
        <p:nvCxnSpPr>
          <p:cNvPr id="15" name="Straight Connector 14"/>
          <p:cNvCxnSpPr/>
          <p:nvPr/>
        </p:nvCxnSpPr>
        <p:spPr>
          <a:xfrm>
            <a:off x="2019825" y="3471329"/>
            <a:ext cx="5113083"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411138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6" y="4815415"/>
            <a:ext cx="6798734"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26260" y="1032933"/>
            <a:ext cx="7091482" cy="3361269"/>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76866" y="5382153"/>
            <a:ext cx="6798734" cy="493712"/>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6/30/2025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5264052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6" y="906873"/>
            <a:ext cx="6798734" cy="309786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76865" y="4275666"/>
            <a:ext cx="6798736" cy="1600202"/>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6/30/2025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15" name="Straight Connector 14"/>
          <p:cNvCxnSpPr/>
          <p:nvPr/>
        </p:nvCxnSpPr>
        <p:spPr>
          <a:xfrm>
            <a:off x="1278465" y="4140199"/>
            <a:ext cx="6606425"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919559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34333" y="982132"/>
            <a:ext cx="6400250"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00200" y="3352799"/>
            <a:ext cx="5892798" cy="651933"/>
          </a:xfrm>
        </p:spPr>
        <p:txBody>
          <a:bodyPr anchor="ctr">
            <a:normAutofit/>
          </a:bodyPr>
          <a:lstStyle>
            <a:lvl1pPr marL="0" indent="0" algn="r">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176863" y="4343400"/>
            <a:ext cx="6798738"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6/30/2025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
        <p:nvSpPr>
          <p:cNvPr id="14" name="TextBox 13"/>
          <p:cNvSpPr txBox="1"/>
          <p:nvPr/>
        </p:nvSpPr>
        <p:spPr>
          <a:xfrm>
            <a:off x="849969" y="905362"/>
            <a:ext cx="457319" cy="584776"/>
          </a:xfrm>
          <a:prstGeom prst="rect">
            <a:avLst/>
          </a:prstGeom>
        </p:spPr>
        <p:txBody>
          <a:bodyPr vert="horz" lIns="91440" tIns="45720" rIns="91440" bIns="45720" rtlCol="0" anchor="ctr">
            <a:noAutofit/>
          </a:bodyPr>
          <a:lstStyle/>
          <a:p>
            <a:pPr lvl="0"/>
            <a:r>
              <a:rPr lang="en-US" sz="7200" dirty="0">
                <a:solidFill>
                  <a:schemeClr val="tx1"/>
                </a:solidFill>
                <a:effectLst/>
              </a:rPr>
              <a:t>“</a:t>
            </a:r>
          </a:p>
        </p:txBody>
      </p:sp>
      <p:sp>
        <p:nvSpPr>
          <p:cNvPr id="15" name="TextBox 14"/>
          <p:cNvSpPr txBox="1"/>
          <p:nvPr/>
        </p:nvSpPr>
        <p:spPr>
          <a:xfrm>
            <a:off x="7633503" y="2827870"/>
            <a:ext cx="457319" cy="584776"/>
          </a:xfrm>
          <a:prstGeom prst="rect">
            <a:avLst/>
          </a:prstGeom>
        </p:spPr>
        <p:txBody>
          <a:bodyPr vert="horz" lIns="91440" tIns="45720" rIns="91440" bIns="45720" rtlCol="0" anchor="ctr">
            <a:noAutofit/>
          </a:bodyPr>
          <a:lstStyle/>
          <a:p>
            <a:pPr lvl="0" algn="r"/>
            <a:r>
              <a:rPr lang="en-US" sz="7200" dirty="0">
                <a:solidFill>
                  <a:schemeClr val="tx1"/>
                </a:solidFill>
                <a:effectLst/>
              </a:rPr>
              <a:t>”</a:t>
            </a:r>
          </a:p>
        </p:txBody>
      </p:sp>
      <p:cxnSp>
        <p:nvCxnSpPr>
          <p:cNvPr id="19" name="Straight Connector 18"/>
          <p:cNvCxnSpPr/>
          <p:nvPr/>
        </p:nvCxnSpPr>
        <p:spPr>
          <a:xfrm>
            <a:off x="1278466" y="4140199"/>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18793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76869" y="3308581"/>
            <a:ext cx="679872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76868" y="4777381"/>
            <a:ext cx="6798730" cy="8604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6/30/2025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4228913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09416" y="982132"/>
            <a:ext cx="632516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8" name="Text Placeholder 2"/>
          <p:cNvSpPr>
            <a:spLocks noGrp="1"/>
          </p:cNvSpPr>
          <p:nvPr>
            <p:ph type="body" idx="13"/>
          </p:nvPr>
        </p:nvSpPr>
        <p:spPr>
          <a:xfrm>
            <a:off x="1176868" y="3639312"/>
            <a:ext cx="6798730" cy="886968"/>
          </a:xfrm>
        </p:spPr>
        <p:txBody>
          <a:bodyPr anchor="b">
            <a:normAutofit/>
          </a:bodyPr>
          <a:lstStyle>
            <a:lvl1pPr marL="0" indent="0" algn="l">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176865" y="4529667"/>
            <a:ext cx="6798736" cy="1346200"/>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6/30/2025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
        <p:nvSpPr>
          <p:cNvPr id="12" name="TextBox 11"/>
          <p:cNvSpPr txBox="1"/>
          <p:nvPr/>
        </p:nvSpPr>
        <p:spPr>
          <a:xfrm>
            <a:off x="878060" y="896895"/>
            <a:ext cx="457319"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7649796" y="2607728"/>
            <a:ext cx="457319"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278466" y="342900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985961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76865" y="982131"/>
            <a:ext cx="6798734" cy="2294467"/>
          </a:xfrm>
        </p:spPr>
        <p:txBody>
          <a:bodyPr vert="horz" lIns="91440" tIns="45720" rIns="91440" bIns="45720" rtlCol="0" anchor="ctr">
            <a:normAutofit/>
          </a:bodyPr>
          <a:lstStyle>
            <a:lvl1pPr>
              <a:defRPr lang="en-US" sz="3200" b="0" dirty="0"/>
            </a:lvl1pPr>
          </a:lstStyle>
          <a:p>
            <a:pPr marL="0" lvl="0"/>
            <a:r>
              <a:rPr lang="en-US"/>
              <a:t>Click to edit Master title style</a:t>
            </a:r>
            <a:endParaRPr lang="en-US" dirty="0"/>
          </a:p>
        </p:txBody>
      </p:sp>
      <p:sp>
        <p:nvSpPr>
          <p:cNvPr id="14" name="Text Placeholder 2"/>
          <p:cNvSpPr>
            <a:spLocks noGrp="1"/>
          </p:cNvSpPr>
          <p:nvPr>
            <p:ph type="body" idx="13"/>
          </p:nvPr>
        </p:nvSpPr>
        <p:spPr>
          <a:xfrm>
            <a:off x="1176868" y="3566160"/>
            <a:ext cx="6798730" cy="905256"/>
          </a:xfrm>
        </p:spPr>
        <p:txBody>
          <a:bodyPr anchor="b">
            <a:normAutofit/>
          </a:bodyPr>
          <a:lstStyle>
            <a:lvl1pPr marL="0" indent="0" algn="l">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176866" y="4470400"/>
            <a:ext cx="6798734" cy="1405467"/>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6/30/2025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15" name="Straight Connector 14"/>
          <p:cNvCxnSpPr/>
          <p:nvPr/>
        </p:nvCxnSpPr>
        <p:spPr>
          <a:xfrm>
            <a:off x="1278469" y="3429000"/>
            <a:ext cx="6606421"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329341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176865" y="2490135"/>
            <a:ext cx="6798736" cy="3385733"/>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6/30/2025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14" name="Straight Connector 13"/>
          <p:cNvCxnSpPr/>
          <p:nvPr/>
        </p:nvCxnSpPr>
        <p:spPr>
          <a:xfrm>
            <a:off x="1278466" y="2354670"/>
            <a:ext cx="660642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3887235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56667" y="906873"/>
            <a:ext cx="1618930" cy="496899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76867" y="906873"/>
            <a:ext cx="4915509" cy="4968993"/>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6/30/2025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14" name="Straight Connector 13"/>
          <p:cNvCxnSpPr/>
          <p:nvPr/>
        </p:nvCxnSpPr>
        <p:spPr>
          <a:xfrm>
            <a:off x="6245512" y="906873"/>
            <a:ext cx="0" cy="4968993"/>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098911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278465" y="235626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6/30/2025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7959237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78465" y="1641413"/>
            <a:ext cx="6595534" cy="1822514"/>
          </a:xfrm>
        </p:spPr>
        <p:txBody>
          <a:bodyPr anchor="b">
            <a:normAutofit/>
          </a:bodyPr>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78465" y="3734859"/>
            <a:ext cx="6595534" cy="1090015"/>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6/30/2025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31" name="Straight Connector 30"/>
          <p:cNvCxnSpPr/>
          <p:nvPr/>
        </p:nvCxnSpPr>
        <p:spPr>
          <a:xfrm>
            <a:off x="1278466" y="3599392"/>
            <a:ext cx="6595533"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223255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278465" y="235626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1176866" y="915337"/>
            <a:ext cx="6798734" cy="130386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176866" y="2487168"/>
            <a:ext cx="3337560" cy="344728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5152" y="2487168"/>
            <a:ext cx="3337560" cy="344728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6/30/2025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330479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76868" y="2658533"/>
            <a:ext cx="333756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76868" y="3243263"/>
            <a:ext cx="3337560" cy="270662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1832" y="2658533"/>
            <a:ext cx="333756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1832" y="3243263"/>
            <a:ext cx="3337560" cy="270662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6/30/2025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cxnSp>
        <p:nvCxnSpPr>
          <p:cNvPr id="41" name="Straight Connector 40"/>
          <p:cNvCxnSpPr/>
          <p:nvPr/>
        </p:nvCxnSpPr>
        <p:spPr>
          <a:xfrm>
            <a:off x="1278466" y="235467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37741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176865" y="915337"/>
            <a:ext cx="6798735" cy="1303867"/>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6/30/2025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cxnSp>
        <p:nvCxnSpPr>
          <p:cNvPr id="14" name="Straight Connector 13"/>
          <p:cNvCxnSpPr/>
          <p:nvPr/>
        </p:nvCxnSpPr>
        <p:spPr>
          <a:xfrm>
            <a:off x="1278466" y="235467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462349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6/30/2025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9492819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5" y="1388534"/>
            <a:ext cx="2536798"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120062" y="982132"/>
            <a:ext cx="3855539" cy="4893735"/>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76865" y="3031065"/>
            <a:ext cx="2536798"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6/30/2025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cxnSp>
        <p:nvCxnSpPr>
          <p:cNvPr id="16" name="Straight Connector 15"/>
          <p:cNvCxnSpPr/>
          <p:nvPr/>
        </p:nvCxnSpPr>
        <p:spPr>
          <a:xfrm>
            <a:off x="1278466" y="2912533"/>
            <a:ext cx="233359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830006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5" y="1883832"/>
            <a:ext cx="3632202" cy="1371600"/>
          </a:xfrm>
        </p:spPr>
        <p:txBody>
          <a:bodyPr anchor="b">
            <a:normAutofit/>
          </a:bodyPr>
          <a:lstStyle>
            <a:lvl1pPr algn="ctr">
              <a:defRPr sz="24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5183069" y="1032933"/>
            <a:ext cx="2929463" cy="4792136"/>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76865" y="3255432"/>
            <a:ext cx="3632201" cy="182880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6/30/2025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3142616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0" y="0"/>
            <a:ext cx="9152467" cy="6858000"/>
            <a:chOff x="0" y="0"/>
            <a:chExt cx="9152467" cy="6858000"/>
          </a:xfrm>
        </p:grpSpPr>
        <p:pic>
          <p:nvPicPr>
            <p:cNvPr id="8" name="Picture 7" descr="S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9" name="Rectangle 8"/>
            <p:cNvSpPr/>
            <p:nvPr/>
          </p:nvSpPr>
          <p:spPr>
            <a:xfrm>
              <a:off x="553888" y="542807"/>
              <a:ext cx="8039776" cy="5756392"/>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l="1" r="14240"/>
            <a:stretch/>
          </p:blipFill>
          <p:spPr>
            <a:xfrm>
              <a:off x="0" y="3128434"/>
              <a:ext cx="68580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l="1" r="14240"/>
            <a:stretch/>
          </p:blipFill>
          <p:spPr>
            <a:xfrm>
              <a:off x="8466667" y="3128434"/>
              <a:ext cx="685800" cy="606425"/>
            </a:xfrm>
            <a:prstGeom prst="rect">
              <a:avLst/>
            </a:prstGeom>
          </p:spPr>
        </p:pic>
      </p:grpSp>
      <p:sp>
        <p:nvSpPr>
          <p:cNvPr id="2" name="Title Placeholder 1"/>
          <p:cNvSpPr>
            <a:spLocks noGrp="1"/>
          </p:cNvSpPr>
          <p:nvPr>
            <p:ph type="title"/>
          </p:nvPr>
        </p:nvSpPr>
        <p:spPr>
          <a:xfrm>
            <a:off x="1176866" y="915337"/>
            <a:ext cx="6798734"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76865" y="2490135"/>
            <a:ext cx="6798736" cy="3444997"/>
          </a:xfrm>
          <a:prstGeom prst="rect">
            <a:avLst/>
          </a:prstGeom>
        </p:spPr>
        <p:txBody>
          <a:bodyPr vert="horz" lIns="91440" tIns="45720" rIns="91440" bIns="45720" rtlCol="0"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356670" y="5960533"/>
            <a:ext cx="1148283"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BCAD085-E8A6-8845-BD4E-CB4CCA059FC4}" type="datetimeFigureOut">
              <a:rPr lang="en-US" smtClean="0"/>
              <a:t>6/30/2025</a:t>
            </a:fld>
            <a:endParaRPr lang="en-US"/>
          </a:p>
        </p:txBody>
      </p:sp>
      <p:sp>
        <p:nvSpPr>
          <p:cNvPr id="5" name="Footer Placeholder 4"/>
          <p:cNvSpPr>
            <a:spLocks noGrp="1"/>
          </p:cNvSpPr>
          <p:nvPr>
            <p:ph type="ftr" sz="quarter" idx="3"/>
          </p:nvPr>
        </p:nvSpPr>
        <p:spPr>
          <a:xfrm>
            <a:off x="1176865" y="5960533"/>
            <a:ext cx="5104667"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7580091" y="5960533"/>
            <a:ext cx="39551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3115272532"/>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 id="2147483713" r:id="rId12"/>
    <p:sldLayoutId id="2147483714" r:id="rId13"/>
    <p:sldLayoutId id="2147483715" r:id="rId14"/>
    <p:sldLayoutId id="2147483716" r:id="rId15"/>
    <p:sldLayoutId id="2147483717" r:id="rId16"/>
    <p:sldLayoutId id="2147483718" r:id="rId17"/>
  </p:sldLayoutIdLst>
  <p:txStyles>
    <p:titleStyle>
      <a:lvl1pPr algn="ctr" defTabSz="457200" rtl="0" eaLnBrk="1" latinLnBrk="0" hangingPunct="1">
        <a:spcBef>
          <a:spcPct val="0"/>
        </a:spcBef>
        <a:buNone/>
        <a:defRPr sz="40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defRPr sz="3600" b="1">
                <a:solidFill>
                  <a:srgbClr val="00467A"/>
                </a:solidFill>
              </a:defRPr>
            </a:pPr>
            <a:r>
              <a:rPr dirty="0"/>
              <a:t>Companies Dataset Analysis</a:t>
            </a:r>
          </a:p>
        </p:txBody>
      </p:sp>
      <p:sp>
        <p:nvSpPr>
          <p:cNvPr id="3" name="Content Placeholder 2"/>
          <p:cNvSpPr>
            <a:spLocks noGrp="1"/>
          </p:cNvSpPr>
          <p:nvPr>
            <p:ph idx="1"/>
          </p:nvPr>
        </p:nvSpPr>
        <p:spPr/>
        <p:txBody>
          <a:bodyPr/>
          <a:lstStyle/>
          <a:p>
            <a:pPr marL="0" indent="0" algn="r">
              <a:buNone/>
              <a:defRPr sz="2000">
                <a:solidFill>
                  <a:srgbClr val="282828"/>
                </a:solidFill>
              </a:defRPr>
            </a:pPr>
            <a:r>
              <a:rPr sz="3600" dirty="0"/>
              <a:t> Presented by: </a:t>
            </a:r>
            <a:r>
              <a:rPr lang="en-US" sz="3600" dirty="0"/>
              <a:t>Sheetal Gautam</a:t>
            </a:r>
            <a:endParaRPr sz="36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sz="3600" b="1">
                <a:solidFill>
                  <a:srgbClr val="00467A"/>
                </a:solidFill>
              </a:defRPr>
            </a:pPr>
            <a:r>
              <a:rPr dirty="0"/>
              <a:t> Introduction</a:t>
            </a:r>
          </a:p>
        </p:txBody>
      </p:sp>
      <p:sp>
        <p:nvSpPr>
          <p:cNvPr id="5" name="Content Placeholder 4">
            <a:extLst>
              <a:ext uri="{FF2B5EF4-FFF2-40B4-BE49-F238E27FC236}">
                <a16:creationId xmlns:a16="http://schemas.microsoft.com/office/drawing/2014/main" id="{48B5DC46-F92E-4469-B581-E810622680D9}"/>
              </a:ext>
            </a:extLst>
          </p:cNvPr>
          <p:cNvSpPr>
            <a:spLocks noGrp="1"/>
          </p:cNvSpPr>
          <p:nvPr>
            <p:ph idx="1"/>
          </p:nvPr>
        </p:nvSpPr>
        <p:spPr/>
        <p:txBody>
          <a:bodyPr/>
          <a:lstStyle/>
          <a:p>
            <a:r>
              <a:rPr lang="en-US" sz="2800" dirty="0"/>
              <a:t>This report provides an in-depth analysis of a dataset containing information about various companies. The main aim is to understand the structure of the data, handle missing values, and prepare it for meaningful insights. The analysis is conducted using Python with the help of libraries like Pandas.</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defRPr sz="3600" b="1">
                <a:solidFill>
                  <a:srgbClr val="00467A"/>
                </a:solidFill>
              </a:defRPr>
            </a:pPr>
            <a:r>
              <a:rPr dirty="0"/>
              <a:t> Data Loading &amp; Preview</a:t>
            </a:r>
          </a:p>
        </p:txBody>
      </p:sp>
      <p:sp>
        <p:nvSpPr>
          <p:cNvPr id="3" name="Content Placeholder 2"/>
          <p:cNvSpPr>
            <a:spLocks noGrp="1"/>
          </p:cNvSpPr>
          <p:nvPr>
            <p:ph idx="1"/>
          </p:nvPr>
        </p:nvSpPr>
        <p:spPr/>
        <p:txBody>
          <a:bodyPr/>
          <a:lstStyle/>
          <a:p>
            <a:r>
              <a:rPr lang="en-US" dirty="0"/>
              <a:t>The dataset is loaded using the pandas library. The function `</a:t>
            </a:r>
            <a:r>
              <a:rPr lang="en-US" dirty="0" err="1"/>
              <a:t>pd.read_csv</a:t>
            </a:r>
            <a:r>
              <a:rPr lang="en-US" dirty="0"/>
              <a:t>()` reads the CSV file into a </a:t>
            </a:r>
            <a:r>
              <a:rPr lang="en-US" dirty="0" err="1"/>
              <a:t>DataFrame</a:t>
            </a:r>
            <a:r>
              <a:rPr lang="en-US" dirty="0"/>
              <a:t>. Using `</a:t>
            </a:r>
            <a:r>
              <a:rPr lang="en-US" dirty="0" err="1"/>
              <a:t>df.head</a:t>
            </a:r>
            <a:r>
              <a:rPr lang="en-US" dirty="0"/>
              <a:t>()` helps us preview the first five rows of the dataset, which gives a quick overview of its contents.</a:t>
            </a:r>
          </a:p>
          <a:p>
            <a:r>
              <a:rPr lang="en-US" dirty="0"/>
              <a:t>Example code:</a:t>
            </a:r>
          </a:p>
          <a:p>
            <a:r>
              <a:rPr lang="en-US" b="1" i="1" dirty="0"/>
              <a:t>df = </a:t>
            </a:r>
            <a:r>
              <a:rPr lang="en-US" b="1" i="1" dirty="0" err="1"/>
              <a:t>pd.read_csv</a:t>
            </a:r>
            <a:r>
              <a:rPr lang="en-US" b="1" i="1" dirty="0"/>
              <a:t>("companies_data.csv")</a:t>
            </a:r>
            <a:br>
              <a:rPr lang="en-US" b="1" i="1" dirty="0"/>
            </a:br>
            <a:r>
              <a:rPr lang="en-US" b="1" i="1" dirty="0" err="1"/>
              <a:t>df.head</a:t>
            </a:r>
            <a:r>
              <a:rPr lang="en-US" b="1" i="1" dirty="0"/>
              <a:t>()</a:t>
            </a:r>
          </a:p>
          <a:p>
            <a:pPr>
              <a:defRPr sz="2000">
                <a:solidFill>
                  <a:srgbClr val="282828"/>
                </a:solidFill>
              </a:defRPr>
            </a:pP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defRPr sz="3600" b="1">
                <a:solidFill>
                  <a:srgbClr val="00467A"/>
                </a:solidFill>
              </a:defRPr>
            </a:pPr>
            <a:r>
              <a:rPr dirty="0"/>
              <a:t> Dataset Structure Summary</a:t>
            </a:r>
          </a:p>
        </p:txBody>
      </p:sp>
      <p:sp>
        <p:nvSpPr>
          <p:cNvPr id="3" name="Content Placeholder 2"/>
          <p:cNvSpPr>
            <a:spLocks noGrp="1"/>
          </p:cNvSpPr>
          <p:nvPr>
            <p:ph idx="1"/>
          </p:nvPr>
        </p:nvSpPr>
        <p:spPr/>
        <p:txBody>
          <a:bodyPr/>
          <a:lstStyle/>
          <a:p>
            <a:r>
              <a:rPr lang="en-US" dirty="0"/>
              <a:t>`df.info()` provides a concise summary including the number of entries, column names, data types, and non-null values. `</a:t>
            </a:r>
            <a:r>
              <a:rPr lang="en-US" dirty="0" err="1"/>
              <a:t>df.describe</a:t>
            </a:r>
            <a:r>
              <a:rPr lang="en-US" dirty="0"/>
              <a:t>()` generates statistical summaries such as mean, median, standard deviation, etc., for numerical columns.</a:t>
            </a:r>
          </a:p>
          <a:p>
            <a:r>
              <a:rPr lang="en-US" dirty="0"/>
              <a:t>These functions help us identify the types of data we’re dealing with and any immediate anomalies.</a:t>
            </a:r>
          </a:p>
          <a:p>
            <a:pPr>
              <a:defRPr sz="2000">
                <a:solidFill>
                  <a:srgbClr val="282828"/>
                </a:solidFill>
              </a:defRPr>
            </a:pP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defRPr sz="3600" b="1">
                <a:solidFill>
                  <a:srgbClr val="00467A"/>
                </a:solidFill>
              </a:defRPr>
            </a:pPr>
            <a:r>
              <a:t>🧹 Handling Missing Values</a:t>
            </a:r>
          </a:p>
        </p:txBody>
      </p:sp>
      <p:sp>
        <p:nvSpPr>
          <p:cNvPr id="3" name="Content Placeholder 2"/>
          <p:cNvSpPr>
            <a:spLocks noGrp="1"/>
          </p:cNvSpPr>
          <p:nvPr>
            <p:ph idx="1"/>
          </p:nvPr>
        </p:nvSpPr>
        <p:spPr/>
        <p:txBody>
          <a:bodyPr/>
          <a:lstStyle/>
          <a:p>
            <a:r>
              <a:rPr lang="en-US" dirty="0"/>
              <a:t>To ensure our analysis is accurate, it's crucial to deal with missing data. `</a:t>
            </a:r>
            <a:r>
              <a:rPr lang="en-US" dirty="0" err="1"/>
              <a:t>df.isnull</a:t>
            </a:r>
            <a:r>
              <a:rPr lang="en-US" dirty="0"/>
              <a:t>().sum()` is used to count missing values in each column. `</a:t>
            </a:r>
            <a:r>
              <a:rPr lang="en-US" dirty="0" err="1"/>
              <a:t>df.dropna</a:t>
            </a:r>
            <a:r>
              <a:rPr lang="en-US" dirty="0"/>
              <a:t>()` removes any rows that contain missing values. The cleaned dataset is stored in a new variable `</a:t>
            </a:r>
            <a:r>
              <a:rPr lang="en-US" dirty="0" err="1"/>
              <a:t>df_clean</a:t>
            </a:r>
            <a:r>
              <a:rPr lang="en-US" dirty="0"/>
              <a:t>`.</a:t>
            </a:r>
          </a:p>
          <a:p>
            <a:r>
              <a:rPr lang="en-US" dirty="0"/>
              <a:t>Code example:</a:t>
            </a:r>
          </a:p>
          <a:p>
            <a:r>
              <a:rPr lang="en-US" b="1" i="1" dirty="0" err="1"/>
              <a:t>df_clean</a:t>
            </a:r>
            <a:r>
              <a:rPr lang="en-US" b="1" i="1" dirty="0"/>
              <a:t> = </a:t>
            </a:r>
            <a:r>
              <a:rPr lang="en-US" b="1" i="1" dirty="0" err="1"/>
              <a:t>df.dropna</a:t>
            </a:r>
            <a:r>
              <a:rPr lang="en-US" b="1" i="1" dirty="0"/>
              <a:t>()</a:t>
            </a:r>
          </a:p>
          <a:p>
            <a:pPr marL="1371600" lvl="3" indent="0">
              <a:buNone/>
              <a:defRPr sz="2000">
                <a:solidFill>
                  <a:srgbClr val="282828"/>
                </a:solidFill>
              </a:defRPr>
            </a:pP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defRPr sz="3600" b="1">
                <a:solidFill>
                  <a:srgbClr val="00467A"/>
                </a:solidFill>
              </a:defRPr>
            </a:pPr>
            <a:r>
              <a:rPr dirty="0"/>
              <a:t> Unique Values Analysis</a:t>
            </a:r>
          </a:p>
        </p:txBody>
      </p:sp>
      <p:sp>
        <p:nvSpPr>
          <p:cNvPr id="3" name="Content Placeholder 2"/>
          <p:cNvSpPr>
            <a:spLocks noGrp="1"/>
          </p:cNvSpPr>
          <p:nvPr>
            <p:ph idx="1"/>
          </p:nvPr>
        </p:nvSpPr>
        <p:spPr>
          <a:xfrm>
            <a:off x="-959369" y="2490135"/>
            <a:ext cx="8634334" cy="3444997"/>
          </a:xfrm>
        </p:spPr>
        <p:txBody>
          <a:bodyPr/>
          <a:lstStyle/>
          <a:p>
            <a:pPr marL="2286000" lvl="5" indent="0" algn="ctr">
              <a:buNone/>
              <a:defRPr sz="2000">
                <a:solidFill>
                  <a:srgbClr val="282828"/>
                </a:solidFill>
              </a:defRPr>
            </a:pPr>
            <a:r>
              <a:rPr lang="en-US" sz="2400" dirty="0"/>
              <a:t>`</a:t>
            </a:r>
            <a:r>
              <a:rPr lang="en-US" sz="3200" dirty="0" err="1"/>
              <a:t>df.nunique</a:t>
            </a:r>
            <a:r>
              <a:rPr lang="en-US" sz="3200" dirty="0"/>
              <a:t>()` returns the number of unique entries in each column. This is especially helpful in understanding categorical variables such as company names or locations.</a:t>
            </a:r>
          </a:p>
          <a:p>
            <a:pPr marL="2286000" lvl="5" indent="0">
              <a:buNone/>
              <a:defRPr sz="2000">
                <a:solidFill>
                  <a:srgbClr val="282828"/>
                </a:solidFill>
              </a:defRPr>
            </a:pP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defRPr sz="3600" b="1">
                <a:solidFill>
                  <a:srgbClr val="00467A"/>
                </a:solidFill>
              </a:defRPr>
            </a:pPr>
            <a:r>
              <a:rPr dirty="0"/>
              <a:t>Clean Dataset Review &amp; Conclusion</a:t>
            </a:r>
          </a:p>
        </p:txBody>
      </p:sp>
      <p:sp>
        <p:nvSpPr>
          <p:cNvPr id="5" name="Content Placeholder 4">
            <a:extLst>
              <a:ext uri="{FF2B5EF4-FFF2-40B4-BE49-F238E27FC236}">
                <a16:creationId xmlns:a16="http://schemas.microsoft.com/office/drawing/2014/main" id="{1BFE09CE-21E7-435E-87A6-2540BED01AE0}"/>
              </a:ext>
            </a:extLst>
          </p:cNvPr>
          <p:cNvSpPr>
            <a:spLocks noGrp="1"/>
          </p:cNvSpPr>
          <p:nvPr>
            <p:ph idx="1"/>
          </p:nvPr>
        </p:nvSpPr>
        <p:spPr/>
        <p:txBody>
          <a:bodyPr/>
          <a:lstStyle/>
          <a:p>
            <a:r>
              <a:rPr lang="en-US" sz="3200" dirty="0"/>
              <a:t>After data cleaning, we use `</a:t>
            </a:r>
            <a:r>
              <a:rPr lang="en-US" sz="3200" dirty="0" err="1"/>
              <a:t>df_clean.head</a:t>
            </a:r>
            <a:r>
              <a:rPr lang="en-US" sz="3200" dirty="0"/>
              <a:t>()` to verify the first few rows of the cleaned dataset. At this point, the dataset is free from missing values and ready for further analysis or visualization</a:t>
            </a:r>
            <a:r>
              <a:rPr lang="en-US" dirty="0"/>
              <a:t>.</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F9491-91D4-46A3-9792-DA5027402623}"/>
              </a:ext>
            </a:extLst>
          </p:cNvPr>
          <p:cNvSpPr>
            <a:spLocks noGrp="1"/>
          </p:cNvSpPr>
          <p:nvPr>
            <p:ph type="title"/>
          </p:nvPr>
        </p:nvSpPr>
        <p:spPr>
          <a:xfrm>
            <a:off x="1176866" y="906873"/>
            <a:ext cx="6798734" cy="2522127"/>
          </a:xfrm>
        </p:spPr>
        <p:txBody>
          <a:bodyPr>
            <a:normAutofit/>
          </a:bodyPr>
          <a:lstStyle/>
          <a:p>
            <a:r>
              <a:rPr lang="en-US" sz="5400" dirty="0"/>
              <a:t>Conclusion</a:t>
            </a:r>
          </a:p>
        </p:txBody>
      </p:sp>
      <p:sp>
        <p:nvSpPr>
          <p:cNvPr id="3" name="Text Placeholder 2">
            <a:extLst>
              <a:ext uri="{FF2B5EF4-FFF2-40B4-BE49-F238E27FC236}">
                <a16:creationId xmlns:a16="http://schemas.microsoft.com/office/drawing/2014/main" id="{8CA7BA63-1180-4503-B81F-0D5F427AA0BB}"/>
              </a:ext>
            </a:extLst>
          </p:cNvPr>
          <p:cNvSpPr>
            <a:spLocks noGrp="1"/>
          </p:cNvSpPr>
          <p:nvPr>
            <p:ph type="body" idx="1"/>
          </p:nvPr>
        </p:nvSpPr>
        <p:spPr>
          <a:xfrm>
            <a:off x="1176865" y="4234690"/>
            <a:ext cx="6798736" cy="2046189"/>
          </a:xfrm>
        </p:spPr>
        <p:txBody>
          <a:bodyPr>
            <a:normAutofit fontScale="92500" lnSpcReduction="10000"/>
          </a:bodyPr>
          <a:lstStyle/>
          <a:p>
            <a:r>
              <a:rPr lang="en-US" sz="2800" dirty="0"/>
              <a:t>This report highlights the initial steps in data analysis—loading, understanding, and cleaning a dataset. Proper handling of missing and duplicate data ensures a more robust foundation for deriving insights in further stages.</a:t>
            </a:r>
          </a:p>
          <a:p>
            <a:endParaRPr lang="en-US" dirty="0"/>
          </a:p>
        </p:txBody>
      </p:sp>
    </p:spTree>
    <p:extLst>
      <p:ext uri="{BB962C8B-B14F-4D97-AF65-F5344CB8AC3E}">
        <p14:creationId xmlns:p14="http://schemas.microsoft.com/office/powerpoint/2010/main" val="9741857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842A75-63A3-4521-B8EE-5889B4A6B014}"/>
              </a:ext>
            </a:extLst>
          </p:cNvPr>
          <p:cNvSpPr>
            <a:spLocks noGrp="1"/>
          </p:cNvSpPr>
          <p:nvPr>
            <p:ph type="title"/>
          </p:nvPr>
        </p:nvSpPr>
        <p:spPr>
          <a:xfrm>
            <a:off x="1176865" y="915337"/>
            <a:ext cx="6798735" cy="1498079"/>
          </a:xfrm>
        </p:spPr>
        <p:txBody>
          <a:bodyPr>
            <a:normAutofit/>
          </a:bodyPr>
          <a:lstStyle/>
          <a:p>
            <a:r>
              <a:rPr lang="en-US" sz="6000" dirty="0"/>
              <a:t>Thank you</a:t>
            </a:r>
          </a:p>
        </p:txBody>
      </p:sp>
    </p:spTree>
    <p:extLst>
      <p:ext uri="{BB962C8B-B14F-4D97-AF65-F5344CB8AC3E}">
        <p14:creationId xmlns:p14="http://schemas.microsoft.com/office/powerpoint/2010/main" val="355901602"/>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rotWithShape="1">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10</TotalTime>
  <Words>403</Words>
  <Application>Microsoft Office PowerPoint</Application>
  <PresentationFormat>On-screen Show (4:3)</PresentationFormat>
  <Paragraphs>22</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Garamond</vt:lpstr>
      <vt:lpstr>Organic</vt:lpstr>
      <vt:lpstr>Companies Dataset Analysis</vt:lpstr>
      <vt:lpstr> Introduction</vt:lpstr>
      <vt:lpstr> Data Loading &amp; Preview</vt:lpstr>
      <vt:lpstr> Dataset Structure Summary</vt:lpstr>
      <vt:lpstr>🧹 Handling Missing Values</vt:lpstr>
      <vt:lpstr> Unique Values Analysis</vt:lpstr>
      <vt:lpstr>Clean Dataset Review &amp; Conclusion</vt:lpstr>
      <vt:lpstr>Conclusion</vt:lpstr>
      <vt:lpstr>Thank you</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Companies Dataset Analysis</dc:title>
  <dc:subject/>
  <dc:creator>Anudip</dc:creator>
  <cp:keywords/>
  <dc:description>generated using python-pptx</dc:description>
  <cp:lastModifiedBy>Anudip</cp:lastModifiedBy>
  <cp:revision>3</cp:revision>
  <dcterms:created xsi:type="dcterms:W3CDTF">2013-01-27T09:14:16Z</dcterms:created>
  <dcterms:modified xsi:type="dcterms:W3CDTF">2025-06-30T06:03:35Z</dcterms:modified>
  <cp:category/>
</cp:coreProperties>
</file>