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sldIdLst>
    <p:sldId id="256" r:id="rId2"/>
    <p:sldId id="257" r:id="rId3"/>
    <p:sldId id="258" r:id="rId4"/>
    <p:sldId id="259" r:id="rId5"/>
    <p:sldId id="260" r:id="rId6"/>
    <p:sldId id="261" r:id="rId7"/>
    <p:sldId id="262" r:id="rId8"/>
    <p:sldId id="265" r:id="rId9"/>
    <p:sldId id="266" r:id="rId10"/>
    <p:sldId id="263"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3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111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6405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19559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79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2891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85961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2934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8723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9891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5923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2232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3047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7741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6234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928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30006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4261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6/30/2025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1527253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pxhere.com/en/photo/1569701" TargetMode="External"/><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6013" y="-580103"/>
            <a:ext cx="11641393" cy="4009103"/>
          </a:xfrm>
        </p:spPr>
        <p:txBody>
          <a:bodyPr>
            <a:normAutofit/>
          </a:bodyPr>
          <a:lstStyle/>
          <a:p>
            <a:pPr>
              <a:defRPr sz="3600" b="1">
                <a:solidFill>
                  <a:srgbClr val="00467A"/>
                </a:solidFill>
              </a:defRPr>
            </a:pPr>
            <a:r>
              <a:rPr sz="4400" dirty="0"/>
              <a:t>Companies Dataset Analysis</a:t>
            </a:r>
          </a:p>
        </p:txBody>
      </p:sp>
      <p:sp>
        <p:nvSpPr>
          <p:cNvPr id="3" name="Content Placeholder 2"/>
          <p:cNvSpPr>
            <a:spLocks noGrp="1"/>
          </p:cNvSpPr>
          <p:nvPr>
            <p:ph idx="1"/>
          </p:nvPr>
        </p:nvSpPr>
        <p:spPr>
          <a:xfrm>
            <a:off x="2202425" y="5633884"/>
            <a:ext cx="6302478" cy="825910"/>
          </a:xfrm>
        </p:spPr>
        <p:txBody>
          <a:bodyPr/>
          <a:lstStyle/>
          <a:p>
            <a:pPr marL="0" indent="0" algn="r">
              <a:buNone/>
              <a:defRPr sz="2000">
                <a:solidFill>
                  <a:srgbClr val="282828"/>
                </a:solidFill>
              </a:defRPr>
            </a:pPr>
            <a:r>
              <a:rPr sz="3600" dirty="0"/>
              <a:t> Presented by: </a:t>
            </a:r>
            <a:r>
              <a:rPr lang="en-US" sz="3600" dirty="0"/>
              <a:t>Sheetal Gautam</a:t>
            </a:r>
            <a:endParaRPr sz="3600" dirty="0"/>
          </a:p>
        </p:txBody>
      </p:sp>
      <p:pic>
        <p:nvPicPr>
          <p:cNvPr id="5" name="Picture 4">
            <a:extLst>
              <a:ext uri="{FF2B5EF4-FFF2-40B4-BE49-F238E27FC236}">
                <a16:creationId xmlns:a16="http://schemas.microsoft.com/office/drawing/2014/main" id="{CA013418-1D13-6F58-3D54-7C0E31090349}"/>
              </a:ext>
            </a:extLst>
          </p:cNvPr>
          <p:cNvPicPr>
            <a:picLocks noChangeAspect="1"/>
          </p:cNvPicPr>
          <p:nvPr/>
        </p:nvPicPr>
        <p:blipFill>
          <a:blip r:embed="rId2"/>
          <a:stretch>
            <a:fillRect/>
          </a:stretch>
        </p:blipFill>
        <p:spPr>
          <a:xfrm>
            <a:off x="1661651" y="2566219"/>
            <a:ext cx="5673214" cy="28316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9491-91D4-46A3-9792-DA5027402623}"/>
              </a:ext>
            </a:extLst>
          </p:cNvPr>
          <p:cNvSpPr>
            <a:spLocks noGrp="1"/>
          </p:cNvSpPr>
          <p:nvPr>
            <p:ph type="title"/>
          </p:nvPr>
        </p:nvSpPr>
        <p:spPr>
          <a:xfrm>
            <a:off x="1176866" y="906873"/>
            <a:ext cx="6798734" cy="2522127"/>
          </a:xfrm>
        </p:spPr>
        <p:txBody>
          <a:bodyPr>
            <a:normAutofit/>
          </a:bodyPr>
          <a:lstStyle/>
          <a:p>
            <a:r>
              <a:rPr lang="en-US" sz="5400" dirty="0"/>
              <a:t>Conclusion</a:t>
            </a:r>
          </a:p>
        </p:txBody>
      </p:sp>
      <p:sp>
        <p:nvSpPr>
          <p:cNvPr id="3" name="Text Placeholder 2">
            <a:extLst>
              <a:ext uri="{FF2B5EF4-FFF2-40B4-BE49-F238E27FC236}">
                <a16:creationId xmlns:a16="http://schemas.microsoft.com/office/drawing/2014/main" id="{8CA7BA63-1180-4503-B81F-0D5F427AA0BB}"/>
              </a:ext>
            </a:extLst>
          </p:cNvPr>
          <p:cNvSpPr>
            <a:spLocks noGrp="1"/>
          </p:cNvSpPr>
          <p:nvPr>
            <p:ph type="body" idx="1"/>
          </p:nvPr>
        </p:nvSpPr>
        <p:spPr>
          <a:xfrm>
            <a:off x="1176865" y="4234690"/>
            <a:ext cx="6798736" cy="2046189"/>
          </a:xfrm>
        </p:spPr>
        <p:txBody>
          <a:bodyPr>
            <a:normAutofit fontScale="92500" lnSpcReduction="10000"/>
          </a:bodyPr>
          <a:lstStyle/>
          <a:p>
            <a:r>
              <a:rPr lang="en-US" sz="2800" dirty="0"/>
              <a:t>This report highlights the initial steps in data analysis—loading, understanding, and cleaning a dataset. Proper handling of missing and duplicate data ensures a more robust foundation for deriving insights in further stages.</a:t>
            </a:r>
          </a:p>
          <a:p>
            <a:endParaRPr lang="en-US" dirty="0"/>
          </a:p>
        </p:txBody>
      </p:sp>
    </p:spTree>
    <p:extLst>
      <p:ext uri="{BB962C8B-B14F-4D97-AF65-F5344CB8AC3E}">
        <p14:creationId xmlns:p14="http://schemas.microsoft.com/office/powerpoint/2010/main" val="974185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42A75-63A3-4521-B8EE-5889B4A6B014}"/>
              </a:ext>
            </a:extLst>
          </p:cNvPr>
          <p:cNvSpPr>
            <a:spLocks noGrp="1"/>
          </p:cNvSpPr>
          <p:nvPr>
            <p:ph type="title"/>
          </p:nvPr>
        </p:nvSpPr>
        <p:spPr>
          <a:xfrm>
            <a:off x="1176865" y="915337"/>
            <a:ext cx="6798735" cy="1498079"/>
          </a:xfrm>
        </p:spPr>
        <p:txBody>
          <a:bodyPr>
            <a:normAutofit/>
          </a:bodyPr>
          <a:lstStyle/>
          <a:p>
            <a:r>
              <a:rPr lang="en-US" sz="6000" dirty="0"/>
              <a:t>Thank you</a:t>
            </a:r>
          </a:p>
        </p:txBody>
      </p:sp>
    </p:spTree>
    <p:extLst>
      <p:ext uri="{BB962C8B-B14F-4D97-AF65-F5344CB8AC3E}">
        <p14:creationId xmlns:p14="http://schemas.microsoft.com/office/powerpoint/2010/main" val="355901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0012" y="915337"/>
            <a:ext cx="10905612" cy="1303867"/>
          </a:xfrm>
        </p:spPr>
        <p:txBody>
          <a:bodyPr/>
          <a:lstStyle/>
          <a:p>
            <a:pPr>
              <a:defRPr sz="3600" b="1">
                <a:solidFill>
                  <a:srgbClr val="00467A"/>
                </a:solidFill>
              </a:defRPr>
            </a:pPr>
            <a:r>
              <a:rPr dirty="0"/>
              <a:t> </a:t>
            </a:r>
            <a:r>
              <a:rPr sz="4800" dirty="0"/>
              <a:t>Introduction</a:t>
            </a:r>
          </a:p>
        </p:txBody>
      </p:sp>
      <p:sp>
        <p:nvSpPr>
          <p:cNvPr id="5" name="Content Placeholder 4">
            <a:extLst>
              <a:ext uri="{FF2B5EF4-FFF2-40B4-BE49-F238E27FC236}">
                <a16:creationId xmlns:a16="http://schemas.microsoft.com/office/drawing/2014/main" id="{48B5DC46-F92E-4469-B581-E810622680D9}"/>
              </a:ext>
            </a:extLst>
          </p:cNvPr>
          <p:cNvSpPr>
            <a:spLocks noGrp="1"/>
          </p:cNvSpPr>
          <p:nvPr>
            <p:ph idx="1"/>
          </p:nvPr>
        </p:nvSpPr>
        <p:spPr/>
        <p:txBody>
          <a:bodyPr/>
          <a:lstStyle/>
          <a:p>
            <a:r>
              <a:rPr lang="en-US" sz="2800" dirty="0"/>
              <a:t>This report provides an in-depth analysis of a dataset containing information about various companies. The main aim is to understand the structure of the data, handle missing values, and prepare it for meaningful insights. The analysis is conducted using Python with the help of libraries like Pandas.</a:t>
            </a:r>
          </a:p>
          <a:p>
            <a:endParaRPr lang="en-US" dirty="0"/>
          </a:p>
        </p:txBody>
      </p:sp>
      <p:pic>
        <p:nvPicPr>
          <p:cNvPr id="4" name="Picture 3">
            <a:extLst>
              <a:ext uri="{FF2B5EF4-FFF2-40B4-BE49-F238E27FC236}">
                <a16:creationId xmlns:a16="http://schemas.microsoft.com/office/drawing/2014/main" id="{541E796D-2209-F9C3-AF46-57BDBCA874F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876800" y="566726"/>
            <a:ext cx="3303639" cy="165247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rPr dirty="0"/>
              <a:t> Data Loading &amp; Preview</a:t>
            </a:r>
          </a:p>
        </p:txBody>
      </p:sp>
      <p:sp>
        <p:nvSpPr>
          <p:cNvPr id="3" name="Content Placeholder 2"/>
          <p:cNvSpPr>
            <a:spLocks noGrp="1"/>
          </p:cNvSpPr>
          <p:nvPr>
            <p:ph idx="1"/>
          </p:nvPr>
        </p:nvSpPr>
        <p:spPr/>
        <p:txBody>
          <a:bodyPr/>
          <a:lstStyle/>
          <a:p>
            <a:r>
              <a:rPr lang="en-US" dirty="0"/>
              <a:t>The dataset is loaded using the pandas library. The function `</a:t>
            </a:r>
            <a:r>
              <a:rPr lang="en-US" dirty="0" err="1"/>
              <a:t>pd.read_csv</a:t>
            </a:r>
            <a:r>
              <a:rPr lang="en-US" dirty="0"/>
              <a:t>()` reads the CSV file into a </a:t>
            </a:r>
            <a:r>
              <a:rPr lang="en-US" dirty="0" err="1"/>
              <a:t>DataFrame</a:t>
            </a:r>
            <a:r>
              <a:rPr lang="en-US" dirty="0"/>
              <a:t>. Using `</a:t>
            </a:r>
            <a:r>
              <a:rPr lang="en-US" dirty="0" err="1"/>
              <a:t>df.head</a:t>
            </a:r>
            <a:r>
              <a:rPr lang="en-US" dirty="0"/>
              <a:t>()` helps us preview the first five rows of the dataset, which gives a quick overview of its contents.</a:t>
            </a:r>
          </a:p>
          <a:p>
            <a:r>
              <a:rPr lang="en-US" dirty="0"/>
              <a:t>Example code:</a:t>
            </a:r>
          </a:p>
          <a:p>
            <a:r>
              <a:rPr lang="en-US" b="1" i="1" dirty="0"/>
              <a:t>df = </a:t>
            </a:r>
            <a:r>
              <a:rPr lang="en-US" b="1" i="1" dirty="0" err="1"/>
              <a:t>pd.read_csv</a:t>
            </a:r>
            <a:r>
              <a:rPr lang="en-US" b="1" i="1" dirty="0"/>
              <a:t>("companies_data.csv")</a:t>
            </a:r>
            <a:br>
              <a:rPr lang="en-US" b="1" i="1" dirty="0"/>
            </a:br>
            <a:r>
              <a:rPr lang="en-US" b="1" i="1" dirty="0" err="1"/>
              <a:t>df.head</a:t>
            </a:r>
            <a:r>
              <a:rPr lang="en-US" b="1" i="1" dirty="0"/>
              <a:t>()</a:t>
            </a:r>
          </a:p>
          <a:p>
            <a:pPr>
              <a:defRPr sz="2000">
                <a:solidFill>
                  <a:srgbClr val="282828"/>
                </a:solidFill>
              </a:defRPr>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rPr dirty="0"/>
              <a:t> Dataset Structure Summary</a:t>
            </a:r>
          </a:p>
        </p:txBody>
      </p:sp>
      <p:sp>
        <p:nvSpPr>
          <p:cNvPr id="3" name="Content Placeholder 2"/>
          <p:cNvSpPr>
            <a:spLocks noGrp="1"/>
          </p:cNvSpPr>
          <p:nvPr>
            <p:ph idx="1"/>
          </p:nvPr>
        </p:nvSpPr>
        <p:spPr/>
        <p:txBody>
          <a:bodyPr/>
          <a:lstStyle/>
          <a:p>
            <a:r>
              <a:rPr lang="en-US" dirty="0"/>
              <a:t>`df.info()` provides a concise summary including the number of entries, column names, data types, and non-null values. `</a:t>
            </a:r>
            <a:r>
              <a:rPr lang="en-US" dirty="0" err="1"/>
              <a:t>df.describe</a:t>
            </a:r>
            <a:r>
              <a:rPr lang="en-US" dirty="0"/>
              <a:t>()` generates statistical summaries such as mean, median, standard deviation, etc., for numerical columns.</a:t>
            </a:r>
          </a:p>
          <a:p>
            <a:r>
              <a:rPr lang="en-US" dirty="0"/>
              <a:t>These functions help us identify the types of data we’re dealing with and any immediate anomalies.</a:t>
            </a:r>
          </a:p>
          <a:p>
            <a:pPr>
              <a:defRPr sz="2000">
                <a:solidFill>
                  <a:srgbClr val="282828"/>
                </a:solidFill>
              </a:defRPr>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t>🧹 Handling Missing Values</a:t>
            </a:r>
          </a:p>
        </p:txBody>
      </p:sp>
      <p:sp>
        <p:nvSpPr>
          <p:cNvPr id="3" name="Content Placeholder 2"/>
          <p:cNvSpPr>
            <a:spLocks noGrp="1"/>
          </p:cNvSpPr>
          <p:nvPr>
            <p:ph idx="1"/>
          </p:nvPr>
        </p:nvSpPr>
        <p:spPr/>
        <p:txBody>
          <a:bodyPr/>
          <a:lstStyle/>
          <a:p>
            <a:r>
              <a:rPr lang="en-US" dirty="0"/>
              <a:t>To ensure our analysis is accurate, it's crucial to deal with missing data. `</a:t>
            </a:r>
            <a:r>
              <a:rPr lang="en-US" dirty="0" err="1"/>
              <a:t>df.isnull</a:t>
            </a:r>
            <a:r>
              <a:rPr lang="en-US" dirty="0"/>
              <a:t>().sum()` is used to count missing values in each column. `</a:t>
            </a:r>
            <a:r>
              <a:rPr lang="en-US" dirty="0" err="1"/>
              <a:t>df.dropna</a:t>
            </a:r>
            <a:r>
              <a:rPr lang="en-US" dirty="0"/>
              <a:t>()` removes any rows that contain missing values. The cleaned dataset is stored in a new variable `</a:t>
            </a:r>
            <a:r>
              <a:rPr lang="en-US" dirty="0" err="1"/>
              <a:t>df_clean</a:t>
            </a:r>
            <a:r>
              <a:rPr lang="en-US" dirty="0"/>
              <a:t>`.</a:t>
            </a:r>
          </a:p>
          <a:p>
            <a:r>
              <a:rPr lang="en-US" dirty="0"/>
              <a:t>Code example:</a:t>
            </a:r>
          </a:p>
          <a:p>
            <a:r>
              <a:rPr lang="en-US" b="1" i="1" dirty="0" err="1"/>
              <a:t>df_clean</a:t>
            </a:r>
            <a:r>
              <a:rPr lang="en-US" b="1" i="1" dirty="0"/>
              <a:t> = </a:t>
            </a:r>
            <a:r>
              <a:rPr lang="en-US" b="1" i="1" dirty="0" err="1"/>
              <a:t>df.dropna</a:t>
            </a:r>
            <a:r>
              <a:rPr lang="en-US" b="1" i="1" dirty="0"/>
              <a:t>()</a:t>
            </a:r>
          </a:p>
          <a:p>
            <a:pPr marL="1371600" lvl="3" indent="0">
              <a:buNone/>
              <a:defRPr sz="2000">
                <a:solidFill>
                  <a:srgbClr val="282828"/>
                </a:solidFill>
              </a:defRPr>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rPr dirty="0"/>
              <a:t> Unique Values Analysis</a:t>
            </a:r>
          </a:p>
        </p:txBody>
      </p:sp>
      <p:sp>
        <p:nvSpPr>
          <p:cNvPr id="3" name="Content Placeholder 2"/>
          <p:cNvSpPr>
            <a:spLocks noGrp="1"/>
          </p:cNvSpPr>
          <p:nvPr>
            <p:ph idx="1"/>
          </p:nvPr>
        </p:nvSpPr>
        <p:spPr>
          <a:xfrm>
            <a:off x="-959369" y="2490135"/>
            <a:ext cx="8634334" cy="3444997"/>
          </a:xfrm>
        </p:spPr>
        <p:txBody>
          <a:bodyPr/>
          <a:lstStyle/>
          <a:p>
            <a:pPr marL="2286000" lvl="5" indent="0" algn="ctr">
              <a:buNone/>
              <a:defRPr sz="2000">
                <a:solidFill>
                  <a:srgbClr val="282828"/>
                </a:solidFill>
              </a:defRPr>
            </a:pPr>
            <a:r>
              <a:rPr lang="en-US" sz="2400" dirty="0"/>
              <a:t>`</a:t>
            </a:r>
            <a:r>
              <a:rPr lang="en-US" sz="3200" dirty="0" err="1"/>
              <a:t>df.nunique</a:t>
            </a:r>
            <a:r>
              <a:rPr lang="en-US" sz="3200" dirty="0"/>
              <a:t>()` returns the number of unique entries in each column. This is especially helpful in understanding categorical variables such as company names or locations.</a:t>
            </a:r>
          </a:p>
          <a:p>
            <a:pPr marL="2286000" lvl="5" indent="0">
              <a:buNone/>
              <a:defRPr sz="2000">
                <a:solidFill>
                  <a:srgbClr val="282828"/>
                </a:solidFill>
              </a:defRPr>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600" b="1">
                <a:solidFill>
                  <a:srgbClr val="00467A"/>
                </a:solidFill>
              </a:defRPr>
            </a:pPr>
            <a:r>
              <a:rPr dirty="0"/>
              <a:t>Clean Dataset Review &amp; Conclusion</a:t>
            </a:r>
          </a:p>
        </p:txBody>
      </p:sp>
      <p:sp>
        <p:nvSpPr>
          <p:cNvPr id="5" name="Content Placeholder 4">
            <a:extLst>
              <a:ext uri="{FF2B5EF4-FFF2-40B4-BE49-F238E27FC236}">
                <a16:creationId xmlns:a16="http://schemas.microsoft.com/office/drawing/2014/main" id="{1BFE09CE-21E7-435E-87A6-2540BED01AE0}"/>
              </a:ext>
            </a:extLst>
          </p:cNvPr>
          <p:cNvSpPr>
            <a:spLocks noGrp="1"/>
          </p:cNvSpPr>
          <p:nvPr>
            <p:ph idx="1"/>
          </p:nvPr>
        </p:nvSpPr>
        <p:spPr/>
        <p:txBody>
          <a:bodyPr/>
          <a:lstStyle/>
          <a:p>
            <a:r>
              <a:rPr lang="en-US" sz="3200" dirty="0"/>
              <a:t>After data cleaning, we use `</a:t>
            </a:r>
            <a:r>
              <a:rPr lang="en-US" sz="3200" dirty="0" err="1"/>
              <a:t>df_clean.head</a:t>
            </a:r>
            <a:r>
              <a:rPr lang="en-US" sz="3200" dirty="0"/>
              <a:t>()` to verify the first few rows of the cleaned dataset. At this point, the dataset is free from missing values and ready for further analysis or visualization</a:t>
            </a:r>
            <a:r>
              <a:rPr lang="en-US" dirty="0"/>
              <a:t>.</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AF85C5CA-D1F6-7BEB-AD0D-628E922C20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9265" y="688516"/>
            <a:ext cx="7704652" cy="5466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240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57A5E2D-0CB9-D294-8210-32B83AA8750A}"/>
              </a:ext>
            </a:extLst>
          </p:cNvPr>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t="10489" b="10489"/>
          <a:stretch>
            <a:fillRect/>
          </a:stretch>
        </p:blipFill>
        <p:spPr bwMode="auto">
          <a:xfrm>
            <a:off x="1026260" y="707923"/>
            <a:ext cx="6949339" cy="334296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CE321733-34E2-F0DA-A2AC-AC29442F59C0}"/>
              </a:ext>
            </a:extLst>
          </p:cNvPr>
          <p:cNvSpPr>
            <a:spLocks noGrp="1" noChangeArrowheads="1"/>
          </p:cNvSpPr>
          <p:nvPr>
            <p:ph type="title"/>
          </p:nvPr>
        </p:nvSpPr>
        <p:spPr bwMode="auto">
          <a:xfrm>
            <a:off x="1176337" y="4215380"/>
            <a:ext cx="694933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line graph shows the </a:t>
            </a:r>
            <a:r>
              <a:rPr kumimoji="0" lang="en-US" altLang="en-US" sz="1800" b="1" i="0" u="none" strike="noStrike" cap="none" normalizeH="0" baseline="0" dirty="0">
                <a:ln>
                  <a:noFill/>
                </a:ln>
                <a:solidFill>
                  <a:schemeClr val="tx1"/>
                </a:solidFill>
                <a:effectLst/>
                <a:latin typeface="Arial" panose="020B0604020202020204" pitchFamily="34" charset="0"/>
              </a:rPr>
              <a:t>average ratings</a:t>
            </a:r>
            <a:r>
              <a:rPr kumimoji="0" lang="en-US" altLang="en-US" sz="1800" b="0" i="0" u="none" strike="noStrike" cap="none" normalizeH="0" baseline="0" dirty="0">
                <a:ln>
                  <a:noFill/>
                </a:ln>
                <a:solidFill>
                  <a:schemeClr val="tx1"/>
                </a:solidFill>
                <a:effectLst/>
                <a:latin typeface="Arial" panose="020B0604020202020204" pitchFamily="34" charset="0"/>
              </a:rPr>
              <a:t> of various companies.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Highest Ratings:</a:t>
            </a:r>
            <a:r>
              <a:rPr kumimoji="0" lang="en-US" altLang="en-US" sz="1800" b="0" i="0" u="none" strike="noStrike" cap="none" normalizeH="0" baseline="0" dirty="0">
                <a:ln>
                  <a:noFill/>
                </a:ln>
                <a:solidFill>
                  <a:schemeClr val="tx1"/>
                </a:solidFill>
                <a:effectLst/>
                <a:latin typeface="Arial" panose="020B0604020202020204" pitchFamily="34" charset="0"/>
              </a:rPr>
              <a:t> ICICI Bank and L&amp;T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Good Ratings (~4.0):</a:t>
            </a:r>
            <a:r>
              <a:rPr kumimoji="0" lang="en-US" altLang="en-US" sz="1800" b="0" i="0" u="none" strike="noStrike" cap="none" normalizeH="0" baseline="0" dirty="0">
                <a:ln>
                  <a:noFill/>
                </a:ln>
                <a:solidFill>
                  <a:schemeClr val="tx1"/>
                </a:solidFill>
                <a:effectLst/>
                <a:latin typeface="Arial" panose="020B0604020202020204" pitchFamily="34" charset="0"/>
              </a:rPr>
              <a:t> Accenture, HDFC Bank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Average Ratings (~3.9):</a:t>
            </a:r>
            <a:r>
              <a:rPr kumimoji="0" lang="en-US" altLang="en-US" sz="1800" b="0" i="0" u="none" strike="noStrike" cap="none" normalizeH="0" baseline="0" dirty="0">
                <a:ln>
                  <a:noFill/>
                </a:ln>
                <a:solidFill>
                  <a:schemeClr val="tx1"/>
                </a:solidFill>
                <a:effectLst/>
                <a:latin typeface="Arial" panose="020B0604020202020204" pitchFamily="34" charset="0"/>
              </a:rPr>
              <a:t> TCS, Cognizant, Infosys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Lowest Rating (~3.7):</a:t>
            </a:r>
            <a:r>
              <a:rPr kumimoji="0" lang="en-US" altLang="en-US" sz="1800" b="0" i="0" u="none" strike="noStrike" cap="none" normalizeH="0" baseline="0" dirty="0">
                <a:ln>
                  <a:noFill/>
                </a:ln>
                <a:solidFill>
                  <a:schemeClr val="tx1"/>
                </a:solidFill>
                <a:effectLst/>
                <a:latin typeface="Arial" panose="020B0604020202020204" pitchFamily="34" charset="0"/>
              </a:rPr>
              <a:t> Technologies (last entry)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It helps compare company reputations based on average ratings.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5002075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44</TotalTime>
  <Words>469</Words>
  <Application>Microsoft Office PowerPoint</Application>
  <PresentationFormat>On-screen Show (4:3)</PresentationFormat>
  <Paragraphs>27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Garamond</vt:lpstr>
      <vt:lpstr>Organic</vt:lpstr>
      <vt:lpstr>Companies Dataset Analysis</vt:lpstr>
      <vt:lpstr> Introduction</vt:lpstr>
      <vt:lpstr> Data Loading &amp; Preview</vt:lpstr>
      <vt:lpstr> Dataset Structure Summary</vt:lpstr>
      <vt:lpstr>🧹 Handling Missing Values</vt:lpstr>
      <vt:lpstr> Unique Values Analysis</vt:lpstr>
      <vt:lpstr>Clean Dataset Review &amp; Conclusion</vt:lpstr>
      <vt:lpstr>PowerPoint Presentation</vt:lpstr>
      <vt:lpstr>This line graph shows the average ratings of various companies. Highest Ratings: ICICI Bank and L&amp;T Good Ratings (~4.0): Accenture, HDFC Bank Average Ratings (~3.9): TCS, Cognizant, Infosys Lowest Rating (~3.7): Technologies (last entry)   It helps compare company reputations based on average ratings. </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Companies Dataset Analysis</dc:title>
  <dc:subject/>
  <dc:creator>Anudip</dc:creator>
  <cp:keywords/>
  <dc:description>generated using python-pptx</dc:description>
  <cp:lastModifiedBy>sheetal gautam</cp:lastModifiedBy>
  <cp:revision>4</cp:revision>
  <dcterms:created xsi:type="dcterms:W3CDTF">2013-01-27T09:14:16Z</dcterms:created>
  <dcterms:modified xsi:type="dcterms:W3CDTF">2025-06-30T15:04:39Z</dcterms:modified>
  <cp:category/>
</cp:coreProperties>
</file>