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61" r:id="rId5"/>
    <p:sldId id="268" r:id="rId6"/>
    <p:sldId id="262" r:id="rId7"/>
    <p:sldId id="264" r:id="rId8"/>
    <p:sldId id="265" r:id="rId9"/>
    <p:sldId id="266" r:id="rId10"/>
    <p:sldId id="269" r:id="rId11"/>
    <p:sldId id="270" r:id="rId12"/>
    <p:sldId id="272" r:id="rId13"/>
    <p:sldId id="271" r:id="rId14"/>
    <p:sldId id="273" r:id="rId15"/>
    <p:sldId id="276" r:id="rId16"/>
    <p:sldId id="274" r:id="rId17"/>
    <p:sldId id="259" r:id="rId18"/>
  </p:sldIdLst>
  <p:sldSz cx="12192000" cy="6858000"/>
  <p:notesSz cx="6858000" cy="9144000"/>
  <p:embeddedFontLst>
    <p:embeddedFont>
      <p:font typeface="Franklin Gothic Book" charset="0"/>
      <p:regular r:id="rId20"/>
      <p:italic r:id="rId21"/>
    </p:embeddedFont>
    <p:embeddedFont>
      <p:font typeface="Libre Baskerville" charset="0"/>
      <p:regular r:id="rId22"/>
      <p:bold r:id="rId23"/>
      <p:italic r:id="rId24"/>
    </p:embeddedFont>
    <p:embeddedFont>
      <p:font typeface="Algerian" pitchFamily="82" charset="0"/>
      <p:regular r:id="rId25"/>
    </p:embeddedFont>
    <p:embeddedFont>
      <p:font typeface="Bahnschrift" pitchFamily="34" charset="0"/>
      <p:regular r:id="rId26"/>
      <p:bold r:id="rId27"/>
    </p:embeddedFont>
    <p:embeddedFont>
      <p:font typeface="Arial Black" pitchFamily="34" charset="0"/>
      <p:bold r:id="rId28"/>
    </p:embeddedFont>
    <p:embeddedFont>
      <p:font typeface="Agency FB" charset="0"/>
      <p:regular r:id="rId29"/>
      <p:bold r:id="rId30"/>
    </p:embeddedFont>
    <p:embeddedFont>
      <p:font typeface="Calibri" pitchFamily="34" charset="0"/>
      <p:regular r:id="rId31"/>
      <p:bold r:id="rId32"/>
      <p:italic r:id="rId33"/>
      <p:boldItalic r:id="rId34"/>
    </p:embeddedFont>
    <p:embeddedFont>
      <p:font typeface="Bahnschrift Light Condensed" pitchFamily="3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18120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7881" y="0"/>
            <a:ext cx="12190815" cy="6694098"/>
          </a:xfrm>
          <a:prstGeom prst="rect">
            <a:avLst/>
          </a:prstGeom>
          <a:noFill/>
          <a:ln>
            <a:noFill/>
          </a:ln>
        </p:spPr>
      </p:pic>
      <p:sp>
        <p:nvSpPr>
          <p:cNvPr id="99" name="Google Shape;99;p1"/>
          <p:cNvSpPr txBox="1"/>
          <p:nvPr/>
        </p:nvSpPr>
        <p:spPr>
          <a:xfrm>
            <a:off x="914400" y="3717986"/>
            <a:ext cx="10134600" cy="861734"/>
          </a:xfrm>
          <a:prstGeom prst="rect">
            <a:avLst/>
          </a:prstGeom>
          <a:noFill/>
          <a:ln>
            <a:noFill/>
          </a:ln>
        </p:spPr>
        <p:txBody>
          <a:bodyPr spcFirstLastPara="1" wrap="square" lIns="91425" tIns="45700" rIns="91425" bIns="45700" anchor="t" anchorCtr="0">
            <a:spAutoFit/>
          </a:bodyPr>
          <a:lstStyle/>
          <a:p>
            <a:pPr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GB" sz="3200" dirty="0">
                <a:solidFill>
                  <a:srgbClr val="FF0000"/>
                </a:solidFill>
              </a:rPr>
              <a:t>Aspiring Mind Employment Outcome (AMEO) Dataset </a:t>
            </a:r>
            <a:endParaRPr lang="en-IN" dirty="0">
              <a:solidFill>
                <a:srgbClr val="FF0000"/>
              </a:solidFill>
            </a:endParaRPr>
          </a:p>
        </p:txBody>
      </p:sp>
      <p:sp>
        <p:nvSpPr>
          <p:cNvPr id="2" name="TextBox 1">
            <a:extLst>
              <a:ext uri="{FF2B5EF4-FFF2-40B4-BE49-F238E27FC236}">
                <a16:creationId xmlns:a16="http://schemas.microsoft.com/office/drawing/2014/main" xmlns="" id="{7DAE9B7E-47C1-B7A4-B655-A0E39962C310}"/>
              </a:ext>
            </a:extLst>
          </p:cNvPr>
          <p:cNvSpPr txBox="1"/>
          <p:nvPr/>
        </p:nvSpPr>
        <p:spPr>
          <a:xfrm>
            <a:off x="2743200" y="4953000"/>
            <a:ext cx="5791200" cy="461665"/>
          </a:xfrm>
          <a:prstGeom prst="rect">
            <a:avLst/>
          </a:prstGeom>
          <a:noFill/>
        </p:spPr>
        <p:txBody>
          <a:bodyPr wrap="square" rtlCol="0">
            <a:spAutoFit/>
          </a:bodyPr>
          <a:lstStyle/>
          <a:p>
            <a:pPr algn="ctr"/>
            <a:r>
              <a:rPr lang="en-IN" sz="2400" dirty="0"/>
              <a:t>Prepared By – </a:t>
            </a:r>
            <a:r>
              <a:rPr lang="en-IN" sz="2400" dirty="0" err="1" smtClean="0"/>
              <a:t>Sheetal</a:t>
            </a:r>
            <a:r>
              <a:rPr lang="en-IN" sz="2400" dirty="0" smtClean="0"/>
              <a:t> </a:t>
            </a:r>
            <a:r>
              <a:rPr lang="en-IN" sz="2400" dirty="0" err="1" smtClean="0"/>
              <a:t>Gadpade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42298"/>
            <a:ext cx="5243973" cy="677108"/>
          </a:xfrm>
          <a:prstGeom prst="rect">
            <a:avLst/>
          </a:prstGeom>
          <a:noFill/>
        </p:spPr>
        <p:txBody>
          <a:bodyPr wrap="square" rtlCol="0">
            <a:spAutoFit/>
          </a:bodyPr>
          <a:lstStyle/>
          <a:p>
            <a:r>
              <a:rPr lang="en-US" sz="2400" b="1" dirty="0">
                <a:solidFill>
                  <a:srgbClr val="FF0000"/>
                </a:solidFill>
              </a:rPr>
              <a:t>Numerical Vs Numerical Column</a:t>
            </a:r>
          </a:p>
          <a:p>
            <a:endParaRPr lang="en-US" dirty="0"/>
          </a:p>
        </p:txBody>
      </p:sp>
      <p:pic>
        <p:nvPicPr>
          <p:cNvPr id="4" name="Picture 3" descr="download (4).png"/>
          <p:cNvPicPr>
            <a:picLocks noChangeAspect="1"/>
          </p:cNvPicPr>
          <p:nvPr/>
        </p:nvPicPr>
        <p:blipFill>
          <a:blip r:embed="rId2"/>
          <a:stretch>
            <a:fillRect/>
          </a:stretch>
        </p:blipFill>
        <p:spPr>
          <a:xfrm>
            <a:off x="152400" y="1143000"/>
            <a:ext cx="7620000" cy="4952338"/>
          </a:xfrm>
          <a:prstGeom prst="rect">
            <a:avLst/>
          </a:prstGeom>
        </p:spPr>
      </p:pic>
      <p:sp>
        <p:nvSpPr>
          <p:cNvPr id="5" name="TextBox 4"/>
          <p:cNvSpPr txBox="1"/>
          <p:nvPr/>
        </p:nvSpPr>
        <p:spPr>
          <a:xfrm>
            <a:off x="8001000" y="457201"/>
            <a:ext cx="4038600" cy="5262979"/>
          </a:xfrm>
          <a:prstGeom prst="rect">
            <a:avLst/>
          </a:prstGeom>
          <a:noFill/>
        </p:spPr>
        <p:txBody>
          <a:bodyPr wrap="square" rtlCol="0">
            <a:spAutoFit/>
          </a:bodyPr>
          <a:lstStyle/>
          <a:p>
            <a:r>
              <a:rPr lang="en-US" sz="2400" dirty="0">
                <a:solidFill>
                  <a:srgbClr val="FF0000"/>
                </a:solidFill>
              </a:rPr>
              <a:t>Insights :</a:t>
            </a:r>
          </a:p>
          <a:p>
            <a:endParaRPr lang="en-US" sz="2400" dirty="0">
              <a:solidFill>
                <a:srgbClr val="FF0000"/>
              </a:solidFill>
            </a:endParaRPr>
          </a:p>
          <a:p>
            <a:r>
              <a:rPr lang="en-US" sz="2400" b="1" dirty="0"/>
              <a:t>Positive correlation:</a:t>
            </a:r>
          </a:p>
          <a:p>
            <a:endParaRPr lang="en-US" sz="2400" b="1" dirty="0"/>
          </a:p>
          <a:p>
            <a:r>
              <a:rPr lang="en-US" sz="2400" dirty="0"/>
              <a:t>There appears to be a positive correlation between graduation year and salary.</a:t>
            </a:r>
          </a:p>
          <a:p>
            <a:r>
              <a:rPr lang="en-US" sz="2400" dirty="0"/>
              <a:t>This means that, in general,</a:t>
            </a:r>
          </a:p>
          <a:p>
            <a:r>
              <a:rPr lang="en-US" sz="2400" dirty="0"/>
              <a:t>people who graduated in more recent years earn more than people who graduated in earlier</a:t>
            </a:r>
          </a:p>
          <a:p>
            <a:r>
              <a:rPr lang="en-US" sz="2400" dirty="0"/>
              <a:t> years.</a:t>
            </a:r>
          </a:p>
          <a:p>
            <a:endParaRPr lang="en-US" sz="2400" dirty="0">
              <a:solidFill>
                <a:srgbClr val="FF0000"/>
              </a:solidFill>
            </a:endParaRPr>
          </a:p>
        </p:txBody>
      </p:sp>
      <p:sp>
        <p:nvSpPr>
          <p:cNvPr id="3" name="TextBox 2">
            <a:extLst>
              <a:ext uri="{FF2B5EF4-FFF2-40B4-BE49-F238E27FC236}">
                <a16:creationId xmlns:a16="http://schemas.microsoft.com/office/drawing/2014/main" xmlns="" id="{DCDA0B97-5F3D-1B0A-935B-0E397EBE986D}"/>
              </a:ext>
            </a:extLst>
          </p:cNvPr>
          <p:cNvSpPr txBox="1"/>
          <p:nvPr/>
        </p:nvSpPr>
        <p:spPr>
          <a:xfrm>
            <a:off x="457200" y="88441"/>
            <a:ext cx="408191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b="1" spc="50" dirty="0">
                <a:ln w="11430"/>
                <a:solidFill>
                  <a:srgbClr val="FF0000"/>
                </a:solidFill>
                <a:effectLst>
                  <a:outerShdw blurRad="76200" dist="50800" dir="5400000" algn="tl" rotWithShape="0">
                    <a:srgbClr val="000000">
                      <a:alpha val="65000"/>
                    </a:srgbClr>
                  </a:outerShdw>
                </a:effectLst>
              </a:rPr>
              <a:t>Bivariate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6923690" cy="523220"/>
          </a:xfrm>
          <a:prstGeom prst="rect">
            <a:avLst/>
          </a:prstGeom>
          <a:noFill/>
        </p:spPr>
        <p:txBody>
          <a:bodyPr wrap="none" rtlCol="0">
            <a:spAutoFit/>
          </a:bodyPr>
          <a:lstStyle/>
          <a:p>
            <a:r>
              <a:rPr lang="en-US" sz="2800" dirty="0">
                <a:solidFill>
                  <a:srgbClr val="FF0000"/>
                </a:solidFill>
              </a:rPr>
              <a:t>Categorical Column Vs Numerical Column</a:t>
            </a:r>
          </a:p>
        </p:txBody>
      </p:sp>
      <p:pic>
        <p:nvPicPr>
          <p:cNvPr id="4" name="Picture 3" descr="download (5).png"/>
          <p:cNvPicPr>
            <a:picLocks noChangeAspect="1"/>
          </p:cNvPicPr>
          <p:nvPr/>
        </p:nvPicPr>
        <p:blipFill>
          <a:blip r:embed="rId2"/>
          <a:stretch>
            <a:fillRect/>
          </a:stretch>
        </p:blipFill>
        <p:spPr>
          <a:xfrm>
            <a:off x="152400" y="1143000"/>
            <a:ext cx="7696199" cy="5334000"/>
          </a:xfrm>
          <a:prstGeom prst="rect">
            <a:avLst/>
          </a:prstGeom>
        </p:spPr>
      </p:pic>
      <p:sp>
        <p:nvSpPr>
          <p:cNvPr id="5" name="TextBox 4"/>
          <p:cNvSpPr txBox="1"/>
          <p:nvPr/>
        </p:nvSpPr>
        <p:spPr>
          <a:xfrm>
            <a:off x="8305801" y="457200"/>
            <a:ext cx="3657600" cy="4585871"/>
          </a:xfrm>
          <a:prstGeom prst="rect">
            <a:avLst/>
          </a:prstGeom>
          <a:noFill/>
        </p:spPr>
        <p:txBody>
          <a:bodyPr wrap="square" rtlCol="0">
            <a:spAutoFit/>
          </a:bodyPr>
          <a:lstStyle/>
          <a:p>
            <a:r>
              <a:rPr lang="en-US" sz="2400" dirty="0">
                <a:solidFill>
                  <a:srgbClr val="FF0000"/>
                </a:solidFill>
              </a:rPr>
              <a:t>Insights:</a:t>
            </a:r>
          </a:p>
          <a:p>
            <a:endParaRPr lang="en-US" sz="2400" dirty="0">
              <a:solidFill>
                <a:srgbClr val="FF0000"/>
              </a:solidFill>
            </a:endParaRPr>
          </a:p>
          <a:p>
            <a:r>
              <a:rPr lang="en-US" sz="2000" dirty="0"/>
              <a:t>It is clearly visible from </a:t>
            </a:r>
          </a:p>
          <a:p>
            <a:endParaRPr lang="en-US" sz="2000" dirty="0"/>
          </a:p>
          <a:p>
            <a:r>
              <a:rPr lang="en-US" sz="2000" dirty="0"/>
              <a:t>the plot that the Average</a:t>
            </a:r>
          </a:p>
          <a:p>
            <a:endParaRPr lang="en-US" sz="2000" dirty="0"/>
          </a:p>
          <a:p>
            <a:r>
              <a:rPr lang="en-US" sz="2000" dirty="0"/>
              <a:t>salary for men and woman</a:t>
            </a:r>
          </a:p>
          <a:p>
            <a:endParaRPr lang="en-US" sz="2000" dirty="0"/>
          </a:p>
          <a:p>
            <a:r>
              <a:rPr lang="en-US" sz="2000" dirty="0"/>
              <a:t>are looking almost same.</a:t>
            </a:r>
          </a:p>
          <a:p>
            <a:endParaRPr lang="en-US" sz="2000" dirty="0"/>
          </a:p>
          <a:p>
            <a:r>
              <a:rPr lang="en-US" sz="2000" dirty="0"/>
              <a:t>but slightly men are getting</a:t>
            </a:r>
          </a:p>
          <a:p>
            <a:endParaRPr lang="en-US" sz="2000" dirty="0"/>
          </a:p>
          <a:p>
            <a:r>
              <a:rPr lang="en-US" sz="2000" dirty="0"/>
              <a:t> better salary</a:t>
            </a:r>
          </a:p>
          <a:p>
            <a:endParaRPr lang="en-US" sz="2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1"/>
            <a:ext cx="5638800" cy="800219"/>
          </a:xfrm>
          <a:prstGeom prst="rect">
            <a:avLst/>
          </a:prstGeom>
          <a:noFill/>
        </p:spPr>
        <p:txBody>
          <a:bodyPr wrap="square" rtlCol="0">
            <a:spAutoFit/>
          </a:bodyPr>
          <a:lstStyle/>
          <a:p>
            <a:r>
              <a:rPr lang="en-US" sz="3200" dirty="0">
                <a:solidFill>
                  <a:srgbClr val="FF0000"/>
                </a:solidFill>
              </a:rPr>
              <a:t>Degree Vs Salary</a:t>
            </a:r>
          </a:p>
          <a:p>
            <a:endParaRPr lang="en-US" dirty="0"/>
          </a:p>
        </p:txBody>
      </p:sp>
      <p:pic>
        <p:nvPicPr>
          <p:cNvPr id="3" name="Picture 2" descr="download (6).png"/>
          <p:cNvPicPr>
            <a:picLocks noChangeAspect="1"/>
          </p:cNvPicPr>
          <p:nvPr/>
        </p:nvPicPr>
        <p:blipFill>
          <a:blip r:embed="rId2"/>
          <a:stretch>
            <a:fillRect/>
          </a:stretch>
        </p:blipFill>
        <p:spPr>
          <a:xfrm>
            <a:off x="304801" y="971857"/>
            <a:ext cx="8077200" cy="4914286"/>
          </a:xfrm>
          <a:prstGeom prst="rect">
            <a:avLst/>
          </a:prstGeom>
        </p:spPr>
      </p:pic>
      <p:sp>
        <p:nvSpPr>
          <p:cNvPr id="4" name="TextBox 3"/>
          <p:cNvSpPr txBox="1"/>
          <p:nvPr/>
        </p:nvSpPr>
        <p:spPr>
          <a:xfrm>
            <a:off x="9144000" y="1295400"/>
            <a:ext cx="2895601" cy="3662541"/>
          </a:xfrm>
          <a:prstGeom prst="rect">
            <a:avLst/>
          </a:prstGeom>
          <a:noFill/>
        </p:spPr>
        <p:txBody>
          <a:bodyPr wrap="square" rtlCol="0">
            <a:spAutoFit/>
          </a:bodyPr>
          <a:lstStyle/>
          <a:p>
            <a:r>
              <a:rPr lang="en-US" sz="2400" dirty="0">
                <a:solidFill>
                  <a:srgbClr val="FF0000"/>
                </a:solidFill>
              </a:rPr>
              <a:t>Insights :</a:t>
            </a:r>
          </a:p>
          <a:p>
            <a:endParaRPr lang="en-US" dirty="0"/>
          </a:p>
          <a:p>
            <a:r>
              <a:rPr lang="en-US" sz="2000" dirty="0"/>
              <a:t>Average salary is highest for </a:t>
            </a:r>
          </a:p>
          <a:p>
            <a:endParaRPr lang="en-US" sz="2000" dirty="0"/>
          </a:p>
          <a:p>
            <a:r>
              <a:rPr lang="en-US" sz="2000" dirty="0"/>
              <a:t>BE / </a:t>
            </a:r>
            <a:r>
              <a:rPr lang="en-US" sz="2000" dirty="0" err="1"/>
              <a:t>B.Tech</a:t>
            </a:r>
            <a:r>
              <a:rPr lang="en-US" sz="2000" dirty="0"/>
              <a:t> graduates</a:t>
            </a:r>
          </a:p>
          <a:p>
            <a:endParaRPr lang="en-US" sz="2000" dirty="0"/>
          </a:p>
          <a:p>
            <a:r>
              <a:rPr lang="en-US" sz="2000" dirty="0"/>
              <a:t> as compared to any other degree</a:t>
            </a:r>
          </a:p>
          <a:p>
            <a:endParaRPr lang="en-US" sz="2000" dirty="0"/>
          </a:p>
          <a:p>
            <a:r>
              <a:rPr lang="en-US" sz="2000" dirty="0"/>
              <a:t> graduates.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5982728" cy="523220"/>
          </a:xfrm>
          <a:prstGeom prst="rect">
            <a:avLst/>
          </a:prstGeom>
          <a:noFill/>
        </p:spPr>
        <p:txBody>
          <a:bodyPr wrap="none" rtlCol="0">
            <a:spAutoFit/>
          </a:bodyPr>
          <a:lstStyle/>
          <a:p>
            <a:r>
              <a:rPr lang="en-US" sz="2800" dirty="0">
                <a:solidFill>
                  <a:srgbClr val="FF0000"/>
                </a:solidFill>
              </a:rPr>
              <a:t>Categorical Vs Categorical Column :</a:t>
            </a:r>
          </a:p>
        </p:txBody>
      </p:sp>
      <p:pic>
        <p:nvPicPr>
          <p:cNvPr id="3" name="Picture 2" descr="download (8).png"/>
          <p:cNvPicPr>
            <a:picLocks noChangeAspect="1"/>
          </p:cNvPicPr>
          <p:nvPr/>
        </p:nvPicPr>
        <p:blipFill>
          <a:blip r:embed="rId2"/>
          <a:stretch>
            <a:fillRect/>
          </a:stretch>
        </p:blipFill>
        <p:spPr>
          <a:xfrm>
            <a:off x="228600" y="1096874"/>
            <a:ext cx="5867400" cy="5500380"/>
          </a:xfrm>
          <a:prstGeom prst="rect">
            <a:avLst/>
          </a:prstGeom>
        </p:spPr>
      </p:pic>
      <p:sp>
        <p:nvSpPr>
          <p:cNvPr id="4" name="TextBox 3"/>
          <p:cNvSpPr txBox="1"/>
          <p:nvPr/>
        </p:nvSpPr>
        <p:spPr>
          <a:xfrm>
            <a:off x="6934200" y="1524000"/>
            <a:ext cx="5518316" cy="3908762"/>
          </a:xfrm>
          <a:prstGeom prst="rect">
            <a:avLst/>
          </a:prstGeom>
          <a:noFill/>
        </p:spPr>
        <p:txBody>
          <a:bodyPr wrap="square" rtlCol="0">
            <a:spAutoFit/>
          </a:bodyPr>
          <a:lstStyle/>
          <a:p>
            <a:r>
              <a:rPr lang="en-US" sz="2000" dirty="0">
                <a:solidFill>
                  <a:srgbClr val="FF0000"/>
                </a:solidFill>
              </a:rPr>
              <a:t>Insights :</a:t>
            </a:r>
          </a:p>
          <a:p>
            <a:endParaRPr lang="en-US" sz="2000" dirty="0">
              <a:solidFill>
                <a:srgbClr val="FF0000"/>
              </a:solidFill>
            </a:endParaRPr>
          </a:p>
          <a:p>
            <a:r>
              <a:rPr lang="en-US" sz="2000" dirty="0">
                <a:solidFill>
                  <a:schemeClr val="tx1"/>
                </a:solidFill>
              </a:rPr>
              <a:t>As compared to female , </a:t>
            </a:r>
          </a:p>
          <a:p>
            <a:endParaRPr lang="en-US" sz="2000" dirty="0">
              <a:solidFill>
                <a:schemeClr val="tx1"/>
              </a:solidFill>
            </a:endParaRPr>
          </a:p>
          <a:p>
            <a:r>
              <a:rPr lang="en-US" sz="2000" dirty="0">
                <a:solidFill>
                  <a:schemeClr val="tx1"/>
                </a:solidFill>
              </a:rPr>
              <a:t>Male students are getting more jobs from </a:t>
            </a:r>
          </a:p>
          <a:p>
            <a:endParaRPr lang="en-US" sz="2000" dirty="0">
              <a:solidFill>
                <a:schemeClr val="tx1"/>
              </a:solidFill>
            </a:endParaRPr>
          </a:p>
          <a:p>
            <a:r>
              <a:rPr lang="en-US" sz="2000" b="1" dirty="0">
                <a:solidFill>
                  <a:schemeClr val="tx1"/>
                </a:solidFill>
              </a:rPr>
              <a:t>ECE , CSE &amp; IT </a:t>
            </a:r>
            <a:r>
              <a:rPr lang="en-US" sz="2000" dirty="0">
                <a:solidFill>
                  <a:schemeClr val="tx1"/>
                </a:solidFill>
              </a:rPr>
              <a:t>.</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11000" cy="1692771"/>
          </a:xfrm>
          <a:prstGeom prst="rect">
            <a:avLst/>
          </a:prstGeom>
          <a:noFill/>
        </p:spPr>
        <p:txBody>
          <a:bodyPr wrap="square" rtlCol="0">
            <a:spAutoFit/>
          </a:bodyPr>
          <a:lstStyle/>
          <a:p>
            <a:r>
              <a:rPr lang="en-US" sz="2000" dirty="0">
                <a:solidFill>
                  <a:srgbClr val="FF0000"/>
                </a:solidFill>
              </a:rPr>
              <a:t> Research Questions</a:t>
            </a:r>
          </a:p>
          <a:p>
            <a:endParaRPr lang="en-US" dirty="0">
              <a:solidFill>
                <a:srgbClr val="FF0000"/>
              </a:solidFill>
            </a:endParaRPr>
          </a:p>
          <a:p>
            <a:r>
              <a:rPr lang="en-US" dirty="0">
                <a:solidFill>
                  <a:srgbClr val="FF0000"/>
                </a:solidFill>
              </a:rPr>
              <a:t>Times of India article dated Jan 18, 2019 states that “After doing your Computer Science Engineering if you</a:t>
            </a:r>
          </a:p>
          <a:p>
            <a:endParaRPr lang="en-US" dirty="0">
              <a:solidFill>
                <a:srgbClr val="FF0000"/>
              </a:solidFill>
            </a:endParaRPr>
          </a:p>
          <a:p>
            <a:r>
              <a:rPr lang="en-US" dirty="0">
                <a:solidFill>
                  <a:srgbClr val="FF0000"/>
                </a:solidFill>
              </a:rPr>
              <a:t>take up jobs as a Programming Analyst, Software Engineer, Hardware Engineer and Associate Engineer you</a:t>
            </a:r>
          </a:p>
          <a:p>
            <a:endParaRPr lang="en-US" dirty="0">
              <a:solidFill>
                <a:srgbClr val="FF0000"/>
              </a:solidFill>
            </a:endParaRPr>
          </a:p>
          <a:p>
            <a:r>
              <a:rPr lang="en-US" dirty="0">
                <a:solidFill>
                  <a:srgbClr val="FF0000"/>
                </a:solidFill>
              </a:rPr>
              <a:t>can earn up to 2.5-3 lakhs as a fresh graduate.” Test this claim with the data given to you.</a:t>
            </a:r>
          </a:p>
        </p:txBody>
      </p:sp>
      <p:sp>
        <p:nvSpPr>
          <p:cNvPr id="4" name="TextBox 3"/>
          <p:cNvSpPr txBox="1"/>
          <p:nvPr/>
        </p:nvSpPr>
        <p:spPr>
          <a:xfrm>
            <a:off x="5410200" y="1981200"/>
            <a:ext cx="6781800" cy="4555093"/>
          </a:xfrm>
          <a:prstGeom prst="rect">
            <a:avLst/>
          </a:prstGeom>
          <a:noFill/>
        </p:spPr>
        <p:txBody>
          <a:bodyPr wrap="square" rtlCol="0">
            <a:spAutoFit/>
          </a:bodyPr>
          <a:lstStyle/>
          <a:p>
            <a:r>
              <a:rPr lang="en-US" sz="2000" dirty="0">
                <a:solidFill>
                  <a:srgbClr val="FF0000"/>
                </a:solidFill>
              </a:rPr>
              <a:t>Insights :</a:t>
            </a:r>
            <a:endParaRPr lang="en-GB" sz="2000" dirty="0"/>
          </a:p>
          <a:p>
            <a:r>
              <a:rPr lang="en-GB" sz="1600" dirty="0"/>
              <a:t>The average salary for each designation after pursuing Computer Science Engineering is not equal to $250,000. The null hypothesis is rejected.</a:t>
            </a:r>
          </a:p>
          <a:p>
            <a:endParaRPr lang="en-GB" sz="1600" dirty="0"/>
          </a:p>
          <a:p>
            <a:r>
              <a:rPr lang="en-GB" sz="1600" dirty="0"/>
              <a:t>The graph shows the average salary for three different designations: software engineer, programmer analyst, and associate engineer. The average salary for software engineers is the highest, at around $150,000 per year. The average salary for programmer analysts is around $100,000 per year, and the average salary for associate engineers is around $75,000 per year.</a:t>
            </a:r>
          </a:p>
          <a:p>
            <a:endParaRPr lang="en-GB" sz="1600" dirty="0"/>
          </a:p>
          <a:p>
            <a:r>
              <a:rPr lang="en-GB" sz="1600" dirty="0"/>
              <a:t>It is important to note that these are just average salaries, and there is a wide range of salaries possible for each designation. The salary you can expect to earn will depend on a number of factors, including your experience, education, skills, and the specific company you work for.</a:t>
            </a:r>
            <a:endParaRPr lang="en-US" sz="1600" dirty="0">
              <a:solidFill>
                <a:srgbClr val="FF0000"/>
              </a:solidFill>
            </a:endParaRPr>
          </a:p>
          <a:p>
            <a:endParaRPr lang="en-US" sz="1600" dirty="0"/>
          </a:p>
          <a:p>
            <a:endParaRPr lang="en-US" dirty="0"/>
          </a:p>
        </p:txBody>
      </p:sp>
      <p:pic>
        <p:nvPicPr>
          <p:cNvPr id="6" name="Picture 5">
            <a:extLst>
              <a:ext uri="{FF2B5EF4-FFF2-40B4-BE49-F238E27FC236}">
                <a16:creationId xmlns:a16="http://schemas.microsoft.com/office/drawing/2014/main" xmlns="" id="{5BD72312-D7C4-7F36-B137-2AB6A19814B4}"/>
              </a:ext>
            </a:extLst>
          </p:cNvPr>
          <p:cNvPicPr>
            <a:picLocks noChangeAspect="1"/>
          </p:cNvPicPr>
          <p:nvPr/>
        </p:nvPicPr>
        <p:blipFill>
          <a:blip r:embed="rId2"/>
          <a:stretch>
            <a:fillRect/>
          </a:stretch>
        </p:blipFill>
        <p:spPr>
          <a:xfrm>
            <a:off x="202692" y="2315646"/>
            <a:ext cx="5207508"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74FCE30-3B73-1C51-FFDA-B1753BB9F7F6}"/>
              </a:ext>
            </a:extLst>
          </p:cNvPr>
          <p:cNvSpPr txBox="1"/>
          <p:nvPr/>
        </p:nvSpPr>
        <p:spPr>
          <a:xfrm>
            <a:off x="685800" y="609600"/>
            <a:ext cx="10134600" cy="923330"/>
          </a:xfrm>
          <a:prstGeom prst="rect">
            <a:avLst/>
          </a:prstGeom>
          <a:noFill/>
        </p:spPr>
        <p:txBody>
          <a:bodyPr wrap="square" rtlCol="0">
            <a:spAutoFit/>
          </a:bodyPr>
          <a:lstStyle/>
          <a:p>
            <a:r>
              <a:rPr lang="en-GB" sz="2000" dirty="0">
                <a:solidFill>
                  <a:srgbClr val="FF0000"/>
                </a:solidFill>
              </a:rPr>
              <a:t>Is there a relationship between gender and specialization? (i.e. Does the preference of Specialisation depend on the Gender?)</a:t>
            </a:r>
          </a:p>
          <a:p>
            <a:endParaRPr lang="en-IN" dirty="0"/>
          </a:p>
        </p:txBody>
      </p:sp>
      <p:sp>
        <p:nvSpPr>
          <p:cNvPr id="9" name="TextBox 8">
            <a:extLst>
              <a:ext uri="{FF2B5EF4-FFF2-40B4-BE49-F238E27FC236}">
                <a16:creationId xmlns:a16="http://schemas.microsoft.com/office/drawing/2014/main" xmlns="" id="{0E2C0A0D-B9EB-93C5-A2A2-463392B254B6}"/>
              </a:ext>
            </a:extLst>
          </p:cNvPr>
          <p:cNvSpPr txBox="1"/>
          <p:nvPr/>
        </p:nvSpPr>
        <p:spPr>
          <a:xfrm>
            <a:off x="5943600" y="1752600"/>
            <a:ext cx="5815516" cy="4524315"/>
          </a:xfrm>
          <a:prstGeom prst="rect">
            <a:avLst/>
          </a:prstGeom>
          <a:noFill/>
        </p:spPr>
        <p:txBody>
          <a:bodyPr wrap="square" rtlCol="0">
            <a:spAutoFit/>
          </a:bodyPr>
          <a:lstStyle/>
          <a:p>
            <a:pPr algn="l"/>
            <a:r>
              <a:rPr lang="en-GB" sz="1800" b="0" i="0" dirty="0">
                <a:solidFill>
                  <a:schemeClr val="tx1"/>
                </a:solidFill>
                <a:effectLst/>
                <a:latin typeface="Franklin Gothic Book" panose="020B0503020102020204" pitchFamily="34" charset="0"/>
              </a:rPr>
              <a:t>The graph shows the probability distribution of a chi-square statistic, which is a statistic used in hypothesis testing to assess how well a sample fits a theoretical distribution. The critical region is a shaded area on the right tail of the distribution, which represents the values of the chi-square statistic that are considered statistically significant. This means that if the calculated chi-square statistic falls within the critical region, we can reject the null hypothesis and conclude that there is a statistically significant difference between the observed data and the theoretical distribution.</a:t>
            </a:r>
          </a:p>
          <a:p>
            <a:pPr algn="l"/>
            <a:r>
              <a:rPr lang="en-GB" sz="1800" b="0" i="0" dirty="0">
                <a:solidFill>
                  <a:schemeClr val="tx1"/>
                </a:solidFill>
                <a:effectLst/>
                <a:latin typeface="Franklin Gothic Book" panose="020B0503020102020204" pitchFamily="34" charset="0"/>
              </a:rPr>
              <a:t>The specific values of the critical region depend on the degrees of freedom of the chi-square test, which is not shown in the graph. However, the general shape of the distribution is always skewed to the right, with more probability density on the left side of the graph.</a:t>
            </a:r>
          </a:p>
        </p:txBody>
      </p:sp>
      <p:pic>
        <p:nvPicPr>
          <p:cNvPr id="11" name="Picture 10">
            <a:extLst>
              <a:ext uri="{FF2B5EF4-FFF2-40B4-BE49-F238E27FC236}">
                <a16:creationId xmlns:a16="http://schemas.microsoft.com/office/drawing/2014/main" xmlns="" id="{B8226ECF-D549-8D4F-D0FD-1B008D51C678}"/>
              </a:ext>
            </a:extLst>
          </p:cNvPr>
          <p:cNvPicPr>
            <a:picLocks noChangeAspect="1"/>
          </p:cNvPicPr>
          <p:nvPr/>
        </p:nvPicPr>
        <p:blipFill>
          <a:blip r:embed="rId2"/>
          <a:stretch>
            <a:fillRect/>
          </a:stretch>
        </p:blipFill>
        <p:spPr>
          <a:xfrm>
            <a:off x="762000" y="1498365"/>
            <a:ext cx="4791553" cy="5105793"/>
          </a:xfrm>
          <a:prstGeom prst="rect">
            <a:avLst/>
          </a:prstGeom>
        </p:spPr>
      </p:pic>
    </p:spTree>
    <p:extLst>
      <p:ext uri="{BB962C8B-B14F-4D97-AF65-F5344CB8AC3E}">
        <p14:creationId xmlns:p14="http://schemas.microsoft.com/office/powerpoint/2010/main" val="306023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281940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p>
        </p:txBody>
      </p:sp>
      <p:sp>
        <p:nvSpPr>
          <p:cNvPr id="3" name="TextBox 2">
            <a:extLst>
              <a:ext uri="{FF2B5EF4-FFF2-40B4-BE49-F238E27FC236}">
                <a16:creationId xmlns:a16="http://schemas.microsoft.com/office/drawing/2014/main" xmlns="" id="{7CCE8701-23F8-C71C-7D9E-A990F476D513}"/>
              </a:ext>
            </a:extLst>
          </p:cNvPr>
          <p:cNvSpPr txBox="1"/>
          <p:nvPr/>
        </p:nvSpPr>
        <p:spPr>
          <a:xfrm>
            <a:off x="685800" y="990600"/>
            <a:ext cx="11201400" cy="4832092"/>
          </a:xfrm>
          <a:prstGeom prst="rect">
            <a:avLst/>
          </a:prstGeom>
          <a:noFill/>
        </p:spPr>
        <p:txBody>
          <a:bodyPr wrap="square" rtlCol="0">
            <a:spAutoFit/>
          </a:bodyPr>
          <a:lstStyle/>
          <a:p>
            <a:r>
              <a:rPr lang="en-GB" dirty="0"/>
              <a:t>The analysis centres on the Aspiring Mind Employment Outcome 2015 (AMEO) dataset, which provides insights into employment outcomes for engineering graduates.</a:t>
            </a:r>
          </a:p>
          <a:p>
            <a:endParaRPr lang="en-GB" dirty="0"/>
          </a:p>
          <a:p>
            <a:r>
              <a:rPr lang="en-GB" dirty="0"/>
              <a:t>The dataset encompasses several dependent variables, including Salary, Job Titles, and Job Locations, alongside standardized scores in cognitive, technical, and personality skills.</a:t>
            </a:r>
          </a:p>
          <a:p>
            <a:endParaRPr lang="en-GB" dirty="0"/>
          </a:p>
          <a:p>
            <a:r>
              <a:rPr lang="en-GB" dirty="0"/>
              <a:t>With approximately 40 independent variables and 4000 data points, the dataset presents a diverse range of continuous and categorical data, augmented by demographic features and unique identifiers for each candidate.</a:t>
            </a:r>
          </a:p>
          <a:p>
            <a:endParaRPr lang="en-GB" dirty="0"/>
          </a:p>
          <a:p>
            <a:r>
              <a:rPr lang="en-GB" dirty="0"/>
              <a:t>The analysis aims to uncover nuanced insights and correlations, particularly focusing on the interplay between different features and the primary target variable, Salary, with the goal of informing data-driven decision-making processes and understanding factors influencing career trajectories among engineering graduates.</a:t>
            </a:r>
          </a:p>
          <a:p>
            <a:endParaRPr lang="en-GB" dirty="0"/>
          </a:p>
          <a:p>
            <a:r>
              <a:rPr lang="en-GB" dirty="0"/>
              <a:t>The examination of average salary variations across designations in Computer Science Engineering leads to the rejection of the null hypothesis that the average salary for each designation equals $250,000.</a:t>
            </a:r>
          </a:p>
          <a:p>
            <a:endParaRPr lang="en-GB" dirty="0"/>
          </a:p>
          <a:p>
            <a:r>
              <a:rPr lang="en-GB" dirty="0"/>
              <a:t>Visualized through a graph, the analysis reveals that software engineers command the highest average salary, followed by programmer analysts and associate engineers. The averages stand at around $150,000, $100,000, and $75,000 per year, respectively.</a:t>
            </a:r>
          </a:p>
          <a:p>
            <a:endParaRPr lang="en-GB" dirty="0"/>
          </a:p>
          <a:p>
            <a:r>
              <a:rPr lang="en-GB" dirty="0"/>
              <a:t>It's crucial to note that these average figures offer a general overview, and actual salaries are influenced by various factors such as experience, education, skills, and employer specifics.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57200" y="2152640"/>
            <a:ext cx="10972800" cy="4478109"/>
          </a:xfrm>
          <a:prstGeom prst="rect">
            <a:avLst/>
          </a:prstGeom>
          <a:noFill/>
          <a:ln>
            <a:noFill/>
          </a:ln>
        </p:spPr>
        <p:txBody>
          <a:bodyPr spcFirstLastPara="1" wrap="square" lIns="91425" tIns="45700" rIns="91425" bIns="45700" anchor="t" anchorCtr="0">
            <a:spAutoFit/>
          </a:bodyPr>
          <a:lstStyle/>
          <a:p>
            <a:r>
              <a:rPr lang="en-US" sz="2400" dirty="0">
                <a:solidFill>
                  <a:srgbClr val="FF0000"/>
                </a:solidFill>
              </a:rPr>
              <a:t>Summary of Dataset: </a:t>
            </a:r>
            <a:endParaRPr lang="en-US" sz="1800" dirty="0"/>
          </a:p>
          <a:p>
            <a:pPr>
              <a:lnSpc>
                <a:spcPct val="150000"/>
              </a:lnSpc>
            </a:pPr>
            <a:r>
              <a:rPr lang="en-GB" sz="1800" dirty="0"/>
              <a:t>The Aspiring Mind Employment Outcome 2015 (AMEO) dataset, provided by Aspiring Minds, offers insights into employment outcomes for engineering graduates. It comprises several dependent variables, including Salary, Job Titles, and Job Locations, alongside standardized scores in cognitive skills, technical skills, and personality skills. With approximately 40 independent variables and 4000 data points, the dataset encompasses a diverse range of continuous and categorical data. Additionally, demographic features and unique identifiers for each candidate are included, contributing to the comprehensive nature of the dataset. The AMEO dataset serves as a valuable resource for analysing the relationship between various predictors and employment outcomes, facilitating informed decision-making and potential insights into factors influencing career trajectories among engineering graduates.</a:t>
            </a:r>
          </a:p>
          <a:p>
            <a:endParaRPr lang="en-GB" sz="1800" dirty="0"/>
          </a:p>
        </p:txBody>
      </p:sp>
      <p:sp>
        <p:nvSpPr>
          <p:cNvPr id="105" name="Google Shape;105;p3"/>
          <p:cNvSpPr txBox="1"/>
          <p:nvPr/>
        </p:nvSpPr>
        <p:spPr>
          <a:xfrm>
            <a:off x="427656" y="416554"/>
            <a:ext cx="11307144" cy="204975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400" dirty="0">
                <a:solidFill>
                  <a:srgbClr val="FF0000"/>
                </a:solidFill>
              </a:rPr>
              <a:t>Objective</a:t>
            </a:r>
            <a:r>
              <a:rPr lang="en-US" sz="1800" dirty="0">
                <a:solidFill>
                  <a:srgbClr val="FF0000"/>
                </a:solidFill>
              </a:rPr>
              <a:t>:</a:t>
            </a:r>
            <a:endParaRPr lang="en-US" sz="1800" dirty="0"/>
          </a:p>
          <a:p>
            <a:pPr lvl="1">
              <a:lnSpc>
                <a:spcPct val="150000"/>
              </a:lnSpc>
              <a:buClr>
                <a:srgbClr val="FF0000"/>
              </a:buClr>
              <a:buSzPts val="3200"/>
            </a:pPr>
            <a:r>
              <a:rPr lang="en-GB" sz="1800" dirty="0"/>
              <a:t>This analysis endeavours to uncover nuanced insights and correlations within the dataset, emphasizing the intricate interplay between different features and the primary target variable, Salary, with the goal of elucidating underlying trends and informing data-driven decision-making processes.</a:t>
            </a:r>
          </a:p>
          <a:p>
            <a:pPr lvl="0">
              <a:lnSpc>
                <a:spcPct val="150000"/>
              </a:lnSpc>
              <a:buClr>
                <a:srgbClr val="FF0000"/>
              </a:buClr>
              <a:buSzPts val="3200"/>
            </a:pPr>
            <a:r>
              <a:rPr lang="en-US" sz="1800" dirty="0"/>
              <a:t> </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59454"/>
            <a:ext cx="655320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Algerian" panose="04020705040A02060702" pitchFamily="82" charset="0"/>
              </a:rPr>
              <a:t>Importing Required Libraries</a:t>
            </a:r>
          </a:p>
        </p:txBody>
      </p:sp>
      <p:pic>
        <p:nvPicPr>
          <p:cNvPr id="3" name="Picture 2" descr="Screenshot (56).png"/>
          <p:cNvPicPr>
            <a:picLocks noChangeAspect="1"/>
          </p:cNvPicPr>
          <p:nvPr/>
        </p:nvPicPr>
        <p:blipFill>
          <a:blip r:embed="rId2"/>
          <a:stretch>
            <a:fillRect/>
          </a:stretch>
        </p:blipFill>
        <p:spPr>
          <a:xfrm>
            <a:off x="304800" y="1447801"/>
            <a:ext cx="11353800" cy="2275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p:cNvSpPr/>
          <p:nvPr/>
        </p:nvSpPr>
        <p:spPr>
          <a:xfrm>
            <a:off x="533400" y="4115348"/>
            <a:ext cx="6858000" cy="461665"/>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dirty="0">
                <a:ln w="18000">
                  <a:solidFill>
                    <a:schemeClr val="accent2">
                      <a:satMod val="140000"/>
                    </a:schemeClr>
                  </a:solidFill>
                  <a:prstDash val="solid"/>
                  <a:miter lim="800000"/>
                </a:ln>
                <a:solidFill>
                  <a:srgbClr val="002060"/>
                </a:solidFill>
                <a:effectLst>
                  <a:outerShdw blurRad="25500" dist="23000" dir="7020000" algn="tl">
                    <a:srgbClr val="000000">
                      <a:alpha val="50000"/>
                    </a:srgbClr>
                  </a:outerShdw>
                </a:effectLst>
                <a:latin typeface="Algerian" panose="04020705040A02060702" pitchFamily="82" charset="0"/>
              </a:rPr>
              <a:t>Shape of Dataset</a:t>
            </a:r>
            <a:endParaRPr lang="en-US" sz="2400" b="1" cap="none" spc="50" dirty="0">
              <a:ln w="11430"/>
              <a:solidFill>
                <a:srgbClr val="002060"/>
              </a:solidFill>
              <a:effectLst>
                <a:outerShdw blurRad="76200" dist="50800" dir="5400000" algn="tl" rotWithShape="0">
                  <a:srgbClr val="000000">
                    <a:alpha val="65000"/>
                  </a:srgbClr>
                </a:outerShdw>
              </a:effectLst>
              <a:latin typeface="Algerian" panose="04020705040A02060702" pitchFamily="82" charset="0"/>
            </a:endParaRPr>
          </a:p>
        </p:txBody>
      </p:sp>
      <p:pic>
        <p:nvPicPr>
          <p:cNvPr id="7" name="Picture 6" descr="Screenshot (57).png"/>
          <p:cNvPicPr>
            <a:picLocks noChangeAspect="1"/>
          </p:cNvPicPr>
          <p:nvPr/>
        </p:nvPicPr>
        <p:blipFill>
          <a:blip r:embed="rId3"/>
          <a:stretch>
            <a:fillRect/>
          </a:stretch>
        </p:blipFill>
        <p:spPr>
          <a:xfrm>
            <a:off x="381000" y="4953000"/>
            <a:ext cx="11277600" cy="11657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5105885" cy="523220"/>
          </a:xfrm>
          <a:prstGeom prst="rect">
            <a:avLst/>
          </a:prstGeom>
          <a:noFill/>
        </p:spPr>
        <p:txBody>
          <a:bodyPr wrap="none" rtlCol="0">
            <a:spAutoFit/>
          </a:bodyPr>
          <a:lstStyle/>
          <a:p>
            <a:r>
              <a:rPr lang="en-US" sz="2800" dirty="0">
                <a:solidFill>
                  <a:srgbClr val="002060"/>
                </a:solidFill>
                <a:latin typeface="Algerian" panose="04020705040A02060702" pitchFamily="82" charset="0"/>
              </a:rPr>
              <a:t>Top 5 Rows of the Dataset</a:t>
            </a:r>
          </a:p>
        </p:txBody>
      </p:sp>
      <p:pic>
        <p:nvPicPr>
          <p:cNvPr id="3" name="Picture 2" descr="Screenshot (58).png"/>
          <p:cNvPicPr>
            <a:picLocks noChangeAspect="1"/>
          </p:cNvPicPr>
          <p:nvPr/>
        </p:nvPicPr>
        <p:blipFill>
          <a:blip r:embed="rId2"/>
          <a:stretch>
            <a:fillRect/>
          </a:stretch>
        </p:blipFill>
        <p:spPr>
          <a:xfrm>
            <a:off x="228600" y="1219200"/>
            <a:ext cx="11697546" cy="3586512"/>
          </a:xfrm>
          <a:prstGeom prst="rect">
            <a:avLst/>
          </a:prstGeom>
        </p:spPr>
      </p:pic>
      <p:sp>
        <p:nvSpPr>
          <p:cNvPr id="4" name="TextBox 3"/>
          <p:cNvSpPr txBox="1"/>
          <p:nvPr/>
        </p:nvSpPr>
        <p:spPr>
          <a:xfrm>
            <a:off x="762000" y="5105400"/>
            <a:ext cx="9677400" cy="830997"/>
          </a:xfrm>
          <a:prstGeom prst="rect">
            <a:avLst/>
          </a:prstGeom>
          <a:noFill/>
        </p:spPr>
        <p:txBody>
          <a:bodyPr wrap="square" rtlCol="0">
            <a:spAutoFit/>
          </a:bodyPr>
          <a:lstStyle/>
          <a:p>
            <a:r>
              <a:rPr lang="en-US" sz="2000" dirty="0">
                <a:solidFill>
                  <a:srgbClr val="FF0000"/>
                </a:solidFill>
              </a:rPr>
              <a:t>Note :</a:t>
            </a:r>
          </a:p>
          <a:p>
            <a:endParaRPr lang="en-US" dirty="0"/>
          </a:p>
          <a:p>
            <a:r>
              <a:rPr lang="en-US" b="1" dirty="0"/>
              <a:t>You can find all statistical information and correlation  between the columns in my GitHub Link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1C5D15-8399-4474-A989-C053F489F4DC}"/>
              </a:ext>
            </a:extLst>
          </p:cNvPr>
          <p:cNvSpPr txBox="1"/>
          <p:nvPr/>
        </p:nvSpPr>
        <p:spPr>
          <a:xfrm>
            <a:off x="381000" y="609600"/>
            <a:ext cx="10668000" cy="4621201"/>
          </a:xfrm>
          <a:prstGeom prst="rect">
            <a:avLst/>
          </a:prstGeom>
          <a:noFill/>
        </p:spPr>
        <p:txBody>
          <a:bodyPr wrap="square" rtlCol="0">
            <a:spAutoFit/>
          </a:bodyPr>
          <a:lstStyle/>
          <a:p>
            <a:r>
              <a:rPr lang="en-IN" sz="3200" dirty="0">
                <a:solidFill>
                  <a:srgbClr val="FF0000"/>
                </a:solidFill>
                <a:latin typeface="Arial Black" panose="020B0A04020102020204" pitchFamily="34" charset="0"/>
              </a:rPr>
              <a:t>Exploratory Data Analysis </a:t>
            </a:r>
          </a:p>
          <a:p>
            <a:r>
              <a:rPr lang="en-IN" sz="2800" dirty="0">
                <a:solidFill>
                  <a:srgbClr val="FFC000"/>
                </a:solidFill>
                <a:latin typeface="Bahnschrift" panose="020B0502040204020203" pitchFamily="34" charset="0"/>
              </a:rPr>
              <a:t>    Step 1: Data Cleaning </a:t>
            </a:r>
          </a:p>
          <a:p>
            <a:pPr lvl="2">
              <a:lnSpc>
                <a:spcPct val="150000"/>
              </a:lnSpc>
            </a:pPr>
            <a:r>
              <a:rPr lang="en-IN" sz="2000" dirty="0"/>
              <a:t>    	• Removing Unwanted Columns </a:t>
            </a:r>
          </a:p>
          <a:p>
            <a:pPr lvl="2">
              <a:lnSpc>
                <a:spcPct val="150000"/>
              </a:lnSpc>
            </a:pPr>
            <a:r>
              <a:rPr lang="en-IN" sz="2000" dirty="0"/>
              <a:t>    	• Data Type Conversion </a:t>
            </a:r>
          </a:p>
          <a:p>
            <a:pPr lvl="2">
              <a:lnSpc>
                <a:spcPct val="150000"/>
              </a:lnSpc>
            </a:pPr>
            <a:r>
              <a:rPr lang="en-IN" sz="2000" dirty="0"/>
              <a:t>    	• Collapsing Categories </a:t>
            </a:r>
          </a:p>
          <a:p>
            <a:r>
              <a:rPr lang="en-IN" sz="2800" dirty="0">
                <a:solidFill>
                  <a:srgbClr val="FFC000"/>
                </a:solidFill>
                <a:latin typeface="Bahnschrift" panose="020B0502040204020203" pitchFamily="34" charset="0"/>
              </a:rPr>
              <a:t>    Step 2: Data Manipulation</a:t>
            </a:r>
            <a:r>
              <a:rPr lang="en-IN" dirty="0">
                <a:solidFill>
                  <a:srgbClr val="FFC000"/>
                </a:solidFill>
                <a:latin typeface="Bahnschrift" panose="020B0502040204020203" pitchFamily="34" charset="0"/>
              </a:rPr>
              <a:t> </a:t>
            </a:r>
            <a:endParaRPr lang="en-IN" sz="2000" dirty="0"/>
          </a:p>
          <a:p>
            <a:pPr>
              <a:lnSpc>
                <a:spcPct val="150000"/>
              </a:lnSpc>
            </a:pPr>
            <a:r>
              <a:rPr lang="en-IN" sz="2000" dirty="0"/>
              <a:t>    	• Imputing Categorical column with mode values </a:t>
            </a:r>
          </a:p>
          <a:p>
            <a:pPr>
              <a:lnSpc>
                <a:spcPct val="150000"/>
              </a:lnSpc>
            </a:pPr>
            <a:r>
              <a:rPr lang="en-IN" sz="2000" dirty="0"/>
              <a:t>    	• Validating 10, 12 percentage, and College GPA </a:t>
            </a:r>
          </a:p>
          <a:p>
            <a:pPr>
              <a:lnSpc>
                <a:spcPct val="150000"/>
              </a:lnSpc>
            </a:pPr>
            <a:r>
              <a:rPr lang="en-IN" sz="2000" dirty="0"/>
              <a:t>    	• Checking the condition of DOL &gt; DOJ </a:t>
            </a:r>
          </a:p>
          <a:p>
            <a:pPr>
              <a:lnSpc>
                <a:spcPct val="150000"/>
              </a:lnSpc>
            </a:pPr>
            <a:r>
              <a:rPr lang="en-IN" sz="2000" dirty="0"/>
              <a:t>    	• Imputing Numerical Columns with median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08191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b="1" spc="50" dirty="0">
                <a:ln w="11430"/>
                <a:solidFill>
                  <a:srgbClr val="FF0000"/>
                </a:solidFill>
                <a:effectLst>
                  <a:outerShdw blurRad="76200" dist="50800" dir="5400000" algn="tl" rotWithShape="0">
                    <a:srgbClr val="000000">
                      <a:alpha val="65000"/>
                    </a:srgbClr>
                  </a:outerShdw>
                </a:effectLst>
              </a:rPr>
              <a:t>Univariate Analysis</a:t>
            </a:r>
          </a:p>
        </p:txBody>
      </p:sp>
      <p:sp>
        <p:nvSpPr>
          <p:cNvPr id="5" name="TextBox 4"/>
          <p:cNvSpPr txBox="1"/>
          <p:nvPr/>
        </p:nvSpPr>
        <p:spPr>
          <a:xfrm>
            <a:off x="990600" y="304800"/>
            <a:ext cx="5257800" cy="307777"/>
          </a:xfrm>
          <a:prstGeom prst="rect">
            <a:avLst/>
          </a:prstGeom>
          <a:noFill/>
        </p:spPr>
        <p:txBody>
          <a:bodyPr wrap="square" rtlCol="0">
            <a:spAutoFit/>
          </a:bodyPr>
          <a:lstStyle/>
          <a:p>
            <a:r>
              <a:rPr lang="en-US" dirty="0"/>
              <a:t> </a:t>
            </a:r>
          </a:p>
        </p:txBody>
      </p:sp>
      <p:pic>
        <p:nvPicPr>
          <p:cNvPr id="6" name="Picture 5" descr="download.png"/>
          <p:cNvPicPr>
            <a:picLocks noChangeAspect="1"/>
          </p:cNvPicPr>
          <p:nvPr/>
        </p:nvPicPr>
        <p:blipFill>
          <a:blip r:embed="rId2"/>
          <a:stretch>
            <a:fillRect/>
          </a:stretch>
        </p:blipFill>
        <p:spPr>
          <a:xfrm>
            <a:off x="533400" y="1066800"/>
            <a:ext cx="6286010" cy="3936385"/>
          </a:xfrm>
          <a:prstGeom prst="rect">
            <a:avLst/>
          </a:prstGeom>
        </p:spPr>
      </p:pic>
      <p:sp>
        <p:nvSpPr>
          <p:cNvPr id="7" name="TextBox 6"/>
          <p:cNvSpPr txBox="1"/>
          <p:nvPr/>
        </p:nvSpPr>
        <p:spPr>
          <a:xfrm>
            <a:off x="7391400" y="762000"/>
            <a:ext cx="4419600" cy="4247317"/>
          </a:xfrm>
          <a:prstGeom prst="rect">
            <a:avLst/>
          </a:prstGeom>
          <a:noFill/>
        </p:spPr>
        <p:txBody>
          <a:bodyPr wrap="square" rtlCol="0">
            <a:spAutoFit/>
          </a:bodyPr>
          <a:lstStyle/>
          <a:p>
            <a:r>
              <a:rPr lang="en-US" sz="1800" dirty="0">
                <a:solidFill>
                  <a:srgbClr val="FF0000"/>
                </a:solidFill>
              </a:rPr>
              <a:t>Descriptive Statistics for Salary:</a:t>
            </a:r>
          </a:p>
          <a:p>
            <a:endParaRPr lang="en-US" dirty="0"/>
          </a:p>
          <a:p>
            <a:r>
              <a:rPr lang="en-US" dirty="0"/>
              <a:t>count 3.998000e+03</a:t>
            </a:r>
          </a:p>
          <a:p>
            <a:endParaRPr lang="en-US" dirty="0"/>
          </a:p>
          <a:p>
            <a:r>
              <a:rPr lang="en-US" dirty="0"/>
              <a:t>mean 3.076998e+05 </a:t>
            </a:r>
          </a:p>
          <a:p>
            <a:endParaRPr lang="en-US" dirty="0"/>
          </a:p>
          <a:p>
            <a:r>
              <a:rPr lang="en-US" dirty="0"/>
              <a:t>std 2.127375e+05</a:t>
            </a:r>
          </a:p>
          <a:p>
            <a:endParaRPr lang="en-US" dirty="0"/>
          </a:p>
          <a:p>
            <a:r>
              <a:rPr lang="en-US" dirty="0"/>
              <a:t> min 3.500000e+04 </a:t>
            </a:r>
          </a:p>
          <a:p>
            <a:endParaRPr lang="en-US" dirty="0"/>
          </a:p>
          <a:p>
            <a:r>
              <a:rPr lang="en-US" dirty="0"/>
              <a:t>25% 1.800000e+05</a:t>
            </a:r>
          </a:p>
          <a:p>
            <a:endParaRPr lang="en-US" dirty="0"/>
          </a:p>
          <a:p>
            <a:r>
              <a:rPr lang="en-US" dirty="0"/>
              <a:t> 50% 3.000000e+05</a:t>
            </a:r>
          </a:p>
          <a:p>
            <a:r>
              <a:rPr lang="en-US" dirty="0"/>
              <a:t> </a:t>
            </a:r>
          </a:p>
          <a:p>
            <a:r>
              <a:rPr lang="en-US" dirty="0"/>
              <a:t>75% 3.700000e+05 </a:t>
            </a:r>
          </a:p>
          <a:p>
            <a:endParaRPr lang="en-US" dirty="0"/>
          </a:p>
          <a:p>
            <a:r>
              <a:rPr lang="en-US" dirty="0"/>
              <a:t>max 4.000000e+06</a:t>
            </a:r>
          </a:p>
          <a:p>
            <a:endParaRPr lang="en-US" dirty="0"/>
          </a:p>
          <a:p>
            <a:r>
              <a:rPr lang="en-US" dirty="0"/>
              <a:t> Name: Salary, </a:t>
            </a:r>
            <a:r>
              <a:rPr lang="en-US" dirty="0" err="1"/>
              <a:t>dtype</a:t>
            </a:r>
            <a:r>
              <a:rPr lang="en-US" dirty="0"/>
              <a:t>: float64</a:t>
            </a:r>
          </a:p>
        </p:txBody>
      </p:sp>
      <p:sp>
        <p:nvSpPr>
          <p:cNvPr id="8" name="TextBox 7"/>
          <p:cNvSpPr txBox="1"/>
          <p:nvPr/>
        </p:nvSpPr>
        <p:spPr>
          <a:xfrm>
            <a:off x="762000" y="5105400"/>
            <a:ext cx="7924800" cy="1908215"/>
          </a:xfrm>
          <a:prstGeom prst="rect">
            <a:avLst/>
          </a:prstGeom>
          <a:noFill/>
        </p:spPr>
        <p:txBody>
          <a:bodyPr wrap="square" rtlCol="0">
            <a:spAutoFit/>
          </a:bodyPr>
          <a:lstStyle/>
          <a:p>
            <a:r>
              <a:rPr lang="en-US" sz="2400" dirty="0">
                <a:solidFill>
                  <a:srgbClr val="FF0000"/>
                </a:solidFill>
              </a:rPr>
              <a:t>Insights :</a:t>
            </a:r>
          </a:p>
          <a:p>
            <a:r>
              <a:rPr lang="en-US" sz="2400" dirty="0">
                <a:solidFill>
                  <a:srgbClr val="FF0000"/>
                </a:solidFill>
              </a:rPr>
              <a:t> </a:t>
            </a:r>
          </a:p>
          <a:p>
            <a:r>
              <a:rPr lang="en-US" b="1" dirty="0"/>
              <a:t>Most of the graduates having salaries under 5 lakhs.</a:t>
            </a:r>
          </a:p>
          <a:p>
            <a:endParaRPr lang="en-US" b="1" dirty="0"/>
          </a:p>
          <a:p>
            <a:r>
              <a:rPr lang="en-US" b="1" dirty="0"/>
              <a:t>Long tail of distribution is longer on right hand side as compared to left hand side</a:t>
            </a:r>
          </a:p>
          <a:p>
            <a:r>
              <a:rPr lang="en-US" b="1" dirty="0"/>
              <a:t> which shows that distribution is positively skewed.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52401"/>
            <a:ext cx="10515600" cy="1200329"/>
          </a:xfrm>
          <a:prstGeom prst="rect">
            <a:avLst/>
          </a:prstGeom>
          <a:noFill/>
        </p:spPr>
        <p:txBody>
          <a:bodyPr wrap="square" rtlCol="0">
            <a:spAutoFit/>
          </a:bodyPr>
          <a:lstStyle/>
          <a:p>
            <a:r>
              <a:rPr lang="en-US" sz="3600" dirty="0">
                <a:solidFill>
                  <a:srgbClr val="0070C0"/>
                </a:solidFill>
                <a:latin typeface="Agency FB" panose="020B0503020202020204" pitchFamily="34" charset="0"/>
              </a:rPr>
              <a:t>Finding the outliers in each numerical column</a:t>
            </a:r>
          </a:p>
          <a:p>
            <a:r>
              <a:rPr lang="en-US" sz="3600" dirty="0">
                <a:solidFill>
                  <a:srgbClr val="0070C0"/>
                </a:solidFill>
                <a:latin typeface="Agency FB" panose="020B0503020202020204" pitchFamily="34" charset="0"/>
              </a:rPr>
              <a:t> </a:t>
            </a:r>
          </a:p>
        </p:txBody>
      </p:sp>
      <p:pic>
        <p:nvPicPr>
          <p:cNvPr id="5" name="Picture 4">
            <a:extLst>
              <a:ext uri="{FF2B5EF4-FFF2-40B4-BE49-F238E27FC236}">
                <a16:creationId xmlns:a16="http://schemas.microsoft.com/office/drawing/2014/main" xmlns="" id="{09644BB5-8226-0A4E-D3B6-653E2A361027}"/>
              </a:ext>
            </a:extLst>
          </p:cNvPr>
          <p:cNvPicPr>
            <a:picLocks noChangeAspect="1"/>
          </p:cNvPicPr>
          <p:nvPr/>
        </p:nvPicPr>
        <p:blipFill>
          <a:blip r:embed="rId2"/>
          <a:stretch>
            <a:fillRect/>
          </a:stretch>
        </p:blipFill>
        <p:spPr>
          <a:xfrm>
            <a:off x="532805" y="990600"/>
            <a:ext cx="11126390" cy="5867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0668000" cy="954107"/>
          </a:xfrm>
          <a:prstGeom prst="rect">
            <a:avLst/>
          </a:prstGeom>
          <a:noFill/>
        </p:spPr>
        <p:txBody>
          <a:bodyPr wrap="square" rtlCol="0">
            <a:spAutoFit/>
          </a:bodyPr>
          <a:lstStyle/>
          <a:p>
            <a:r>
              <a:rPr lang="en-US" sz="2800" dirty="0">
                <a:solidFill>
                  <a:srgbClr val="FF0000"/>
                </a:solidFill>
                <a:latin typeface="Bahnschrift Light Condensed" panose="020B0502040204020203" pitchFamily="34" charset="0"/>
              </a:rPr>
              <a:t>Understanding  the probability and frequency distribution of each numerical column</a:t>
            </a:r>
          </a:p>
          <a:p>
            <a:endParaRPr lang="en-US" sz="2800" dirty="0">
              <a:latin typeface="Bahnschrift Light Condensed" panose="020B0502040204020203" pitchFamily="34" charset="0"/>
            </a:endParaRPr>
          </a:p>
        </p:txBody>
      </p:sp>
      <p:pic>
        <p:nvPicPr>
          <p:cNvPr id="3" name="Picture 2" descr="download (2).png"/>
          <p:cNvPicPr>
            <a:picLocks noChangeAspect="1"/>
          </p:cNvPicPr>
          <p:nvPr/>
        </p:nvPicPr>
        <p:blipFill>
          <a:blip r:embed="rId2"/>
          <a:stretch>
            <a:fillRect/>
          </a:stretch>
        </p:blipFill>
        <p:spPr>
          <a:xfrm>
            <a:off x="914400" y="762000"/>
            <a:ext cx="10439399" cy="5769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11582400" cy="738664"/>
          </a:xfrm>
          <a:prstGeom prst="rect">
            <a:avLst/>
          </a:prstGeom>
          <a:noFill/>
        </p:spPr>
        <p:txBody>
          <a:bodyPr wrap="square" rtlCol="0">
            <a:spAutoFit/>
          </a:bodyPr>
          <a:lstStyle/>
          <a:p>
            <a:r>
              <a:rPr lang="en-US" sz="2800" dirty="0">
                <a:solidFill>
                  <a:srgbClr val="FF0000"/>
                </a:solidFill>
              </a:rPr>
              <a:t>Understanding the frequency distribution using </a:t>
            </a:r>
            <a:r>
              <a:rPr lang="en-US" sz="2800" dirty="0" err="1">
                <a:solidFill>
                  <a:srgbClr val="FF0000"/>
                </a:solidFill>
              </a:rPr>
              <a:t>kde</a:t>
            </a:r>
            <a:r>
              <a:rPr lang="en-US" sz="2800" dirty="0">
                <a:solidFill>
                  <a:srgbClr val="FF0000"/>
                </a:solidFill>
              </a:rPr>
              <a:t>-plot</a:t>
            </a:r>
          </a:p>
          <a:p>
            <a:endParaRPr lang="en-US" dirty="0"/>
          </a:p>
        </p:txBody>
      </p:sp>
      <p:pic>
        <p:nvPicPr>
          <p:cNvPr id="5" name="Picture 4">
            <a:extLst>
              <a:ext uri="{FF2B5EF4-FFF2-40B4-BE49-F238E27FC236}">
                <a16:creationId xmlns:a16="http://schemas.microsoft.com/office/drawing/2014/main" xmlns="" id="{3ED08F5D-B654-91CE-3FBB-8F943B3731AC}"/>
              </a:ext>
            </a:extLst>
          </p:cNvPr>
          <p:cNvPicPr>
            <a:picLocks noChangeAspect="1"/>
          </p:cNvPicPr>
          <p:nvPr/>
        </p:nvPicPr>
        <p:blipFill>
          <a:blip r:embed="rId2"/>
          <a:stretch>
            <a:fillRect/>
          </a:stretch>
        </p:blipFill>
        <p:spPr>
          <a:xfrm>
            <a:off x="598641" y="914400"/>
            <a:ext cx="10994717" cy="5410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998</Words>
  <Application>Microsoft Office PowerPoint</Application>
  <PresentationFormat>Custom</PresentationFormat>
  <Paragraphs>131</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Franklin Gothic Book</vt:lpstr>
      <vt:lpstr>Libre Baskerville</vt:lpstr>
      <vt:lpstr>Algerian</vt:lpstr>
      <vt:lpstr>Bahnschrift</vt:lpstr>
      <vt:lpstr>Arial Black</vt:lpstr>
      <vt:lpstr>Agency FB</vt:lpstr>
      <vt:lpstr>Calibri</vt:lpstr>
      <vt:lpstr>Bahnschrift Light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Windows User</cp:lastModifiedBy>
  <cp:revision>83</cp:revision>
  <dcterms:created xsi:type="dcterms:W3CDTF">2021-02-16T05:19:01Z</dcterms:created>
  <dcterms:modified xsi:type="dcterms:W3CDTF">2024-09-17T15:09:18Z</dcterms:modified>
</cp:coreProperties>
</file>